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sldIdLst>
    <p:sldId id="256" r:id="rId2"/>
    <p:sldId id="2808" r:id="rId3"/>
    <p:sldId id="3155" r:id="rId4"/>
    <p:sldId id="2826" r:id="rId5"/>
    <p:sldId id="261" r:id="rId6"/>
    <p:sldId id="2811" r:id="rId7"/>
    <p:sldId id="3150" r:id="rId8"/>
    <p:sldId id="2783" r:id="rId9"/>
    <p:sldId id="2962" r:id="rId10"/>
    <p:sldId id="263" r:id="rId11"/>
    <p:sldId id="3156" r:id="rId12"/>
    <p:sldId id="3028" r:id="rId13"/>
    <p:sldId id="2757" r:id="rId14"/>
    <p:sldId id="2615" r:id="rId15"/>
    <p:sldId id="286" r:id="rId16"/>
    <p:sldId id="274" r:id="rId17"/>
    <p:sldId id="290" r:id="rId18"/>
    <p:sldId id="3157" r:id="rId19"/>
    <p:sldId id="291" r:id="rId20"/>
    <p:sldId id="2749" r:id="rId21"/>
    <p:sldId id="3143" r:id="rId22"/>
    <p:sldId id="2806" r:id="rId23"/>
    <p:sldId id="2785" r:id="rId24"/>
    <p:sldId id="297" r:id="rId25"/>
    <p:sldId id="3133" r:id="rId26"/>
    <p:sldId id="3147" r:id="rId27"/>
    <p:sldId id="265" r:id="rId28"/>
    <p:sldId id="301" r:id="rId29"/>
    <p:sldId id="3158" r:id="rId30"/>
    <p:sldId id="2964" r:id="rId31"/>
    <p:sldId id="3145" r:id="rId32"/>
    <p:sldId id="3116" r:id="rId33"/>
    <p:sldId id="3134" r:id="rId34"/>
    <p:sldId id="3149" r:id="rId35"/>
    <p:sldId id="283" r:id="rId36"/>
    <p:sldId id="3080" r:id="rId37"/>
    <p:sldId id="3163" r:id="rId38"/>
    <p:sldId id="3164" r:id="rId39"/>
    <p:sldId id="2828" r:id="rId40"/>
    <p:sldId id="3160" r:id="rId41"/>
    <p:sldId id="3159" r:id="rId42"/>
    <p:sldId id="3162" r:id="rId43"/>
    <p:sldId id="274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CC"/>
    <a:srgbClr val="FF99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89573" autoAdjust="0"/>
  </p:normalViewPr>
  <p:slideViewPr>
    <p:cSldViewPr snapToGrid="0">
      <p:cViewPr varScale="1">
        <p:scale>
          <a:sx n="86" d="100"/>
          <a:sy n="86" d="100"/>
        </p:scale>
        <p:origin x="576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58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uok\Documents\Policy\For%20Olamide\LASHMA\EKOTELEMED%20Dat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uok\Documents\Policy\Lagos%20State%20-%20COVID%2019%20EOC\Deliverables\Reports\Daily%20Dashboard\Dashboard%20for%20Lagos%20State%20COVID-19%20Reponse_IV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uok\Documents\Policy\Lagos%20State%20-%20COVID%2019%20EOC\Deliverables\Reports\Daily%20Dashboard\Dashboard%20for%20Lagos%20State%20COVID-19%20Reponse_IV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uok\Documents\Policy\Lagos%20State%20-%20COVID%2019%20EOC\Deliverables\Reports\Daily%20Dashboard\Dashboard%20for%20Lagos%20State%20COVID-19%20Reponse_IV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uok\Documents\Policy\Lagos%20State%20-%20COVID%2019%20EOC\Deliverables\Reports\Research\Samples%20for%20Sequence%20(1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uok\Documents\Policy\Lagos%20State%20-%20COVID%2019%20EOC\Deliverables\Reports\Daily%20Dashboard\Dashboard%20for%20Lagos%20State%20COVID-19%20Reponse_IV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uok\Documents\Policy\Lagos%20State%20-%20COVID%2019%20EOC\Deliverables\Reports\Daily%20Dashboard\Dashboard%20for%20Lagos%20State%20COVID-19%20Reponse_IV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uok\Documents\Policy\For%20Olamide\LASHMA\EKOTELEMED%20Dat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Weekly Analysis of Testing</a:t>
            </a:r>
            <a:r>
              <a:rPr lang="en-GB" b="1" baseline="0"/>
              <a:t>; Public Vs. Private </a:t>
            </a:r>
            <a:endParaRPr lang="en-GB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Public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Sheet1!$B$4:$B$75</c:f>
              <c:strCache>
                <c:ptCount val="72"/>
                <c:pt idx="0">
                  <c:v>2020-06</c:v>
                </c:pt>
                <c:pt idx="1">
                  <c:v>2020-07</c:v>
                </c:pt>
                <c:pt idx="2">
                  <c:v>2020-08</c:v>
                </c:pt>
                <c:pt idx="3">
                  <c:v>2020-09</c:v>
                </c:pt>
                <c:pt idx="4">
                  <c:v>2020-10</c:v>
                </c:pt>
                <c:pt idx="5">
                  <c:v>2020-11</c:v>
                </c:pt>
                <c:pt idx="6">
                  <c:v>2020-12</c:v>
                </c:pt>
                <c:pt idx="7">
                  <c:v>2020-13</c:v>
                </c:pt>
                <c:pt idx="8">
                  <c:v>2020-14</c:v>
                </c:pt>
                <c:pt idx="9">
                  <c:v>2020-15</c:v>
                </c:pt>
                <c:pt idx="10">
                  <c:v>2020-16</c:v>
                </c:pt>
                <c:pt idx="11">
                  <c:v>2020-17</c:v>
                </c:pt>
                <c:pt idx="12">
                  <c:v>2020-18</c:v>
                </c:pt>
                <c:pt idx="13">
                  <c:v>2020-19</c:v>
                </c:pt>
                <c:pt idx="14">
                  <c:v>2020-20</c:v>
                </c:pt>
                <c:pt idx="15">
                  <c:v>2020-21</c:v>
                </c:pt>
                <c:pt idx="16">
                  <c:v>2020-22</c:v>
                </c:pt>
                <c:pt idx="17">
                  <c:v>2020-23</c:v>
                </c:pt>
                <c:pt idx="18">
                  <c:v>2020-24</c:v>
                </c:pt>
                <c:pt idx="19">
                  <c:v>2020-25</c:v>
                </c:pt>
                <c:pt idx="20">
                  <c:v>2020-26</c:v>
                </c:pt>
                <c:pt idx="21">
                  <c:v>2020-27</c:v>
                </c:pt>
                <c:pt idx="22">
                  <c:v>2020-28</c:v>
                </c:pt>
                <c:pt idx="23">
                  <c:v>2020-29</c:v>
                </c:pt>
                <c:pt idx="24">
                  <c:v>2020-30</c:v>
                </c:pt>
                <c:pt idx="25">
                  <c:v>2020-31</c:v>
                </c:pt>
                <c:pt idx="26">
                  <c:v>2020-32</c:v>
                </c:pt>
                <c:pt idx="27">
                  <c:v>2020-33</c:v>
                </c:pt>
                <c:pt idx="28">
                  <c:v>2020-34</c:v>
                </c:pt>
                <c:pt idx="29">
                  <c:v>2020-35</c:v>
                </c:pt>
                <c:pt idx="30">
                  <c:v>2020-36</c:v>
                </c:pt>
                <c:pt idx="31">
                  <c:v>2020-37</c:v>
                </c:pt>
                <c:pt idx="32">
                  <c:v>2020-38</c:v>
                </c:pt>
                <c:pt idx="33">
                  <c:v>2020-39</c:v>
                </c:pt>
                <c:pt idx="34">
                  <c:v>2020-40</c:v>
                </c:pt>
                <c:pt idx="35">
                  <c:v>2020-41</c:v>
                </c:pt>
                <c:pt idx="36">
                  <c:v>2020-42</c:v>
                </c:pt>
                <c:pt idx="37">
                  <c:v>2020-43</c:v>
                </c:pt>
                <c:pt idx="38">
                  <c:v>2020-44</c:v>
                </c:pt>
                <c:pt idx="39">
                  <c:v>2020-45</c:v>
                </c:pt>
                <c:pt idx="40">
                  <c:v>2020-46</c:v>
                </c:pt>
                <c:pt idx="41">
                  <c:v>2020-47</c:v>
                </c:pt>
                <c:pt idx="42">
                  <c:v>2020-48</c:v>
                </c:pt>
                <c:pt idx="43">
                  <c:v>2020-49</c:v>
                </c:pt>
                <c:pt idx="44">
                  <c:v>2020-50</c:v>
                </c:pt>
                <c:pt idx="45">
                  <c:v>2020-51</c:v>
                </c:pt>
                <c:pt idx="46">
                  <c:v>2020-52</c:v>
                </c:pt>
                <c:pt idx="47">
                  <c:v>2020-53</c:v>
                </c:pt>
                <c:pt idx="48">
                  <c:v>2021-01</c:v>
                </c:pt>
                <c:pt idx="49">
                  <c:v>2021-02</c:v>
                </c:pt>
                <c:pt idx="50">
                  <c:v>2021-03</c:v>
                </c:pt>
                <c:pt idx="51">
                  <c:v>2021-04</c:v>
                </c:pt>
                <c:pt idx="52">
                  <c:v>2021-05</c:v>
                </c:pt>
                <c:pt idx="53">
                  <c:v>2021-06</c:v>
                </c:pt>
                <c:pt idx="54">
                  <c:v>2021-07</c:v>
                </c:pt>
                <c:pt idx="55">
                  <c:v>2021-08</c:v>
                </c:pt>
                <c:pt idx="56">
                  <c:v>2021-09</c:v>
                </c:pt>
                <c:pt idx="57">
                  <c:v>2021-10</c:v>
                </c:pt>
                <c:pt idx="58">
                  <c:v>2021-11</c:v>
                </c:pt>
                <c:pt idx="59">
                  <c:v>2021-12</c:v>
                </c:pt>
                <c:pt idx="60">
                  <c:v>2021-13</c:v>
                </c:pt>
                <c:pt idx="61">
                  <c:v>2021-14</c:v>
                </c:pt>
                <c:pt idx="62">
                  <c:v>2021-15</c:v>
                </c:pt>
                <c:pt idx="63">
                  <c:v>2021-16</c:v>
                </c:pt>
                <c:pt idx="64">
                  <c:v>2021-17</c:v>
                </c:pt>
                <c:pt idx="65">
                  <c:v>2021-18</c:v>
                </c:pt>
                <c:pt idx="66">
                  <c:v>2021-19</c:v>
                </c:pt>
                <c:pt idx="67">
                  <c:v>2021-20</c:v>
                </c:pt>
                <c:pt idx="68">
                  <c:v>2021-21</c:v>
                </c:pt>
                <c:pt idx="69">
                  <c:v>2021-22</c:v>
                </c:pt>
                <c:pt idx="70">
                  <c:v>2021-23</c:v>
                </c:pt>
                <c:pt idx="71">
                  <c:v>2021-24</c:v>
                </c:pt>
              </c:strCache>
            </c:strRef>
          </c:cat>
          <c:val>
            <c:numRef>
              <c:f>Sheet1!$C$4:$C$75</c:f>
              <c:numCache>
                <c:formatCode>General</c:formatCode>
                <c:ptCount val="72"/>
                <c:pt idx="0" formatCode="#,##0">
                  <c:v>1154</c:v>
                </c:pt>
                <c:pt idx="1">
                  <c:v>561</c:v>
                </c:pt>
                <c:pt idx="2">
                  <c:v>1</c:v>
                </c:pt>
                <c:pt idx="3">
                  <c:v>1</c:v>
                </c:pt>
                <c:pt idx="4" formatCode="#,##0">
                  <c:v>1116</c:v>
                </c:pt>
                <c:pt idx="5">
                  <c:v>524</c:v>
                </c:pt>
                <c:pt idx="6">
                  <c:v>6</c:v>
                </c:pt>
                <c:pt idx="7">
                  <c:v>42</c:v>
                </c:pt>
                <c:pt idx="8">
                  <c:v>880</c:v>
                </c:pt>
                <c:pt idx="9" formatCode="#,##0">
                  <c:v>1665</c:v>
                </c:pt>
                <c:pt idx="10">
                  <c:v>603</c:v>
                </c:pt>
                <c:pt idx="11" formatCode="#,##0">
                  <c:v>1448</c:v>
                </c:pt>
                <c:pt idx="12">
                  <c:v>598</c:v>
                </c:pt>
                <c:pt idx="13" formatCode="#,##0">
                  <c:v>2081</c:v>
                </c:pt>
                <c:pt idx="14" formatCode="#,##0">
                  <c:v>1104</c:v>
                </c:pt>
                <c:pt idx="15">
                  <c:v>105</c:v>
                </c:pt>
                <c:pt idx="16">
                  <c:v>5</c:v>
                </c:pt>
                <c:pt idx="17">
                  <c:v>875</c:v>
                </c:pt>
                <c:pt idx="18">
                  <c:v>794</c:v>
                </c:pt>
                <c:pt idx="19" formatCode="#,##0">
                  <c:v>2694</c:v>
                </c:pt>
                <c:pt idx="20" formatCode="#,##0">
                  <c:v>2088</c:v>
                </c:pt>
                <c:pt idx="21" formatCode="#,##0">
                  <c:v>3742</c:v>
                </c:pt>
                <c:pt idx="22" formatCode="#,##0">
                  <c:v>4558</c:v>
                </c:pt>
                <c:pt idx="23" formatCode="#,##0">
                  <c:v>3529</c:v>
                </c:pt>
                <c:pt idx="24" formatCode="#,##0">
                  <c:v>3227</c:v>
                </c:pt>
                <c:pt idx="25" formatCode="#,##0">
                  <c:v>1587</c:v>
                </c:pt>
                <c:pt idx="26" formatCode="#,##0">
                  <c:v>5096</c:v>
                </c:pt>
                <c:pt idx="27" formatCode="#,##0">
                  <c:v>3873</c:v>
                </c:pt>
                <c:pt idx="28" formatCode="#,##0">
                  <c:v>1836</c:v>
                </c:pt>
                <c:pt idx="29" formatCode="#,##0">
                  <c:v>1196</c:v>
                </c:pt>
                <c:pt idx="30" formatCode="#,##0">
                  <c:v>2891</c:v>
                </c:pt>
                <c:pt idx="31" formatCode="#,##0">
                  <c:v>2631</c:v>
                </c:pt>
                <c:pt idx="32" formatCode="#,##0">
                  <c:v>1553</c:v>
                </c:pt>
                <c:pt idx="33" formatCode="#,##0">
                  <c:v>2515</c:v>
                </c:pt>
                <c:pt idx="34" formatCode="#,##0">
                  <c:v>2533</c:v>
                </c:pt>
                <c:pt idx="35" formatCode="#,##0">
                  <c:v>4082</c:v>
                </c:pt>
                <c:pt idx="36" formatCode="#,##0">
                  <c:v>2473</c:v>
                </c:pt>
                <c:pt idx="37">
                  <c:v>807</c:v>
                </c:pt>
                <c:pt idx="38" formatCode="#,##0">
                  <c:v>2139</c:v>
                </c:pt>
                <c:pt idx="39" formatCode="#,##0">
                  <c:v>3376</c:v>
                </c:pt>
                <c:pt idx="40" formatCode="#,##0">
                  <c:v>2775</c:v>
                </c:pt>
                <c:pt idx="41" formatCode="#,##0">
                  <c:v>1455</c:v>
                </c:pt>
                <c:pt idx="42" formatCode="#,##0">
                  <c:v>1604</c:v>
                </c:pt>
                <c:pt idx="43" formatCode="#,##0">
                  <c:v>2897</c:v>
                </c:pt>
                <c:pt idx="44" formatCode="#,##0">
                  <c:v>2577</c:v>
                </c:pt>
                <c:pt idx="45" formatCode="#,##0">
                  <c:v>1931</c:v>
                </c:pt>
                <c:pt idx="46" formatCode="#,##0">
                  <c:v>2115</c:v>
                </c:pt>
                <c:pt idx="47" formatCode="#,##0">
                  <c:v>1861</c:v>
                </c:pt>
                <c:pt idx="48" formatCode="#,##0">
                  <c:v>5163</c:v>
                </c:pt>
                <c:pt idx="49" formatCode="#,##0">
                  <c:v>5661</c:v>
                </c:pt>
                <c:pt idx="50" formatCode="#,##0">
                  <c:v>5381</c:v>
                </c:pt>
                <c:pt idx="51" formatCode="#,##0">
                  <c:v>4203</c:v>
                </c:pt>
                <c:pt idx="52" formatCode="#,##0">
                  <c:v>4005</c:v>
                </c:pt>
                <c:pt idx="53" formatCode="#,##0">
                  <c:v>3690</c:v>
                </c:pt>
                <c:pt idx="54" formatCode="#,##0">
                  <c:v>3231</c:v>
                </c:pt>
                <c:pt idx="55" formatCode="#,##0">
                  <c:v>2845</c:v>
                </c:pt>
                <c:pt idx="56" formatCode="#,##0">
                  <c:v>2583</c:v>
                </c:pt>
                <c:pt idx="57" formatCode="#,##0">
                  <c:v>1682</c:v>
                </c:pt>
                <c:pt idx="58" formatCode="#,##0">
                  <c:v>1256</c:v>
                </c:pt>
                <c:pt idx="59" formatCode="#,##0">
                  <c:v>1201</c:v>
                </c:pt>
                <c:pt idx="60" formatCode="#,##0">
                  <c:v>3490</c:v>
                </c:pt>
                <c:pt idx="61" formatCode="#,##0">
                  <c:v>1015</c:v>
                </c:pt>
                <c:pt idx="62">
                  <c:v>954</c:v>
                </c:pt>
                <c:pt idx="63">
                  <c:v>725</c:v>
                </c:pt>
                <c:pt idx="64" formatCode="#,##0">
                  <c:v>1212</c:v>
                </c:pt>
                <c:pt idx="65">
                  <c:v>717</c:v>
                </c:pt>
                <c:pt idx="66">
                  <c:v>852</c:v>
                </c:pt>
                <c:pt idx="67">
                  <c:v>747</c:v>
                </c:pt>
                <c:pt idx="68">
                  <c:v>553</c:v>
                </c:pt>
                <c:pt idx="69">
                  <c:v>884</c:v>
                </c:pt>
                <c:pt idx="70">
                  <c:v>497</c:v>
                </c:pt>
                <c:pt idx="7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10-4699-9B66-5915E5C77114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Private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Sheet1!$B$4:$B$75</c:f>
              <c:strCache>
                <c:ptCount val="72"/>
                <c:pt idx="0">
                  <c:v>2020-06</c:v>
                </c:pt>
                <c:pt idx="1">
                  <c:v>2020-07</c:v>
                </c:pt>
                <c:pt idx="2">
                  <c:v>2020-08</c:v>
                </c:pt>
                <c:pt idx="3">
                  <c:v>2020-09</c:v>
                </c:pt>
                <c:pt idx="4">
                  <c:v>2020-10</c:v>
                </c:pt>
                <c:pt idx="5">
                  <c:v>2020-11</c:v>
                </c:pt>
                <c:pt idx="6">
                  <c:v>2020-12</c:v>
                </c:pt>
                <c:pt idx="7">
                  <c:v>2020-13</c:v>
                </c:pt>
                <c:pt idx="8">
                  <c:v>2020-14</c:v>
                </c:pt>
                <c:pt idx="9">
                  <c:v>2020-15</c:v>
                </c:pt>
                <c:pt idx="10">
                  <c:v>2020-16</c:v>
                </c:pt>
                <c:pt idx="11">
                  <c:v>2020-17</c:v>
                </c:pt>
                <c:pt idx="12">
                  <c:v>2020-18</c:v>
                </c:pt>
                <c:pt idx="13">
                  <c:v>2020-19</c:v>
                </c:pt>
                <c:pt idx="14">
                  <c:v>2020-20</c:v>
                </c:pt>
                <c:pt idx="15">
                  <c:v>2020-21</c:v>
                </c:pt>
                <c:pt idx="16">
                  <c:v>2020-22</c:v>
                </c:pt>
                <c:pt idx="17">
                  <c:v>2020-23</c:v>
                </c:pt>
                <c:pt idx="18">
                  <c:v>2020-24</c:v>
                </c:pt>
                <c:pt idx="19">
                  <c:v>2020-25</c:v>
                </c:pt>
                <c:pt idx="20">
                  <c:v>2020-26</c:v>
                </c:pt>
                <c:pt idx="21">
                  <c:v>2020-27</c:v>
                </c:pt>
                <c:pt idx="22">
                  <c:v>2020-28</c:v>
                </c:pt>
                <c:pt idx="23">
                  <c:v>2020-29</c:v>
                </c:pt>
                <c:pt idx="24">
                  <c:v>2020-30</c:v>
                </c:pt>
                <c:pt idx="25">
                  <c:v>2020-31</c:v>
                </c:pt>
                <c:pt idx="26">
                  <c:v>2020-32</c:v>
                </c:pt>
                <c:pt idx="27">
                  <c:v>2020-33</c:v>
                </c:pt>
                <c:pt idx="28">
                  <c:v>2020-34</c:v>
                </c:pt>
                <c:pt idx="29">
                  <c:v>2020-35</c:v>
                </c:pt>
                <c:pt idx="30">
                  <c:v>2020-36</c:v>
                </c:pt>
                <c:pt idx="31">
                  <c:v>2020-37</c:v>
                </c:pt>
                <c:pt idx="32">
                  <c:v>2020-38</c:v>
                </c:pt>
                <c:pt idx="33">
                  <c:v>2020-39</c:v>
                </c:pt>
                <c:pt idx="34">
                  <c:v>2020-40</c:v>
                </c:pt>
                <c:pt idx="35">
                  <c:v>2020-41</c:v>
                </c:pt>
                <c:pt idx="36">
                  <c:v>2020-42</c:v>
                </c:pt>
                <c:pt idx="37">
                  <c:v>2020-43</c:v>
                </c:pt>
                <c:pt idx="38">
                  <c:v>2020-44</c:v>
                </c:pt>
                <c:pt idx="39">
                  <c:v>2020-45</c:v>
                </c:pt>
                <c:pt idx="40">
                  <c:v>2020-46</c:v>
                </c:pt>
                <c:pt idx="41">
                  <c:v>2020-47</c:v>
                </c:pt>
                <c:pt idx="42">
                  <c:v>2020-48</c:v>
                </c:pt>
                <c:pt idx="43">
                  <c:v>2020-49</c:v>
                </c:pt>
                <c:pt idx="44">
                  <c:v>2020-50</c:v>
                </c:pt>
                <c:pt idx="45">
                  <c:v>2020-51</c:v>
                </c:pt>
                <c:pt idx="46">
                  <c:v>2020-52</c:v>
                </c:pt>
                <c:pt idx="47">
                  <c:v>2020-53</c:v>
                </c:pt>
                <c:pt idx="48">
                  <c:v>2021-01</c:v>
                </c:pt>
                <c:pt idx="49">
                  <c:v>2021-02</c:v>
                </c:pt>
                <c:pt idx="50">
                  <c:v>2021-03</c:v>
                </c:pt>
                <c:pt idx="51">
                  <c:v>2021-04</c:v>
                </c:pt>
                <c:pt idx="52">
                  <c:v>2021-05</c:v>
                </c:pt>
                <c:pt idx="53">
                  <c:v>2021-06</c:v>
                </c:pt>
                <c:pt idx="54">
                  <c:v>2021-07</c:v>
                </c:pt>
                <c:pt idx="55">
                  <c:v>2021-08</c:v>
                </c:pt>
                <c:pt idx="56">
                  <c:v>2021-09</c:v>
                </c:pt>
                <c:pt idx="57">
                  <c:v>2021-10</c:v>
                </c:pt>
                <c:pt idx="58">
                  <c:v>2021-11</c:v>
                </c:pt>
                <c:pt idx="59">
                  <c:v>2021-12</c:v>
                </c:pt>
                <c:pt idx="60">
                  <c:v>2021-13</c:v>
                </c:pt>
                <c:pt idx="61">
                  <c:v>2021-14</c:v>
                </c:pt>
                <c:pt idx="62">
                  <c:v>2021-15</c:v>
                </c:pt>
                <c:pt idx="63">
                  <c:v>2021-16</c:v>
                </c:pt>
                <c:pt idx="64">
                  <c:v>2021-17</c:v>
                </c:pt>
                <c:pt idx="65">
                  <c:v>2021-18</c:v>
                </c:pt>
                <c:pt idx="66">
                  <c:v>2021-19</c:v>
                </c:pt>
                <c:pt idx="67">
                  <c:v>2021-20</c:v>
                </c:pt>
                <c:pt idx="68">
                  <c:v>2021-21</c:v>
                </c:pt>
                <c:pt idx="69">
                  <c:v>2021-22</c:v>
                </c:pt>
                <c:pt idx="70">
                  <c:v>2021-23</c:v>
                </c:pt>
                <c:pt idx="71">
                  <c:v>2021-24</c:v>
                </c:pt>
              </c:strCache>
            </c:strRef>
          </c:cat>
          <c:val>
            <c:numRef>
              <c:f>Sheet1!$D$4:$D$75</c:f>
              <c:numCache>
                <c:formatCode>General</c:formatCode>
                <c:ptCount val="72"/>
                <c:pt idx="0">
                  <c:v>1</c:v>
                </c:pt>
                <c:pt idx="1">
                  <c:v>27</c:v>
                </c:pt>
                <c:pt idx="2">
                  <c:v>1</c:v>
                </c:pt>
                <c:pt idx="5">
                  <c:v>34</c:v>
                </c:pt>
                <c:pt idx="9">
                  <c:v>22</c:v>
                </c:pt>
                <c:pt idx="11">
                  <c:v>527</c:v>
                </c:pt>
                <c:pt idx="12">
                  <c:v>56</c:v>
                </c:pt>
                <c:pt idx="14">
                  <c:v>269</c:v>
                </c:pt>
                <c:pt idx="15">
                  <c:v>83</c:v>
                </c:pt>
                <c:pt idx="16">
                  <c:v>171</c:v>
                </c:pt>
                <c:pt idx="17">
                  <c:v>975</c:v>
                </c:pt>
                <c:pt idx="18">
                  <c:v>88</c:v>
                </c:pt>
                <c:pt idx="19">
                  <c:v>32</c:v>
                </c:pt>
                <c:pt idx="20">
                  <c:v>56</c:v>
                </c:pt>
                <c:pt idx="21">
                  <c:v>381</c:v>
                </c:pt>
                <c:pt idx="22">
                  <c:v>770</c:v>
                </c:pt>
                <c:pt idx="23" formatCode="#,##0">
                  <c:v>1761</c:v>
                </c:pt>
                <c:pt idx="24" formatCode="#,##0">
                  <c:v>1018</c:v>
                </c:pt>
                <c:pt idx="25" formatCode="#,##0">
                  <c:v>1051</c:v>
                </c:pt>
                <c:pt idx="26" formatCode="#,##0">
                  <c:v>1614</c:v>
                </c:pt>
                <c:pt idx="27" formatCode="#,##0">
                  <c:v>1699</c:v>
                </c:pt>
                <c:pt idx="28" formatCode="#,##0">
                  <c:v>2521</c:v>
                </c:pt>
                <c:pt idx="29" formatCode="#,##0">
                  <c:v>1638</c:v>
                </c:pt>
                <c:pt idx="30" formatCode="#,##0">
                  <c:v>1634</c:v>
                </c:pt>
                <c:pt idx="31" formatCode="#,##0">
                  <c:v>3406</c:v>
                </c:pt>
                <c:pt idx="32" formatCode="#,##0">
                  <c:v>5688</c:v>
                </c:pt>
                <c:pt idx="33" formatCode="#,##0">
                  <c:v>4654</c:v>
                </c:pt>
                <c:pt idx="34" formatCode="#,##0">
                  <c:v>4687</c:v>
                </c:pt>
                <c:pt idx="35" formatCode="#,##0">
                  <c:v>4586</c:v>
                </c:pt>
                <c:pt idx="36" formatCode="#,##0">
                  <c:v>4766</c:v>
                </c:pt>
                <c:pt idx="37" formatCode="#,##0">
                  <c:v>2200</c:v>
                </c:pt>
                <c:pt idx="38" formatCode="#,##0">
                  <c:v>4770</c:v>
                </c:pt>
                <c:pt idx="39" formatCode="#,##0">
                  <c:v>5089</c:v>
                </c:pt>
                <c:pt idx="40" formatCode="#,##0">
                  <c:v>6733</c:v>
                </c:pt>
                <c:pt idx="41" formatCode="#,##0">
                  <c:v>4420</c:v>
                </c:pt>
                <c:pt idx="42" formatCode="#,##0">
                  <c:v>6715</c:v>
                </c:pt>
                <c:pt idx="43" formatCode="#,##0">
                  <c:v>6018</c:v>
                </c:pt>
                <c:pt idx="44" formatCode="#,##0">
                  <c:v>8383</c:v>
                </c:pt>
                <c:pt idx="45" formatCode="#,##0">
                  <c:v>9582</c:v>
                </c:pt>
                <c:pt idx="46" formatCode="#,##0">
                  <c:v>7690</c:v>
                </c:pt>
                <c:pt idx="47" formatCode="#,##0">
                  <c:v>4942</c:v>
                </c:pt>
                <c:pt idx="48" formatCode="#,##0">
                  <c:v>9454</c:v>
                </c:pt>
                <c:pt idx="49" formatCode="#,##0">
                  <c:v>13266</c:v>
                </c:pt>
                <c:pt idx="50" formatCode="#,##0">
                  <c:v>15053</c:v>
                </c:pt>
                <c:pt idx="51" formatCode="#,##0">
                  <c:v>11807</c:v>
                </c:pt>
                <c:pt idx="52" formatCode="#,##0">
                  <c:v>10996</c:v>
                </c:pt>
                <c:pt idx="53" formatCode="#,##0">
                  <c:v>10089</c:v>
                </c:pt>
                <c:pt idx="54" formatCode="#,##0">
                  <c:v>10516</c:v>
                </c:pt>
                <c:pt idx="55" formatCode="#,##0">
                  <c:v>10184</c:v>
                </c:pt>
                <c:pt idx="56" formatCode="#,##0">
                  <c:v>9158</c:v>
                </c:pt>
                <c:pt idx="57" formatCode="#,##0">
                  <c:v>9137</c:v>
                </c:pt>
                <c:pt idx="58" formatCode="#,##0">
                  <c:v>8937</c:v>
                </c:pt>
                <c:pt idx="59" formatCode="#,##0">
                  <c:v>10027</c:v>
                </c:pt>
                <c:pt idx="60" formatCode="#,##0">
                  <c:v>8941</c:v>
                </c:pt>
                <c:pt idx="61" formatCode="#,##0">
                  <c:v>10748</c:v>
                </c:pt>
                <c:pt idx="62" formatCode="#,##0">
                  <c:v>9633</c:v>
                </c:pt>
                <c:pt idx="63" formatCode="#,##0">
                  <c:v>10835</c:v>
                </c:pt>
                <c:pt idx="64" formatCode="#,##0">
                  <c:v>10482</c:v>
                </c:pt>
                <c:pt idx="65" formatCode="#,##0">
                  <c:v>10006</c:v>
                </c:pt>
                <c:pt idx="66" formatCode="#,##0">
                  <c:v>8983</c:v>
                </c:pt>
                <c:pt idx="67" formatCode="#,##0">
                  <c:v>10204</c:v>
                </c:pt>
                <c:pt idx="68" formatCode="#,##0">
                  <c:v>11631</c:v>
                </c:pt>
                <c:pt idx="69" formatCode="#,##0">
                  <c:v>11077</c:v>
                </c:pt>
                <c:pt idx="70" formatCode="#,##0">
                  <c:v>11116</c:v>
                </c:pt>
                <c:pt idx="71" formatCode="#,##0">
                  <c:v>1309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10-4699-9B66-5915E5C771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82476464"/>
        <c:axId val="282476880"/>
      </c:barChart>
      <c:catAx>
        <c:axId val="28247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476880"/>
        <c:crosses val="autoZero"/>
        <c:auto val="1"/>
        <c:lblAlgn val="ctr"/>
        <c:lblOffset val="100"/>
        <c:noMultiLvlLbl val="0"/>
      </c:catAx>
      <c:valAx>
        <c:axId val="28247688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476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Breakdown of Positive POIs by Country of Origin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Sheet1!$H$5</c:f>
              <c:strCache>
                <c:ptCount val="1"/>
                <c:pt idx="0">
                  <c:v>%</c:v>
                </c:pt>
              </c:strCache>
            </c:strRef>
          </c:tx>
          <c:explosion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0DA-49EC-8B65-8B7E19BCF2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0DA-49EC-8B65-8B7E19BCF2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0DA-49EC-8B65-8B7E19BCF23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70DA-49EC-8B65-8B7E19BCF2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70DA-49EC-8B65-8B7E19BCF2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70DA-49EC-8B65-8B7E19BCF23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70DA-49EC-8B65-8B7E19BCF23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70DA-49EC-8B65-8B7E19BCF23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70DA-49EC-8B65-8B7E19BCF23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70DA-49EC-8B65-8B7E19BCF23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0DA-49EC-8B65-8B7E19BCF23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0DA-49EC-8B65-8B7E19BCF23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0DA-49EC-8B65-8B7E19BCF23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0DA-49EC-8B65-8B7E19BCF2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Sheet1!$G$6:$G$15</c:f>
              <c:strCache>
                <c:ptCount val="10"/>
                <c:pt idx="0">
                  <c:v>India</c:v>
                </c:pt>
                <c:pt idx="1">
                  <c:v>UK</c:v>
                </c:pt>
                <c:pt idx="2">
                  <c:v>Ghana</c:v>
                </c:pt>
                <c:pt idx="3">
                  <c:v>USA</c:v>
                </c:pt>
                <c:pt idx="4">
                  <c:v>South Africa</c:v>
                </c:pt>
                <c:pt idx="5">
                  <c:v>Maldive</c:v>
                </c:pt>
                <c:pt idx="6">
                  <c:v>Congo</c:v>
                </c:pt>
                <c:pt idx="7">
                  <c:v>Canda</c:v>
                </c:pt>
                <c:pt idx="8">
                  <c:v>Germany</c:v>
                </c:pt>
                <c:pt idx="9">
                  <c:v>UAE</c:v>
                </c:pt>
              </c:strCache>
            </c:strRef>
          </c:cat>
          <c:val>
            <c:numRef>
              <c:f>Sheet1!$H$6:$H$15</c:f>
              <c:numCache>
                <c:formatCode>0%</c:formatCode>
                <c:ptCount val="10"/>
                <c:pt idx="0">
                  <c:v>0.37301587301587302</c:v>
                </c:pt>
                <c:pt idx="1">
                  <c:v>0.30952380952380953</c:v>
                </c:pt>
                <c:pt idx="2">
                  <c:v>0.1111111111111111</c:v>
                </c:pt>
                <c:pt idx="3">
                  <c:v>0.10317460317460317</c:v>
                </c:pt>
                <c:pt idx="4">
                  <c:v>2.3809523809523808E-2</c:v>
                </c:pt>
                <c:pt idx="5">
                  <c:v>1.5873015873015872E-2</c:v>
                </c:pt>
                <c:pt idx="6">
                  <c:v>1.5873015873015872E-2</c:v>
                </c:pt>
                <c:pt idx="7">
                  <c:v>1.5873015873015872E-2</c:v>
                </c:pt>
                <c:pt idx="8">
                  <c:v>1.5873015873015872E-2</c:v>
                </c:pt>
                <c:pt idx="9">
                  <c:v>1.5873015873015872E-2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0DA-49EC-8B65-8B7E19BCF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8C-4708-AE18-DFA335D8B86D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8C-4708-AE18-DFA335D8B86D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8C-4708-AE18-DFA335D8B86D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58C-4708-AE18-DFA335D8B86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58C-4708-AE18-DFA335D8B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Percentage of Sample</a:t>
            </a:r>
            <a:r>
              <a:rPr lang="en-US" b="1" baseline="0"/>
              <a:t> Tested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Sheet1!$I$6</c:f>
              <c:strCache>
                <c:ptCount val="1"/>
                <c:pt idx="0">
                  <c:v>%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9D7-446C-AF8A-2C5021BBC88B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9D7-446C-AF8A-2C5021BBC88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Sheet1!$H$7:$H$8</c:f>
              <c:strCache>
                <c:ptCount val="2"/>
                <c:pt idx="0">
                  <c:v>Public Laboratories</c:v>
                </c:pt>
                <c:pt idx="1">
                  <c:v>Private Laboratories</c:v>
                </c:pt>
              </c:strCache>
            </c:strRef>
          </c:cat>
          <c:val>
            <c:numRef>
              <c:f>Sheet1!$I$7:$I$8</c:f>
              <c:numCache>
                <c:formatCode>0%</c:formatCode>
                <c:ptCount val="2"/>
                <c:pt idx="0">
                  <c:v>0.273783940084105</c:v>
                </c:pt>
                <c:pt idx="1">
                  <c:v>0.726216059915895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D7-446C-AF8A-2C5021BBC88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Confirmed Cases of COVID-19 Per Month in Lagos State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Sheet1!$E$3</c:f>
              <c:strCache>
                <c:ptCount val="1"/>
                <c:pt idx="0">
                  <c:v>Cases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Sheet1!$D$4:$D$12</c:f>
              <c:strCache>
                <c:ptCount val="9"/>
                <c:pt idx="0">
                  <c:v>Mar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</c:v>
                </c:pt>
                <c:pt idx="6">
                  <c:v>Sept</c:v>
                </c:pt>
                <c:pt idx="7">
                  <c:v>Oct</c:v>
                </c:pt>
                <c:pt idx="8">
                  <c:v>Nov</c:v>
                </c:pt>
              </c:strCache>
            </c:strRef>
          </c:cat>
          <c:val>
            <c:numRef>
              <c:f>Sheet1!$E$4:$E$12</c:f>
              <c:numCache>
                <c:formatCode>General</c:formatCode>
                <c:ptCount val="9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280</c:v>
                </c:pt>
                <c:pt idx="6">
                  <c:v>200</c:v>
                </c:pt>
                <c:pt idx="7">
                  <c:v>100</c:v>
                </c:pt>
                <c:pt idx="8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FE-4B24-819F-91AB76C0AE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2355247"/>
        <c:axId val="1312354831"/>
      </c:barChart>
      <c:catAx>
        <c:axId val="1312355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2354831"/>
        <c:crosses val="autoZero"/>
        <c:auto val="1"/>
        <c:lblAlgn val="ctr"/>
        <c:lblOffset val="100"/>
        <c:noMultiLvlLbl val="0"/>
      </c:catAx>
      <c:valAx>
        <c:axId val="1312354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2355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08181207127008E-2"/>
          <c:y val="5.2409190492847542E-2"/>
          <c:w val="0.94683342481834432"/>
          <c:h val="0.74103706022055715"/>
        </c:manualLayout>
      </c:layout>
      <c:lineChart>
        <c:grouping val="standard"/>
        <c:varyColors val="0"/>
        <c:ser>
          <c:idx val="0"/>
          <c:order val="0"/>
          <c:tx>
            <c:strRef>
              <c:f>Analytics!$E$9</c:f>
              <c:strCache>
                <c:ptCount val="1"/>
                <c:pt idx="0">
                  <c:v>Confirmed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Pt>
            <c:idx val="27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E689-4BB1-ACAC-446EAAC7DDD3}"/>
              </c:ext>
            </c:extLst>
          </c:dPt>
          <c:trendline>
            <c:spPr>
              <a:ln w="44450" cap="rnd">
                <a:solidFill>
                  <a:srgbClr val="C00000"/>
                </a:solidFill>
                <a:prstDash val="solid"/>
              </a:ln>
              <a:effectLst/>
            </c:spPr>
            <c:trendlineType val="movingAvg"/>
            <c:period val="10"/>
            <c:dispRSqr val="0"/>
            <c:dispEq val="0"/>
          </c:trendline>
          <c:cat>
            <c:multiLvlStrRef>
              <c:f>Analytics!$C$10:$D$320</c:f>
              <c:multiLvlStrCache>
                <c:ptCount val="311"/>
                <c:lvl>
                  <c:pt idx="0">
                    <c:v>27/02/2020</c:v>
                  </c:pt>
                  <c:pt idx="1">
                    <c:v>07/03/2020</c:v>
                  </c:pt>
                  <c:pt idx="2">
                    <c:v>17/03/2020</c:v>
                  </c:pt>
                  <c:pt idx="3">
                    <c:v>18/03/2020</c:v>
                  </c:pt>
                  <c:pt idx="4">
                    <c:v>19/03/2020</c:v>
                  </c:pt>
                  <c:pt idx="5">
                    <c:v>20/03/2020</c:v>
                  </c:pt>
                  <c:pt idx="6">
                    <c:v>21/03/2020</c:v>
                  </c:pt>
                  <c:pt idx="7">
                    <c:v>22/03/2020</c:v>
                  </c:pt>
                  <c:pt idx="8">
                    <c:v>23/03/2020</c:v>
                  </c:pt>
                  <c:pt idx="9">
                    <c:v>24/03/2020</c:v>
                  </c:pt>
                  <c:pt idx="10">
                    <c:v>25/03/2020</c:v>
                  </c:pt>
                  <c:pt idx="11">
                    <c:v>26/03/2020</c:v>
                  </c:pt>
                  <c:pt idx="12">
                    <c:v>27/03/2020</c:v>
                  </c:pt>
                  <c:pt idx="13">
                    <c:v>28/03/2020</c:v>
                  </c:pt>
                  <c:pt idx="14">
                    <c:v>29/03/2020</c:v>
                  </c:pt>
                  <c:pt idx="15">
                    <c:v>30/03/2020</c:v>
                  </c:pt>
                  <c:pt idx="16">
                    <c:v>31/03/2020</c:v>
                  </c:pt>
                  <c:pt idx="17">
                    <c:v>01/04/2020</c:v>
                  </c:pt>
                  <c:pt idx="18">
                    <c:v>02/04/2020</c:v>
                  </c:pt>
                  <c:pt idx="19">
                    <c:v>03/04/2020</c:v>
                  </c:pt>
                  <c:pt idx="20">
                    <c:v>04/04/2020</c:v>
                  </c:pt>
                  <c:pt idx="21">
                    <c:v>05/04/2020</c:v>
                  </c:pt>
                  <c:pt idx="22">
                    <c:v>06/04/2020</c:v>
                  </c:pt>
                  <c:pt idx="23">
                    <c:v>07/04/2020</c:v>
                  </c:pt>
                  <c:pt idx="24">
                    <c:v>08/04/2020</c:v>
                  </c:pt>
                  <c:pt idx="25">
                    <c:v>09/04/2020</c:v>
                  </c:pt>
                  <c:pt idx="26">
                    <c:v>10/04/2020</c:v>
                  </c:pt>
                  <c:pt idx="27">
                    <c:v>11/04/2020</c:v>
                  </c:pt>
                  <c:pt idx="28">
                    <c:v>12/04/2020</c:v>
                  </c:pt>
                  <c:pt idx="29">
                    <c:v>13/04/2020</c:v>
                  </c:pt>
                  <c:pt idx="30">
                    <c:v>14/04/2020</c:v>
                  </c:pt>
                  <c:pt idx="31">
                    <c:v>15/04/2020</c:v>
                  </c:pt>
                  <c:pt idx="32">
                    <c:v>16/04/2020</c:v>
                  </c:pt>
                  <c:pt idx="33">
                    <c:v>17/04/2020</c:v>
                  </c:pt>
                  <c:pt idx="34">
                    <c:v>18/04/2020</c:v>
                  </c:pt>
                  <c:pt idx="35">
                    <c:v>19/04/2020</c:v>
                  </c:pt>
                  <c:pt idx="36">
                    <c:v>20/04/2020</c:v>
                  </c:pt>
                  <c:pt idx="37">
                    <c:v>21/04/2020</c:v>
                  </c:pt>
                  <c:pt idx="38">
                    <c:v>22/04/2020</c:v>
                  </c:pt>
                  <c:pt idx="39">
                    <c:v>23/04/2020</c:v>
                  </c:pt>
                  <c:pt idx="40">
                    <c:v>24/04/2020</c:v>
                  </c:pt>
                  <c:pt idx="41">
                    <c:v>25/04/2020</c:v>
                  </c:pt>
                  <c:pt idx="42">
                    <c:v>26/04/2020</c:v>
                  </c:pt>
                  <c:pt idx="43">
                    <c:v>27/04/2020</c:v>
                  </c:pt>
                  <c:pt idx="44">
                    <c:v>28/04/2020</c:v>
                  </c:pt>
                  <c:pt idx="45">
                    <c:v>29/04/2020</c:v>
                  </c:pt>
                  <c:pt idx="46">
                    <c:v>30/04/2020</c:v>
                  </c:pt>
                  <c:pt idx="47">
                    <c:v>01/05/2020</c:v>
                  </c:pt>
                  <c:pt idx="48">
                    <c:v>02/05/2020</c:v>
                  </c:pt>
                  <c:pt idx="49">
                    <c:v>03/05/2020</c:v>
                  </c:pt>
                  <c:pt idx="50">
                    <c:v>04/05/2020</c:v>
                  </c:pt>
                  <c:pt idx="51">
                    <c:v>05/05/2020</c:v>
                  </c:pt>
                  <c:pt idx="52">
                    <c:v>06/05/2020</c:v>
                  </c:pt>
                  <c:pt idx="53">
                    <c:v>07/05/2020</c:v>
                  </c:pt>
                  <c:pt idx="54">
                    <c:v>08/05/2020</c:v>
                  </c:pt>
                  <c:pt idx="55">
                    <c:v>09/05/2020</c:v>
                  </c:pt>
                  <c:pt idx="56">
                    <c:v>10/05/2020</c:v>
                  </c:pt>
                  <c:pt idx="57">
                    <c:v>11/05/2020</c:v>
                  </c:pt>
                  <c:pt idx="58">
                    <c:v>12/05/2020</c:v>
                  </c:pt>
                  <c:pt idx="59">
                    <c:v>13/05/2020</c:v>
                  </c:pt>
                  <c:pt idx="60">
                    <c:v>14/05/2020</c:v>
                  </c:pt>
                  <c:pt idx="61">
                    <c:v>15/05/2020</c:v>
                  </c:pt>
                  <c:pt idx="62">
                    <c:v>16/05/2020</c:v>
                  </c:pt>
                  <c:pt idx="63">
                    <c:v>17/05/2020</c:v>
                  </c:pt>
                  <c:pt idx="64">
                    <c:v>18/05/2020</c:v>
                  </c:pt>
                  <c:pt idx="65">
                    <c:v>19/05/2020</c:v>
                  </c:pt>
                  <c:pt idx="66">
                    <c:v>20/05/2020</c:v>
                  </c:pt>
                  <c:pt idx="67">
                    <c:v>21/05/2020</c:v>
                  </c:pt>
                  <c:pt idx="68">
                    <c:v>22/05/2020</c:v>
                  </c:pt>
                  <c:pt idx="69">
                    <c:v>23/05/2020</c:v>
                  </c:pt>
                  <c:pt idx="70">
                    <c:v>24/05/2020</c:v>
                  </c:pt>
                  <c:pt idx="71">
                    <c:v>25/05/2020</c:v>
                  </c:pt>
                  <c:pt idx="72">
                    <c:v>26/05/2020</c:v>
                  </c:pt>
                  <c:pt idx="73">
                    <c:v>27/05/2020</c:v>
                  </c:pt>
                  <c:pt idx="74">
                    <c:v>28/05/2020</c:v>
                  </c:pt>
                  <c:pt idx="75">
                    <c:v>29/05/2020</c:v>
                  </c:pt>
                  <c:pt idx="76">
                    <c:v>30/05/2020</c:v>
                  </c:pt>
                  <c:pt idx="77">
                    <c:v>31/05/2020</c:v>
                  </c:pt>
                  <c:pt idx="78">
                    <c:v>01/06/2020</c:v>
                  </c:pt>
                  <c:pt idx="79">
                    <c:v>02/06/2020</c:v>
                  </c:pt>
                  <c:pt idx="80">
                    <c:v>03/06/2020</c:v>
                  </c:pt>
                  <c:pt idx="81">
                    <c:v>04/06/2020</c:v>
                  </c:pt>
                  <c:pt idx="82">
                    <c:v>05/06/2020</c:v>
                  </c:pt>
                  <c:pt idx="83">
                    <c:v>06/06/2020</c:v>
                  </c:pt>
                  <c:pt idx="84">
                    <c:v>07/06/2020</c:v>
                  </c:pt>
                  <c:pt idx="85">
                    <c:v>08/06/2020</c:v>
                  </c:pt>
                  <c:pt idx="86">
                    <c:v>09/06/2020</c:v>
                  </c:pt>
                  <c:pt idx="87">
                    <c:v>10/06/2020</c:v>
                  </c:pt>
                  <c:pt idx="88">
                    <c:v>11/06/2020</c:v>
                  </c:pt>
                  <c:pt idx="89">
                    <c:v>12/06/2020</c:v>
                  </c:pt>
                  <c:pt idx="90">
                    <c:v>13/06/2020</c:v>
                  </c:pt>
                  <c:pt idx="91">
                    <c:v>14/06/2020</c:v>
                  </c:pt>
                  <c:pt idx="92">
                    <c:v>15/06/2020</c:v>
                  </c:pt>
                  <c:pt idx="93">
                    <c:v>16/06/2020</c:v>
                  </c:pt>
                  <c:pt idx="94">
                    <c:v>17/06/2020</c:v>
                  </c:pt>
                  <c:pt idx="95">
                    <c:v>18/06/2020</c:v>
                  </c:pt>
                  <c:pt idx="96">
                    <c:v>19/06/2020</c:v>
                  </c:pt>
                  <c:pt idx="97">
                    <c:v>20/06/2020</c:v>
                  </c:pt>
                  <c:pt idx="98">
                    <c:v>21/06/2020</c:v>
                  </c:pt>
                  <c:pt idx="99">
                    <c:v>22/06/2020</c:v>
                  </c:pt>
                  <c:pt idx="100">
                    <c:v>23/06/2020</c:v>
                  </c:pt>
                  <c:pt idx="101">
                    <c:v>24/06/2020</c:v>
                  </c:pt>
                  <c:pt idx="102">
                    <c:v>25/06/2020</c:v>
                  </c:pt>
                  <c:pt idx="103">
                    <c:v>26/06/2020</c:v>
                  </c:pt>
                  <c:pt idx="104">
                    <c:v>27/06/2020</c:v>
                  </c:pt>
                  <c:pt idx="105">
                    <c:v>28/06/2020</c:v>
                  </c:pt>
                  <c:pt idx="106">
                    <c:v>29/06/2020</c:v>
                  </c:pt>
                  <c:pt idx="107">
                    <c:v>30/06/2020</c:v>
                  </c:pt>
                  <c:pt idx="108">
                    <c:v>01/07/2020</c:v>
                  </c:pt>
                  <c:pt idx="109">
                    <c:v>02/07/2020</c:v>
                  </c:pt>
                  <c:pt idx="110">
                    <c:v>03/07/2020</c:v>
                  </c:pt>
                  <c:pt idx="111">
                    <c:v>04/07/2020</c:v>
                  </c:pt>
                  <c:pt idx="112">
                    <c:v>05/07/2020</c:v>
                  </c:pt>
                  <c:pt idx="113">
                    <c:v>06/07/2020</c:v>
                  </c:pt>
                  <c:pt idx="114">
                    <c:v>07/07/2020</c:v>
                  </c:pt>
                  <c:pt idx="115">
                    <c:v>08/07/2020</c:v>
                  </c:pt>
                  <c:pt idx="116">
                    <c:v>09/07/2020</c:v>
                  </c:pt>
                  <c:pt idx="117">
                    <c:v>10/07/2020</c:v>
                  </c:pt>
                  <c:pt idx="118">
                    <c:v>11/07/2020</c:v>
                  </c:pt>
                  <c:pt idx="119">
                    <c:v>12/07/2020</c:v>
                  </c:pt>
                  <c:pt idx="120">
                    <c:v>13/07/2020</c:v>
                  </c:pt>
                  <c:pt idx="121">
                    <c:v>14/07/2020</c:v>
                  </c:pt>
                  <c:pt idx="122">
                    <c:v>15/07/2020</c:v>
                  </c:pt>
                  <c:pt idx="123">
                    <c:v>16/07/2020</c:v>
                  </c:pt>
                  <c:pt idx="124">
                    <c:v>17/07/2020</c:v>
                  </c:pt>
                  <c:pt idx="125">
                    <c:v>18/07/2020</c:v>
                  </c:pt>
                  <c:pt idx="126">
                    <c:v>19/07/2020</c:v>
                  </c:pt>
                  <c:pt idx="127">
                    <c:v>20/07/2020</c:v>
                  </c:pt>
                  <c:pt idx="128">
                    <c:v>21/07/2020</c:v>
                  </c:pt>
                  <c:pt idx="129">
                    <c:v>22/07/2020</c:v>
                  </c:pt>
                  <c:pt idx="130">
                    <c:v>23/07/2020</c:v>
                  </c:pt>
                  <c:pt idx="131">
                    <c:v>24/07/2020</c:v>
                  </c:pt>
                  <c:pt idx="132">
                    <c:v>25/07/2020</c:v>
                  </c:pt>
                  <c:pt idx="133">
                    <c:v>26/07/2020</c:v>
                  </c:pt>
                  <c:pt idx="134">
                    <c:v>27/07/2020</c:v>
                  </c:pt>
                  <c:pt idx="135">
                    <c:v>28/07/2020</c:v>
                  </c:pt>
                  <c:pt idx="136">
                    <c:v>29/07/2020</c:v>
                  </c:pt>
                  <c:pt idx="137">
                    <c:v>30/07/2020</c:v>
                  </c:pt>
                  <c:pt idx="138">
                    <c:v>31/07/2020</c:v>
                  </c:pt>
                  <c:pt idx="139">
                    <c:v>01/08/2020</c:v>
                  </c:pt>
                  <c:pt idx="140">
                    <c:v>02/08/2020</c:v>
                  </c:pt>
                  <c:pt idx="141">
                    <c:v>03/08/2020</c:v>
                  </c:pt>
                  <c:pt idx="142">
                    <c:v>04/08/2020</c:v>
                  </c:pt>
                  <c:pt idx="143">
                    <c:v>05/08/2020</c:v>
                  </c:pt>
                  <c:pt idx="144">
                    <c:v>06/08/2020</c:v>
                  </c:pt>
                  <c:pt idx="145">
                    <c:v>07/08/2020</c:v>
                  </c:pt>
                  <c:pt idx="146">
                    <c:v>08/08/2020</c:v>
                  </c:pt>
                  <c:pt idx="147">
                    <c:v>09/08/2020</c:v>
                  </c:pt>
                  <c:pt idx="148">
                    <c:v>10/08/2020</c:v>
                  </c:pt>
                  <c:pt idx="149">
                    <c:v>11/08/2020</c:v>
                  </c:pt>
                  <c:pt idx="150">
                    <c:v>12/08/2020</c:v>
                  </c:pt>
                  <c:pt idx="151">
                    <c:v>13/08/2020</c:v>
                  </c:pt>
                  <c:pt idx="152">
                    <c:v>14/08/2020</c:v>
                  </c:pt>
                  <c:pt idx="153">
                    <c:v>15/08/2020</c:v>
                  </c:pt>
                  <c:pt idx="154">
                    <c:v>16/08/2020</c:v>
                  </c:pt>
                  <c:pt idx="155">
                    <c:v>17/08/2020</c:v>
                  </c:pt>
                  <c:pt idx="156">
                    <c:v>18/08/2020</c:v>
                  </c:pt>
                  <c:pt idx="157">
                    <c:v>19/08/2020</c:v>
                  </c:pt>
                  <c:pt idx="158">
                    <c:v>20/08/2020</c:v>
                  </c:pt>
                  <c:pt idx="159">
                    <c:v>21/08/2020</c:v>
                  </c:pt>
                  <c:pt idx="160">
                    <c:v>22/08/2020</c:v>
                  </c:pt>
                  <c:pt idx="161">
                    <c:v>23/08/2020</c:v>
                  </c:pt>
                  <c:pt idx="162">
                    <c:v>24/08/2020</c:v>
                  </c:pt>
                  <c:pt idx="163">
                    <c:v>25/08/2020</c:v>
                  </c:pt>
                  <c:pt idx="164">
                    <c:v>26/08/2020</c:v>
                  </c:pt>
                  <c:pt idx="165">
                    <c:v>27/08/2020</c:v>
                  </c:pt>
                  <c:pt idx="166">
                    <c:v>28/08/2020</c:v>
                  </c:pt>
                  <c:pt idx="167">
                    <c:v>29/08/2020</c:v>
                  </c:pt>
                  <c:pt idx="168">
                    <c:v>30/08/2020</c:v>
                  </c:pt>
                  <c:pt idx="169">
                    <c:v>31/08/2020</c:v>
                  </c:pt>
                  <c:pt idx="170">
                    <c:v>01/09/2020</c:v>
                  </c:pt>
                  <c:pt idx="171">
                    <c:v>02/09/2020</c:v>
                  </c:pt>
                  <c:pt idx="172">
                    <c:v>03/09/2020</c:v>
                  </c:pt>
                  <c:pt idx="173">
                    <c:v>04/09/2020</c:v>
                  </c:pt>
                  <c:pt idx="174">
                    <c:v>05/09/2020</c:v>
                  </c:pt>
                  <c:pt idx="175">
                    <c:v>06/09/2020</c:v>
                  </c:pt>
                  <c:pt idx="176">
                    <c:v>07/09/2020</c:v>
                  </c:pt>
                  <c:pt idx="177">
                    <c:v>08/09/2020</c:v>
                  </c:pt>
                  <c:pt idx="178">
                    <c:v>09/09/2020</c:v>
                  </c:pt>
                  <c:pt idx="179">
                    <c:v>10/09/2020</c:v>
                  </c:pt>
                  <c:pt idx="180">
                    <c:v>11/09/2020</c:v>
                  </c:pt>
                  <c:pt idx="181">
                    <c:v>12/09/2020</c:v>
                  </c:pt>
                  <c:pt idx="182">
                    <c:v>13/09/2020</c:v>
                  </c:pt>
                  <c:pt idx="183">
                    <c:v>14/09/2020</c:v>
                  </c:pt>
                  <c:pt idx="184">
                    <c:v>15/09/2020</c:v>
                  </c:pt>
                  <c:pt idx="185">
                    <c:v>16/09/2020</c:v>
                  </c:pt>
                  <c:pt idx="186">
                    <c:v>17/09/2020</c:v>
                  </c:pt>
                  <c:pt idx="187">
                    <c:v>18/09/2020</c:v>
                  </c:pt>
                  <c:pt idx="188">
                    <c:v>19/09/2020</c:v>
                  </c:pt>
                  <c:pt idx="189">
                    <c:v>20/09/2020</c:v>
                  </c:pt>
                  <c:pt idx="190">
                    <c:v>21/09/2020</c:v>
                  </c:pt>
                  <c:pt idx="191">
                    <c:v>22/09/2020</c:v>
                  </c:pt>
                  <c:pt idx="192">
                    <c:v>23/09/2020</c:v>
                  </c:pt>
                  <c:pt idx="193">
                    <c:v>24/09/2020</c:v>
                  </c:pt>
                  <c:pt idx="194">
                    <c:v>25/09/2020</c:v>
                  </c:pt>
                  <c:pt idx="195">
                    <c:v>26/09/2020</c:v>
                  </c:pt>
                  <c:pt idx="196">
                    <c:v>27/09/2020</c:v>
                  </c:pt>
                  <c:pt idx="197">
                    <c:v>28/09/2020</c:v>
                  </c:pt>
                  <c:pt idx="198">
                    <c:v>29/09/2020</c:v>
                  </c:pt>
                  <c:pt idx="199">
                    <c:v>30/09/2020</c:v>
                  </c:pt>
                  <c:pt idx="200">
                    <c:v>01/10/2020</c:v>
                  </c:pt>
                  <c:pt idx="201">
                    <c:v>02/10/2020</c:v>
                  </c:pt>
                  <c:pt idx="202">
                    <c:v>03/10/2020</c:v>
                  </c:pt>
                  <c:pt idx="203">
                    <c:v>04/10/2020</c:v>
                  </c:pt>
                  <c:pt idx="204">
                    <c:v>05/10/2020</c:v>
                  </c:pt>
                  <c:pt idx="205">
                    <c:v>06/10/2020</c:v>
                  </c:pt>
                  <c:pt idx="206">
                    <c:v>07/10/2020</c:v>
                  </c:pt>
                  <c:pt idx="207">
                    <c:v>08/10/2020</c:v>
                  </c:pt>
                  <c:pt idx="208">
                    <c:v>09/10/2020</c:v>
                  </c:pt>
                  <c:pt idx="209">
                    <c:v>10/10/2020</c:v>
                  </c:pt>
                  <c:pt idx="210">
                    <c:v>11/10/2020</c:v>
                  </c:pt>
                  <c:pt idx="211">
                    <c:v>12/10/2020</c:v>
                  </c:pt>
                  <c:pt idx="212">
                    <c:v>13/10/2020</c:v>
                  </c:pt>
                  <c:pt idx="213">
                    <c:v>14/10/2020</c:v>
                  </c:pt>
                  <c:pt idx="214">
                    <c:v>15/10/2020</c:v>
                  </c:pt>
                  <c:pt idx="215">
                    <c:v>16/10/2020</c:v>
                  </c:pt>
                  <c:pt idx="216">
                    <c:v>17/10/2020</c:v>
                  </c:pt>
                  <c:pt idx="217">
                    <c:v>18/10/2020</c:v>
                  </c:pt>
                  <c:pt idx="218">
                    <c:v>19/10/2020</c:v>
                  </c:pt>
                  <c:pt idx="219">
                    <c:v>20/10/2020</c:v>
                  </c:pt>
                  <c:pt idx="220">
                    <c:v>21/10/2020</c:v>
                  </c:pt>
                  <c:pt idx="221">
                    <c:v>22/10/2020</c:v>
                  </c:pt>
                  <c:pt idx="222">
                    <c:v>23/10/2020</c:v>
                  </c:pt>
                  <c:pt idx="223">
                    <c:v>24/10/2020</c:v>
                  </c:pt>
                  <c:pt idx="224">
                    <c:v>25/10/2020</c:v>
                  </c:pt>
                  <c:pt idx="225">
                    <c:v>26/10/2020</c:v>
                  </c:pt>
                  <c:pt idx="226">
                    <c:v>27/10/2020</c:v>
                  </c:pt>
                  <c:pt idx="227">
                    <c:v>28/10/2020</c:v>
                  </c:pt>
                  <c:pt idx="228">
                    <c:v>29/10/2020</c:v>
                  </c:pt>
                  <c:pt idx="229">
                    <c:v>30/10/2020</c:v>
                  </c:pt>
                  <c:pt idx="230">
                    <c:v>31/10/2020</c:v>
                  </c:pt>
                  <c:pt idx="231">
                    <c:v>01/11/2020</c:v>
                  </c:pt>
                  <c:pt idx="232">
                    <c:v>02/11/2020</c:v>
                  </c:pt>
                  <c:pt idx="233">
                    <c:v>03/11/2020</c:v>
                  </c:pt>
                  <c:pt idx="234">
                    <c:v>04/11/2020</c:v>
                  </c:pt>
                  <c:pt idx="235">
                    <c:v>05/11/2020</c:v>
                  </c:pt>
                  <c:pt idx="236">
                    <c:v>06/11/2020</c:v>
                  </c:pt>
                  <c:pt idx="237">
                    <c:v>07/11/2020</c:v>
                  </c:pt>
                  <c:pt idx="238">
                    <c:v>08/11/2020</c:v>
                  </c:pt>
                  <c:pt idx="239">
                    <c:v>09/11/2020</c:v>
                  </c:pt>
                  <c:pt idx="240">
                    <c:v>10/11/2020</c:v>
                  </c:pt>
                  <c:pt idx="241">
                    <c:v>11/11/2020</c:v>
                  </c:pt>
                  <c:pt idx="242">
                    <c:v>12/11/2020</c:v>
                  </c:pt>
                  <c:pt idx="243">
                    <c:v>13/11/2020</c:v>
                  </c:pt>
                  <c:pt idx="244">
                    <c:v>14/11/2020</c:v>
                  </c:pt>
                  <c:pt idx="245">
                    <c:v>15/11/2020</c:v>
                  </c:pt>
                  <c:pt idx="246">
                    <c:v>16/11/2020</c:v>
                  </c:pt>
                  <c:pt idx="247">
                    <c:v>17/11/2020</c:v>
                  </c:pt>
                  <c:pt idx="248">
                    <c:v>18/11/2020</c:v>
                  </c:pt>
                  <c:pt idx="249">
                    <c:v>19/11/2020</c:v>
                  </c:pt>
                  <c:pt idx="250">
                    <c:v>20/11/2020</c:v>
                  </c:pt>
                  <c:pt idx="251">
                    <c:v>21/11/2020</c:v>
                  </c:pt>
                  <c:pt idx="252">
                    <c:v>22/11/2020</c:v>
                  </c:pt>
                  <c:pt idx="253">
                    <c:v>23/11/2020</c:v>
                  </c:pt>
                  <c:pt idx="254">
                    <c:v>24/11/2020</c:v>
                  </c:pt>
                  <c:pt idx="255">
                    <c:v>25/11/2020</c:v>
                  </c:pt>
                  <c:pt idx="256">
                    <c:v>26/11/2020</c:v>
                  </c:pt>
                  <c:pt idx="257">
                    <c:v>27/11/2020</c:v>
                  </c:pt>
                  <c:pt idx="258">
                    <c:v>28/11/2020</c:v>
                  </c:pt>
                  <c:pt idx="259">
                    <c:v>29/11/2020</c:v>
                  </c:pt>
                  <c:pt idx="260">
                    <c:v>30/11/2020</c:v>
                  </c:pt>
                  <c:pt idx="261">
                    <c:v>01/12/2020</c:v>
                  </c:pt>
                  <c:pt idx="262">
                    <c:v>02/12/2020</c:v>
                  </c:pt>
                  <c:pt idx="263">
                    <c:v>03/12/2020</c:v>
                  </c:pt>
                  <c:pt idx="264">
                    <c:v>04/12/2020</c:v>
                  </c:pt>
                  <c:pt idx="265">
                    <c:v>05/12/2020</c:v>
                  </c:pt>
                  <c:pt idx="266">
                    <c:v>06/12/2020</c:v>
                  </c:pt>
                  <c:pt idx="267">
                    <c:v>07/12/2020</c:v>
                  </c:pt>
                  <c:pt idx="268">
                    <c:v>08/12/2020</c:v>
                  </c:pt>
                  <c:pt idx="269">
                    <c:v>09/12/2020</c:v>
                  </c:pt>
                  <c:pt idx="270">
                    <c:v>10/12/2020</c:v>
                  </c:pt>
                  <c:pt idx="271">
                    <c:v>11/12/2020</c:v>
                  </c:pt>
                  <c:pt idx="272">
                    <c:v>12/12/2020</c:v>
                  </c:pt>
                  <c:pt idx="273">
                    <c:v>13/12/2020</c:v>
                  </c:pt>
                  <c:pt idx="274">
                    <c:v>14/12/2020</c:v>
                  </c:pt>
                  <c:pt idx="275">
                    <c:v>15/12/2020</c:v>
                  </c:pt>
                  <c:pt idx="276">
                    <c:v>16/12/2020</c:v>
                  </c:pt>
                  <c:pt idx="277">
                    <c:v>17/12/2020</c:v>
                  </c:pt>
                  <c:pt idx="278">
                    <c:v>18/12/2020</c:v>
                  </c:pt>
                  <c:pt idx="279">
                    <c:v>19/12/2020</c:v>
                  </c:pt>
                  <c:pt idx="280">
                    <c:v>20/12/2020</c:v>
                  </c:pt>
                  <c:pt idx="281">
                    <c:v>21/12/2020</c:v>
                  </c:pt>
                  <c:pt idx="282">
                    <c:v>22/12/2020</c:v>
                  </c:pt>
                  <c:pt idx="283">
                    <c:v>23/12/2020</c:v>
                  </c:pt>
                  <c:pt idx="284">
                    <c:v>24/12/2020</c:v>
                  </c:pt>
                  <c:pt idx="285">
                    <c:v>25/12/2020</c:v>
                  </c:pt>
                  <c:pt idx="286">
                    <c:v>26/12/2020</c:v>
                  </c:pt>
                  <c:pt idx="287">
                    <c:v>27/12/2020</c:v>
                  </c:pt>
                  <c:pt idx="288">
                    <c:v>28/12/2020</c:v>
                  </c:pt>
                  <c:pt idx="289">
                    <c:v>29/12/2020</c:v>
                  </c:pt>
                  <c:pt idx="290">
                    <c:v>30/12/2020</c:v>
                  </c:pt>
                  <c:pt idx="291">
                    <c:v>31/12/2020</c:v>
                  </c:pt>
                  <c:pt idx="292">
                    <c:v>01/01/2021</c:v>
                  </c:pt>
                  <c:pt idx="293">
                    <c:v>02/01/2021</c:v>
                  </c:pt>
                  <c:pt idx="294">
                    <c:v>03/01/2021</c:v>
                  </c:pt>
                  <c:pt idx="295">
                    <c:v>04/01/2021</c:v>
                  </c:pt>
                  <c:pt idx="296">
                    <c:v>05/01/2021</c:v>
                  </c:pt>
                  <c:pt idx="297">
                    <c:v>06/01/2021</c:v>
                  </c:pt>
                  <c:pt idx="298">
                    <c:v>07/01/2021</c:v>
                  </c:pt>
                  <c:pt idx="299">
                    <c:v>08/01/2021</c:v>
                  </c:pt>
                  <c:pt idx="300">
                    <c:v>09/01/2021</c:v>
                  </c:pt>
                  <c:pt idx="301">
                    <c:v>10/01/2021</c:v>
                  </c:pt>
                  <c:pt idx="302">
                    <c:v>11/01/2021</c:v>
                  </c:pt>
                  <c:pt idx="303">
                    <c:v>12/01/2021</c:v>
                  </c:pt>
                  <c:pt idx="304">
                    <c:v>13/01/2021</c:v>
                  </c:pt>
                  <c:pt idx="305">
                    <c:v>14/01/2021</c:v>
                  </c:pt>
                  <c:pt idx="306">
                    <c:v>15/01/2021</c:v>
                  </c:pt>
                  <c:pt idx="307">
                    <c:v>16/01/2021</c:v>
                  </c:pt>
                  <c:pt idx="308">
                    <c:v>17/01/2021</c:v>
                  </c:pt>
                  <c:pt idx="309">
                    <c:v>18/01/2021</c:v>
                  </c:pt>
                  <c:pt idx="310">
                    <c:v>19/01/2021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  <c:pt idx="31">
                    <c:v>32</c:v>
                  </c:pt>
                  <c:pt idx="32">
                    <c:v>33</c:v>
                  </c:pt>
                  <c:pt idx="33">
                    <c:v>34</c:v>
                  </c:pt>
                  <c:pt idx="34">
                    <c:v>35</c:v>
                  </c:pt>
                  <c:pt idx="35">
                    <c:v>36</c:v>
                  </c:pt>
                  <c:pt idx="36">
                    <c:v>37</c:v>
                  </c:pt>
                  <c:pt idx="37">
                    <c:v>38</c:v>
                  </c:pt>
                  <c:pt idx="38">
                    <c:v>39</c:v>
                  </c:pt>
                  <c:pt idx="39">
                    <c:v>40</c:v>
                  </c:pt>
                  <c:pt idx="40">
                    <c:v>41</c:v>
                  </c:pt>
                  <c:pt idx="41">
                    <c:v>42</c:v>
                  </c:pt>
                  <c:pt idx="42">
                    <c:v>43</c:v>
                  </c:pt>
                  <c:pt idx="43">
                    <c:v>44</c:v>
                  </c:pt>
                  <c:pt idx="44">
                    <c:v>45</c:v>
                  </c:pt>
                  <c:pt idx="45">
                    <c:v>46</c:v>
                  </c:pt>
                  <c:pt idx="46">
                    <c:v>47</c:v>
                  </c:pt>
                  <c:pt idx="47">
                    <c:v>48</c:v>
                  </c:pt>
                  <c:pt idx="48">
                    <c:v>49</c:v>
                  </c:pt>
                  <c:pt idx="49">
                    <c:v>50</c:v>
                  </c:pt>
                  <c:pt idx="50">
                    <c:v>51</c:v>
                  </c:pt>
                  <c:pt idx="51">
                    <c:v>52</c:v>
                  </c:pt>
                  <c:pt idx="52">
                    <c:v>53</c:v>
                  </c:pt>
                  <c:pt idx="53">
                    <c:v>54</c:v>
                  </c:pt>
                  <c:pt idx="54">
                    <c:v>55</c:v>
                  </c:pt>
                  <c:pt idx="55">
                    <c:v>56</c:v>
                  </c:pt>
                  <c:pt idx="56">
                    <c:v>57</c:v>
                  </c:pt>
                  <c:pt idx="57">
                    <c:v>58</c:v>
                  </c:pt>
                  <c:pt idx="58">
                    <c:v>59</c:v>
                  </c:pt>
                  <c:pt idx="59">
                    <c:v>60</c:v>
                  </c:pt>
                  <c:pt idx="60">
                    <c:v>61</c:v>
                  </c:pt>
                  <c:pt idx="61">
                    <c:v>62</c:v>
                  </c:pt>
                  <c:pt idx="62">
                    <c:v>63</c:v>
                  </c:pt>
                  <c:pt idx="63">
                    <c:v>64</c:v>
                  </c:pt>
                  <c:pt idx="64">
                    <c:v>65</c:v>
                  </c:pt>
                  <c:pt idx="65">
                    <c:v>66</c:v>
                  </c:pt>
                  <c:pt idx="66">
                    <c:v>67</c:v>
                  </c:pt>
                  <c:pt idx="67">
                    <c:v>68</c:v>
                  </c:pt>
                  <c:pt idx="68">
                    <c:v>69</c:v>
                  </c:pt>
                  <c:pt idx="69">
                    <c:v>70</c:v>
                  </c:pt>
                  <c:pt idx="70">
                    <c:v>71</c:v>
                  </c:pt>
                  <c:pt idx="71">
                    <c:v>72</c:v>
                  </c:pt>
                  <c:pt idx="72">
                    <c:v>73</c:v>
                  </c:pt>
                  <c:pt idx="73">
                    <c:v>74</c:v>
                  </c:pt>
                  <c:pt idx="74">
                    <c:v>75</c:v>
                  </c:pt>
                  <c:pt idx="75">
                    <c:v>76</c:v>
                  </c:pt>
                  <c:pt idx="76">
                    <c:v>77</c:v>
                  </c:pt>
                  <c:pt idx="77">
                    <c:v>78</c:v>
                  </c:pt>
                  <c:pt idx="78">
                    <c:v>79</c:v>
                  </c:pt>
                  <c:pt idx="79">
                    <c:v>80</c:v>
                  </c:pt>
                  <c:pt idx="80">
                    <c:v>81</c:v>
                  </c:pt>
                  <c:pt idx="81">
                    <c:v>82</c:v>
                  </c:pt>
                  <c:pt idx="82">
                    <c:v>83</c:v>
                  </c:pt>
                  <c:pt idx="83">
                    <c:v>84</c:v>
                  </c:pt>
                  <c:pt idx="84">
                    <c:v>85</c:v>
                  </c:pt>
                  <c:pt idx="85">
                    <c:v>86</c:v>
                  </c:pt>
                  <c:pt idx="86">
                    <c:v>87</c:v>
                  </c:pt>
                  <c:pt idx="87">
                    <c:v>88</c:v>
                  </c:pt>
                  <c:pt idx="88">
                    <c:v>89</c:v>
                  </c:pt>
                  <c:pt idx="89">
                    <c:v>90</c:v>
                  </c:pt>
                  <c:pt idx="90">
                    <c:v>91</c:v>
                  </c:pt>
                  <c:pt idx="91">
                    <c:v>92</c:v>
                  </c:pt>
                  <c:pt idx="92">
                    <c:v>93</c:v>
                  </c:pt>
                  <c:pt idx="93">
                    <c:v>94</c:v>
                  </c:pt>
                  <c:pt idx="94">
                    <c:v>95</c:v>
                  </c:pt>
                  <c:pt idx="95">
                    <c:v>96</c:v>
                  </c:pt>
                  <c:pt idx="96">
                    <c:v>97</c:v>
                  </c:pt>
                  <c:pt idx="97">
                    <c:v>98</c:v>
                  </c:pt>
                  <c:pt idx="98">
                    <c:v>99</c:v>
                  </c:pt>
                  <c:pt idx="99">
                    <c:v>100</c:v>
                  </c:pt>
                  <c:pt idx="100">
                    <c:v>101</c:v>
                  </c:pt>
                  <c:pt idx="101">
                    <c:v>102</c:v>
                  </c:pt>
                  <c:pt idx="102">
                    <c:v>103</c:v>
                  </c:pt>
                  <c:pt idx="103">
                    <c:v>104</c:v>
                  </c:pt>
                  <c:pt idx="104">
                    <c:v>105</c:v>
                  </c:pt>
                  <c:pt idx="105">
                    <c:v>106</c:v>
                  </c:pt>
                  <c:pt idx="106">
                    <c:v>107</c:v>
                  </c:pt>
                  <c:pt idx="107">
                    <c:v>108</c:v>
                  </c:pt>
                  <c:pt idx="108">
                    <c:v>109</c:v>
                  </c:pt>
                  <c:pt idx="109">
                    <c:v>110</c:v>
                  </c:pt>
                  <c:pt idx="110">
                    <c:v>111</c:v>
                  </c:pt>
                  <c:pt idx="111">
                    <c:v>112</c:v>
                  </c:pt>
                  <c:pt idx="112">
                    <c:v>113</c:v>
                  </c:pt>
                  <c:pt idx="113">
                    <c:v>114</c:v>
                  </c:pt>
                  <c:pt idx="114">
                    <c:v>115</c:v>
                  </c:pt>
                  <c:pt idx="115">
                    <c:v>116</c:v>
                  </c:pt>
                  <c:pt idx="116">
                    <c:v>117</c:v>
                  </c:pt>
                  <c:pt idx="117">
                    <c:v>118</c:v>
                  </c:pt>
                  <c:pt idx="118">
                    <c:v>119</c:v>
                  </c:pt>
                  <c:pt idx="119">
                    <c:v>120</c:v>
                  </c:pt>
                  <c:pt idx="120">
                    <c:v>121</c:v>
                  </c:pt>
                  <c:pt idx="121">
                    <c:v>122</c:v>
                  </c:pt>
                  <c:pt idx="122">
                    <c:v>123</c:v>
                  </c:pt>
                  <c:pt idx="123">
                    <c:v>124</c:v>
                  </c:pt>
                  <c:pt idx="124">
                    <c:v>125</c:v>
                  </c:pt>
                  <c:pt idx="125">
                    <c:v>126</c:v>
                  </c:pt>
                  <c:pt idx="126">
                    <c:v>127</c:v>
                  </c:pt>
                  <c:pt idx="127">
                    <c:v>128</c:v>
                  </c:pt>
                  <c:pt idx="128">
                    <c:v>129</c:v>
                  </c:pt>
                  <c:pt idx="129">
                    <c:v>130</c:v>
                  </c:pt>
                  <c:pt idx="130">
                    <c:v>131</c:v>
                  </c:pt>
                  <c:pt idx="131">
                    <c:v>132</c:v>
                  </c:pt>
                  <c:pt idx="132">
                    <c:v>133</c:v>
                  </c:pt>
                  <c:pt idx="133">
                    <c:v>134</c:v>
                  </c:pt>
                  <c:pt idx="134">
                    <c:v>135</c:v>
                  </c:pt>
                  <c:pt idx="135">
                    <c:v>136</c:v>
                  </c:pt>
                  <c:pt idx="136">
                    <c:v>137</c:v>
                  </c:pt>
                  <c:pt idx="137">
                    <c:v>138</c:v>
                  </c:pt>
                  <c:pt idx="138">
                    <c:v>139</c:v>
                  </c:pt>
                  <c:pt idx="139">
                    <c:v>140</c:v>
                  </c:pt>
                  <c:pt idx="140">
                    <c:v>141</c:v>
                  </c:pt>
                  <c:pt idx="141">
                    <c:v>142</c:v>
                  </c:pt>
                  <c:pt idx="142">
                    <c:v>143</c:v>
                  </c:pt>
                  <c:pt idx="143">
                    <c:v>144</c:v>
                  </c:pt>
                  <c:pt idx="144">
                    <c:v>145</c:v>
                  </c:pt>
                  <c:pt idx="145">
                    <c:v>146</c:v>
                  </c:pt>
                  <c:pt idx="146">
                    <c:v>147</c:v>
                  </c:pt>
                  <c:pt idx="147">
                    <c:v>148</c:v>
                  </c:pt>
                  <c:pt idx="148">
                    <c:v>149</c:v>
                  </c:pt>
                  <c:pt idx="149">
                    <c:v>150</c:v>
                  </c:pt>
                  <c:pt idx="150">
                    <c:v>151</c:v>
                  </c:pt>
                  <c:pt idx="151">
                    <c:v>152</c:v>
                  </c:pt>
                  <c:pt idx="152">
                    <c:v>153</c:v>
                  </c:pt>
                  <c:pt idx="153">
                    <c:v>154</c:v>
                  </c:pt>
                  <c:pt idx="154">
                    <c:v>155</c:v>
                  </c:pt>
                  <c:pt idx="155">
                    <c:v>156</c:v>
                  </c:pt>
                  <c:pt idx="156">
                    <c:v>157</c:v>
                  </c:pt>
                  <c:pt idx="157">
                    <c:v>158</c:v>
                  </c:pt>
                  <c:pt idx="158">
                    <c:v>159</c:v>
                  </c:pt>
                  <c:pt idx="159">
                    <c:v>160</c:v>
                  </c:pt>
                  <c:pt idx="160">
                    <c:v>161</c:v>
                  </c:pt>
                  <c:pt idx="161">
                    <c:v>162</c:v>
                  </c:pt>
                  <c:pt idx="162">
                    <c:v>163</c:v>
                  </c:pt>
                  <c:pt idx="163">
                    <c:v>164</c:v>
                  </c:pt>
                  <c:pt idx="164">
                    <c:v>165</c:v>
                  </c:pt>
                  <c:pt idx="165">
                    <c:v>166</c:v>
                  </c:pt>
                  <c:pt idx="166">
                    <c:v>167</c:v>
                  </c:pt>
                  <c:pt idx="167">
                    <c:v>168</c:v>
                  </c:pt>
                  <c:pt idx="168">
                    <c:v>169</c:v>
                  </c:pt>
                  <c:pt idx="169">
                    <c:v>170</c:v>
                  </c:pt>
                  <c:pt idx="170">
                    <c:v>171</c:v>
                  </c:pt>
                  <c:pt idx="171">
                    <c:v>172</c:v>
                  </c:pt>
                  <c:pt idx="172">
                    <c:v>173</c:v>
                  </c:pt>
                  <c:pt idx="173">
                    <c:v>174</c:v>
                  </c:pt>
                  <c:pt idx="174">
                    <c:v>175</c:v>
                  </c:pt>
                  <c:pt idx="175">
                    <c:v>176</c:v>
                  </c:pt>
                  <c:pt idx="176">
                    <c:v>177</c:v>
                  </c:pt>
                  <c:pt idx="177">
                    <c:v>178</c:v>
                  </c:pt>
                  <c:pt idx="178">
                    <c:v>179</c:v>
                  </c:pt>
                  <c:pt idx="179">
                    <c:v>180</c:v>
                  </c:pt>
                  <c:pt idx="180">
                    <c:v>181</c:v>
                  </c:pt>
                  <c:pt idx="181">
                    <c:v>182</c:v>
                  </c:pt>
                  <c:pt idx="182">
                    <c:v>183</c:v>
                  </c:pt>
                  <c:pt idx="183">
                    <c:v>184</c:v>
                  </c:pt>
                  <c:pt idx="184">
                    <c:v>185</c:v>
                  </c:pt>
                  <c:pt idx="185">
                    <c:v>186</c:v>
                  </c:pt>
                  <c:pt idx="186">
                    <c:v>187</c:v>
                  </c:pt>
                  <c:pt idx="187">
                    <c:v>188</c:v>
                  </c:pt>
                  <c:pt idx="188">
                    <c:v>189</c:v>
                  </c:pt>
                  <c:pt idx="189">
                    <c:v>190</c:v>
                  </c:pt>
                  <c:pt idx="190">
                    <c:v>191</c:v>
                  </c:pt>
                  <c:pt idx="191">
                    <c:v>192</c:v>
                  </c:pt>
                  <c:pt idx="192">
                    <c:v>193</c:v>
                  </c:pt>
                  <c:pt idx="193">
                    <c:v>194</c:v>
                  </c:pt>
                  <c:pt idx="194">
                    <c:v>195</c:v>
                  </c:pt>
                  <c:pt idx="195">
                    <c:v>196</c:v>
                  </c:pt>
                  <c:pt idx="196">
                    <c:v>197</c:v>
                  </c:pt>
                  <c:pt idx="197">
                    <c:v>198</c:v>
                  </c:pt>
                  <c:pt idx="198">
                    <c:v>199</c:v>
                  </c:pt>
                  <c:pt idx="199">
                    <c:v>200</c:v>
                  </c:pt>
                  <c:pt idx="200">
                    <c:v>201</c:v>
                  </c:pt>
                  <c:pt idx="201">
                    <c:v>202</c:v>
                  </c:pt>
                  <c:pt idx="202">
                    <c:v>203</c:v>
                  </c:pt>
                  <c:pt idx="203">
                    <c:v>204</c:v>
                  </c:pt>
                  <c:pt idx="204">
                    <c:v>205</c:v>
                  </c:pt>
                  <c:pt idx="205">
                    <c:v>206</c:v>
                  </c:pt>
                  <c:pt idx="206">
                    <c:v>207</c:v>
                  </c:pt>
                  <c:pt idx="207">
                    <c:v>208</c:v>
                  </c:pt>
                  <c:pt idx="208">
                    <c:v>209</c:v>
                  </c:pt>
                  <c:pt idx="209">
                    <c:v>210</c:v>
                  </c:pt>
                  <c:pt idx="210">
                    <c:v>211</c:v>
                  </c:pt>
                  <c:pt idx="211">
                    <c:v>212</c:v>
                  </c:pt>
                  <c:pt idx="212">
                    <c:v>213</c:v>
                  </c:pt>
                  <c:pt idx="213">
                    <c:v>214</c:v>
                  </c:pt>
                  <c:pt idx="214">
                    <c:v>215</c:v>
                  </c:pt>
                  <c:pt idx="215">
                    <c:v>216</c:v>
                  </c:pt>
                  <c:pt idx="216">
                    <c:v>217</c:v>
                  </c:pt>
                  <c:pt idx="217">
                    <c:v>218</c:v>
                  </c:pt>
                  <c:pt idx="218">
                    <c:v>219</c:v>
                  </c:pt>
                  <c:pt idx="219">
                    <c:v>220</c:v>
                  </c:pt>
                  <c:pt idx="220">
                    <c:v>221</c:v>
                  </c:pt>
                  <c:pt idx="221">
                    <c:v>222</c:v>
                  </c:pt>
                  <c:pt idx="222">
                    <c:v>223</c:v>
                  </c:pt>
                  <c:pt idx="223">
                    <c:v>224</c:v>
                  </c:pt>
                  <c:pt idx="224">
                    <c:v>225</c:v>
                  </c:pt>
                  <c:pt idx="225">
                    <c:v>226</c:v>
                  </c:pt>
                  <c:pt idx="226">
                    <c:v>227</c:v>
                  </c:pt>
                  <c:pt idx="227">
                    <c:v>228</c:v>
                  </c:pt>
                  <c:pt idx="228">
                    <c:v>229</c:v>
                  </c:pt>
                  <c:pt idx="229">
                    <c:v>230</c:v>
                  </c:pt>
                  <c:pt idx="230">
                    <c:v>231</c:v>
                  </c:pt>
                  <c:pt idx="231">
                    <c:v>232</c:v>
                  </c:pt>
                  <c:pt idx="232">
                    <c:v>233</c:v>
                  </c:pt>
                  <c:pt idx="233">
                    <c:v>234</c:v>
                  </c:pt>
                  <c:pt idx="234">
                    <c:v>235</c:v>
                  </c:pt>
                  <c:pt idx="235">
                    <c:v>236</c:v>
                  </c:pt>
                  <c:pt idx="236">
                    <c:v>237</c:v>
                  </c:pt>
                  <c:pt idx="237">
                    <c:v>238</c:v>
                  </c:pt>
                  <c:pt idx="238">
                    <c:v>239</c:v>
                  </c:pt>
                  <c:pt idx="239">
                    <c:v>240</c:v>
                  </c:pt>
                  <c:pt idx="240">
                    <c:v>241</c:v>
                  </c:pt>
                  <c:pt idx="241">
                    <c:v>242</c:v>
                  </c:pt>
                  <c:pt idx="242">
                    <c:v>243</c:v>
                  </c:pt>
                  <c:pt idx="243">
                    <c:v>244</c:v>
                  </c:pt>
                  <c:pt idx="244">
                    <c:v>245</c:v>
                  </c:pt>
                  <c:pt idx="245">
                    <c:v>246</c:v>
                  </c:pt>
                  <c:pt idx="246">
                    <c:v>247</c:v>
                  </c:pt>
                  <c:pt idx="247">
                    <c:v>248</c:v>
                  </c:pt>
                  <c:pt idx="248">
                    <c:v>249</c:v>
                  </c:pt>
                  <c:pt idx="249">
                    <c:v>250</c:v>
                  </c:pt>
                  <c:pt idx="250">
                    <c:v>251</c:v>
                  </c:pt>
                  <c:pt idx="251">
                    <c:v>252</c:v>
                  </c:pt>
                  <c:pt idx="252">
                    <c:v>253</c:v>
                  </c:pt>
                  <c:pt idx="253">
                    <c:v>254</c:v>
                  </c:pt>
                  <c:pt idx="254">
                    <c:v>255</c:v>
                  </c:pt>
                  <c:pt idx="255">
                    <c:v>256</c:v>
                  </c:pt>
                  <c:pt idx="256">
                    <c:v>257</c:v>
                  </c:pt>
                  <c:pt idx="257">
                    <c:v>258</c:v>
                  </c:pt>
                  <c:pt idx="258">
                    <c:v>259</c:v>
                  </c:pt>
                  <c:pt idx="259">
                    <c:v>260</c:v>
                  </c:pt>
                  <c:pt idx="260">
                    <c:v>261</c:v>
                  </c:pt>
                  <c:pt idx="261">
                    <c:v>262</c:v>
                  </c:pt>
                  <c:pt idx="262">
                    <c:v>263</c:v>
                  </c:pt>
                  <c:pt idx="263">
                    <c:v>264</c:v>
                  </c:pt>
                  <c:pt idx="264">
                    <c:v>265</c:v>
                  </c:pt>
                  <c:pt idx="265">
                    <c:v>266</c:v>
                  </c:pt>
                  <c:pt idx="266">
                    <c:v>267</c:v>
                  </c:pt>
                  <c:pt idx="267">
                    <c:v>268</c:v>
                  </c:pt>
                  <c:pt idx="268">
                    <c:v>269</c:v>
                  </c:pt>
                  <c:pt idx="269">
                    <c:v>270</c:v>
                  </c:pt>
                  <c:pt idx="270">
                    <c:v>271</c:v>
                  </c:pt>
                  <c:pt idx="271">
                    <c:v>272</c:v>
                  </c:pt>
                  <c:pt idx="272">
                    <c:v>273</c:v>
                  </c:pt>
                  <c:pt idx="273">
                    <c:v>274</c:v>
                  </c:pt>
                  <c:pt idx="274">
                    <c:v>275</c:v>
                  </c:pt>
                  <c:pt idx="275">
                    <c:v>276</c:v>
                  </c:pt>
                  <c:pt idx="276">
                    <c:v>277</c:v>
                  </c:pt>
                  <c:pt idx="277">
                    <c:v>278</c:v>
                  </c:pt>
                  <c:pt idx="278">
                    <c:v>279</c:v>
                  </c:pt>
                  <c:pt idx="279">
                    <c:v>280</c:v>
                  </c:pt>
                  <c:pt idx="280">
                    <c:v>280</c:v>
                  </c:pt>
                  <c:pt idx="281">
                    <c:v>281</c:v>
                  </c:pt>
                  <c:pt idx="282">
                    <c:v>282</c:v>
                  </c:pt>
                  <c:pt idx="283">
                    <c:v>283</c:v>
                  </c:pt>
                  <c:pt idx="284">
                    <c:v>284</c:v>
                  </c:pt>
                  <c:pt idx="285">
                    <c:v>285</c:v>
                  </c:pt>
                  <c:pt idx="286">
                    <c:v>286</c:v>
                  </c:pt>
                  <c:pt idx="287">
                    <c:v>287</c:v>
                  </c:pt>
                  <c:pt idx="288">
                    <c:v>288</c:v>
                  </c:pt>
                  <c:pt idx="289">
                    <c:v>289</c:v>
                  </c:pt>
                  <c:pt idx="290">
                    <c:v>290</c:v>
                  </c:pt>
                  <c:pt idx="291">
                    <c:v>291</c:v>
                  </c:pt>
                  <c:pt idx="292">
                    <c:v>292</c:v>
                  </c:pt>
                  <c:pt idx="293">
                    <c:v>293</c:v>
                  </c:pt>
                  <c:pt idx="294">
                    <c:v>294</c:v>
                  </c:pt>
                  <c:pt idx="295">
                    <c:v>295</c:v>
                  </c:pt>
                  <c:pt idx="296">
                    <c:v>296</c:v>
                  </c:pt>
                  <c:pt idx="297">
                    <c:v>297</c:v>
                  </c:pt>
                  <c:pt idx="298">
                    <c:v>298</c:v>
                  </c:pt>
                  <c:pt idx="299">
                    <c:v>299</c:v>
                  </c:pt>
                  <c:pt idx="300">
                    <c:v>300</c:v>
                  </c:pt>
                  <c:pt idx="301">
                    <c:v>301</c:v>
                  </c:pt>
                  <c:pt idx="302">
                    <c:v>302</c:v>
                  </c:pt>
                  <c:pt idx="303">
                    <c:v>303</c:v>
                  </c:pt>
                  <c:pt idx="304">
                    <c:v>304</c:v>
                  </c:pt>
                  <c:pt idx="305">
                    <c:v>305</c:v>
                  </c:pt>
                  <c:pt idx="306">
                    <c:v>306</c:v>
                  </c:pt>
                  <c:pt idx="307">
                    <c:v>307</c:v>
                  </c:pt>
                  <c:pt idx="308">
                    <c:v>308</c:v>
                  </c:pt>
                  <c:pt idx="309">
                    <c:v>309</c:v>
                  </c:pt>
                  <c:pt idx="310">
                    <c:v>310</c:v>
                  </c:pt>
                </c:lvl>
              </c:multiLvlStrCache>
            </c:multiLvlStrRef>
          </c:cat>
          <c:val>
            <c:numRef>
              <c:f>Analytics!$E$10:$E$320</c:f>
              <c:numCache>
                <c:formatCode>General</c:formatCode>
                <c:ptCount val="311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7</c:v>
                </c:pt>
                <c:pt idx="7">
                  <c:v>6</c:v>
                </c:pt>
                <c:pt idx="8">
                  <c:v>6</c:v>
                </c:pt>
                <c:pt idx="9">
                  <c:v>1</c:v>
                </c:pt>
                <c:pt idx="10">
                  <c:v>3</c:v>
                </c:pt>
                <c:pt idx="11">
                  <c:v>12</c:v>
                </c:pt>
                <c:pt idx="12">
                  <c:v>8</c:v>
                </c:pt>
                <c:pt idx="13">
                  <c:v>7</c:v>
                </c:pt>
                <c:pt idx="14">
                  <c:v>9</c:v>
                </c:pt>
                <c:pt idx="15">
                  <c:v>13</c:v>
                </c:pt>
                <c:pt idx="16">
                  <c:v>1</c:v>
                </c:pt>
                <c:pt idx="17">
                  <c:v>9</c:v>
                </c:pt>
                <c:pt idx="18">
                  <c:v>7</c:v>
                </c:pt>
                <c:pt idx="19">
                  <c:v>11</c:v>
                </c:pt>
                <c:pt idx="20">
                  <c:v>6</c:v>
                </c:pt>
                <c:pt idx="21">
                  <c:v>5</c:v>
                </c:pt>
                <c:pt idx="22">
                  <c:v>0</c:v>
                </c:pt>
                <c:pt idx="23">
                  <c:v>10</c:v>
                </c:pt>
                <c:pt idx="24">
                  <c:v>15</c:v>
                </c:pt>
                <c:pt idx="25">
                  <c:v>13</c:v>
                </c:pt>
                <c:pt idx="26">
                  <c:v>8</c:v>
                </c:pt>
                <c:pt idx="27">
                  <c:v>11</c:v>
                </c:pt>
                <c:pt idx="28">
                  <c:v>2</c:v>
                </c:pt>
                <c:pt idx="29">
                  <c:v>13</c:v>
                </c:pt>
                <c:pt idx="30">
                  <c:v>25</c:v>
                </c:pt>
                <c:pt idx="31">
                  <c:v>18</c:v>
                </c:pt>
                <c:pt idx="32">
                  <c:v>25</c:v>
                </c:pt>
                <c:pt idx="33">
                  <c:v>32</c:v>
                </c:pt>
                <c:pt idx="34">
                  <c:v>23</c:v>
                </c:pt>
                <c:pt idx="35">
                  <c:v>70</c:v>
                </c:pt>
                <c:pt idx="36">
                  <c:v>0</c:v>
                </c:pt>
                <c:pt idx="37">
                  <c:v>59</c:v>
                </c:pt>
                <c:pt idx="38">
                  <c:v>74</c:v>
                </c:pt>
                <c:pt idx="39">
                  <c:v>78</c:v>
                </c:pt>
                <c:pt idx="40">
                  <c:v>80</c:v>
                </c:pt>
                <c:pt idx="41">
                  <c:v>33</c:v>
                </c:pt>
                <c:pt idx="42">
                  <c:v>43</c:v>
                </c:pt>
                <c:pt idx="43">
                  <c:v>34</c:v>
                </c:pt>
                <c:pt idx="44">
                  <c:v>80</c:v>
                </c:pt>
                <c:pt idx="45">
                  <c:v>87</c:v>
                </c:pt>
                <c:pt idx="46">
                  <c:v>45</c:v>
                </c:pt>
                <c:pt idx="47">
                  <c:v>30</c:v>
                </c:pt>
                <c:pt idx="48">
                  <c:v>62</c:v>
                </c:pt>
                <c:pt idx="49">
                  <c:v>39</c:v>
                </c:pt>
                <c:pt idx="50">
                  <c:v>76</c:v>
                </c:pt>
                <c:pt idx="51">
                  <c:v>43</c:v>
                </c:pt>
                <c:pt idx="52">
                  <c:v>112</c:v>
                </c:pt>
                <c:pt idx="53">
                  <c:v>153</c:v>
                </c:pt>
                <c:pt idx="54">
                  <c:v>176</c:v>
                </c:pt>
                <c:pt idx="55">
                  <c:v>97</c:v>
                </c:pt>
                <c:pt idx="56">
                  <c:v>81</c:v>
                </c:pt>
                <c:pt idx="57">
                  <c:v>88</c:v>
                </c:pt>
                <c:pt idx="58">
                  <c:v>57</c:v>
                </c:pt>
                <c:pt idx="59">
                  <c:v>51</c:v>
                </c:pt>
                <c:pt idx="60">
                  <c:v>58</c:v>
                </c:pt>
                <c:pt idx="61">
                  <c:v>179</c:v>
                </c:pt>
                <c:pt idx="62">
                  <c:v>95</c:v>
                </c:pt>
                <c:pt idx="63">
                  <c:v>177</c:v>
                </c:pt>
                <c:pt idx="64">
                  <c:v>74</c:v>
                </c:pt>
                <c:pt idx="65">
                  <c:v>131</c:v>
                </c:pt>
                <c:pt idx="66">
                  <c:v>199</c:v>
                </c:pt>
                <c:pt idx="67">
                  <c:v>139</c:v>
                </c:pt>
                <c:pt idx="68">
                  <c:v>131</c:v>
                </c:pt>
                <c:pt idx="69">
                  <c:v>133</c:v>
                </c:pt>
                <c:pt idx="70">
                  <c:v>148</c:v>
                </c:pt>
                <c:pt idx="71">
                  <c:v>90</c:v>
                </c:pt>
                <c:pt idx="72">
                  <c:v>161</c:v>
                </c:pt>
                <c:pt idx="73">
                  <c:v>256</c:v>
                </c:pt>
                <c:pt idx="74">
                  <c:v>111</c:v>
                </c:pt>
                <c:pt idx="75">
                  <c:v>254</c:v>
                </c:pt>
                <c:pt idx="76">
                  <c:v>378</c:v>
                </c:pt>
                <c:pt idx="77">
                  <c:v>188</c:v>
                </c:pt>
                <c:pt idx="78">
                  <c:v>192</c:v>
                </c:pt>
                <c:pt idx="79">
                  <c:v>142</c:v>
                </c:pt>
                <c:pt idx="80">
                  <c:v>163</c:v>
                </c:pt>
                <c:pt idx="81">
                  <c:v>102</c:v>
                </c:pt>
                <c:pt idx="82">
                  <c:v>121</c:v>
                </c:pt>
                <c:pt idx="83">
                  <c:v>66</c:v>
                </c:pt>
                <c:pt idx="84">
                  <c:v>38</c:v>
                </c:pt>
                <c:pt idx="85">
                  <c:v>128</c:v>
                </c:pt>
                <c:pt idx="86">
                  <c:v>170</c:v>
                </c:pt>
                <c:pt idx="87">
                  <c:v>201</c:v>
                </c:pt>
                <c:pt idx="88">
                  <c:v>345</c:v>
                </c:pt>
                <c:pt idx="89">
                  <c:v>229</c:v>
                </c:pt>
                <c:pt idx="90">
                  <c:v>195</c:v>
                </c:pt>
                <c:pt idx="91">
                  <c:v>68</c:v>
                </c:pt>
                <c:pt idx="92">
                  <c:v>216</c:v>
                </c:pt>
                <c:pt idx="93">
                  <c:v>142</c:v>
                </c:pt>
                <c:pt idx="94">
                  <c:v>155</c:v>
                </c:pt>
                <c:pt idx="95">
                  <c:v>280</c:v>
                </c:pt>
                <c:pt idx="96">
                  <c:v>281</c:v>
                </c:pt>
                <c:pt idx="97">
                  <c:v>230</c:v>
                </c:pt>
                <c:pt idx="98">
                  <c:v>169</c:v>
                </c:pt>
                <c:pt idx="99">
                  <c:v>288</c:v>
                </c:pt>
                <c:pt idx="100">
                  <c:v>209</c:v>
                </c:pt>
                <c:pt idx="101">
                  <c:v>250</c:v>
                </c:pt>
                <c:pt idx="102">
                  <c:v>159</c:v>
                </c:pt>
                <c:pt idx="103">
                  <c:v>259</c:v>
                </c:pt>
                <c:pt idx="104">
                  <c:v>285</c:v>
                </c:pt>
                <c:pt idx="105">
                  <c:v>118</c:v>
                </c:pt>
                <c:pt idx="106">
                  <c:v>166</c:v>
                </c:pt>
                <c:pt idx="107">
                  <c:v>200</c:v>
                </c:pt>
                <c:pt idx="108">
                  <c:v>120</c:v>
                </c:pt>
                <c:pt idx="109">
                  <c:v>193</c:v>
                </c:pt>
                <c:pt idx="110">
                  <c:v>87</c:v>
                </c:pt>
                <c:pt idx="111">
                  <c:v>135</c:v>
                </c:pt>
                <c:pt idx="112">
                  <c:v>199</c:v>
                </c:pt>
                <c:pt idx="113">
                  <c:v>123</c:v>
                </c:pt>
                <c:pt idx="114">
                  <c:v>153</c:v>
                </c:pt>
                <c:pt idx="115">
                  <c:v>150</c:v>
                </c:pt>
                <c:pt idx="116">
                  <c:v>157</c:v>
                </c:pt>
                <c:pt idx="117">
                  <c:v>224</c:v>
                </c:pt>
                <c:pt idx="118">
                  <c:v>224</c:v>
                </c:pt>
                <c:pt idx="119">
                  <c:v>152</c:v>
                </c:pt>
                <c:pt idx="120">
                  <c:v>156</c:v>
                </c:pt>
                <c:pt idx="121">
                  <c:v>128</c:v>
                </c:pt>
                <c:pt idx="122">
                  <c:v>230</c:v>
                </c:pt>
                <c:pt idx="123">
                  <c:v>156</c:v>
                </c:pt>
                <c:pt idx="124">
                  <c:v>129</c:v>
                </c:pt>
                <c:pt idx="125">
                  <c:v>115</c:v>
                </c:pt>
                <c:pt idx="126">
                  <c:v>97</c:v>
                </c:pt>
                <c:pt idx="127">
                  <c:v>100</c:v>
                </c:pt>
                <c:pt idx="128">
                  <c:v>88</c:v>
                </c:pt>
                <c:pt idx="129">
                  <c:v>180</c:v>
                </c:pt>
                <c:pt idx="130">
                  <c:v>203</c:v>
                </c:pt>
                <c:pt idx="131">
                  <c:v>168</c:v>
                </c:pt>
                <c:pt idx="132">
                  <c:v>123</c:v>
                </c:pt>
                <c:pt idx="133">
                  <c:v>156</c:v>
                </c:pt>
                <c:pt idx="134">
                  <c:v>180</c:v>
                </c:pt>
                <c:pt idx="135">
                  <c:v>212</c:v>
                </c:pt>
                <c:pt idx="136">
                  <c:v>106</c:v>
                </c:pt>
                <c:pt idx="137">
                  <c:v>89</c:v>
                </c:pt>
                <c:pt idx="138">
                  <c:v>78</c:v>
                </c:pt>
                <c:pt idx="139">
                  <c:v>65</c:v>
                </c:pt>
                <c:pt idx="140">
                  <c:v>81</c:v>
                </c:pt>
                <c:pt idx="141">
                  <c:v>88</c:v>
                </c:pt>
                <c:pt idx="142">
                  <c:v>59</c:v>
                </c:pt>
                <c:pt idx="143">
                  <c:v>137</c:v>
                </c:pt>
                <c:pt idx="144">
                  <c:v>76</c:v>
                </c:pt>
                <c:pt idx="145">
                  <c:v>70</c:v>
                </c:pt>
                <c:pt idx="146">
                  <c:v>71</c:v>
                </c:pt>
                <c:pt idx="147">
                  <c:v>105</c:v>
                </c:pt>
                <c:pt idx="148">
                  <c:v>82</c:v>
                </c:pt>
                <c:pt idx="149">
                  <c:v>117</c:v>
                </c:pt>
                <c:pt idx="150">
                  <c:v>113</c:v>
                </c:pt>
                <c:pt idx="151">
                  <c:v>69</c:v>
                </c:pt>
                <c:pt idx="152">
                  <c:v>113</c:v>
                </c:pt>
                <c:pt idx="153">
                  <c:v>87</c:v>
                </c:pt>
                <c:pt idx="154">
                  <c:v>47</c:v>
                </c:pt>
                <c:pt idx="155">
                  <c:v>207</c:v>
                </c:pt>
                <c:pt idx="156">
                  <c:v>210</c:v>
                </c:pt>
                <c:pt idx="157">
                  <c:v>172</c:v>
                </c:pt>
                <c:pt idx="158">
                  <c:v>235</c:v>
                </c:pt>
                <c:pt idx="159">
                  <c:v>341</c:v>
                </c:pt>
                <c:pt idx="160">
                  <c:v>96</c:v>
                </c:pt>
                <c:pt idx="161">
                  <c:v>130</c:v>
                </c:pt>
                <c:pt idx="162">
                  <c:v>98</c:v>
                </c:pt>
                <c:pt idx="163">
                  <c:v>26</c:v>
                </c:pt>
                <c:pt idx="164">
                  <c:v>17</c:v>
                </c:pt>
                <c:pt idx="165">
                  <c:v>21</c:v>
                </c:pt>
                <c:pt idx="166">
                  <c:v>27</c:v>
                </c:pt>
                <c:pt idx="167">
                  <c:v>21</c:v>
                </c:pt>
                <c:pt idx="168">
                  <c:v>15</c:v>
                </c:pt>
                <c:pt idx="169">
                  <c:v>19</c:v>
                </c:pt>
                <c:pt idx="170">
                  <c:v>19</c:v>
                </c:pt>
                <c:pt idx="171">
                  <c:v>20</c:v>
                </c:pt>
                <c:pt idx="172">
                  <c:v>42</c:v>
                </c:pt>
                <c:pt idx="173">
                  <c:v>36</c:v>
                </c:pt>
                <c:pt idx="174">
                  <c:v>53</c:v>
                </c:pt>
                <c:pt idx="175">
                  <c:v>39</c:v>
                </c:pt>
                <c:pt idx="176">
                  <c:v>42</c:v>
                </c:pt>
                <c:pt idx="177">
                  <c:v>33</c:v>
                </c:pt>
                <c:pt idx="178">
                  <c:v>34</c:v>
                </c:pt>
                <c:pt idx="179">
                  <c:v>48</c:v>
                </c:pt>
                <c:pt idx="180">
                  <c:v>47</c:v>
                </c:pt>
                <c:pt idx="181">
                  <c:v>30</c:v>
                </c:pt>
                <c:pt idx="182">
                  <c:v>30</c:v>
                </c:pt>
                <c:pt idx="183">
                  <c:v>52</c:v>
                </c:pt>
                <c:pt idx="184">
                  <c:v>33</c:v>
                </c:pt>
                <c:pt idx="185">
                  <c:v>27</c:v>
                </c:pt>
                <c:pt idx="186">
                  <c:v>45</c:v>
                </c:pt>
                <c:pt idx="187">
                  <c:v>59</c:v>
                </c:pt>
                <c:pt idx="188">
                  <c:v>70</c:v>
                </c:pt>
                <c:pt idx="189">
                  <c:v>46</c:v>
                </c:pt>
                <c:pt idx="190">
                  <c:v>39</c:v>
                </c:pt>
                <c:pt idx="191">
                  <c:v>73</c:v>
                </c:pt>
                <c:pt idx="192">
                  <c:v>31</c:v>
                </c:pt>
                <c:pt idx="193">
                  <c:v>37</c:v>
                </c:pt>
                <c:pt idx="194">
                  <c:v>51</c:v>
                </c:pt>
                <c:pt idx="195">
                  <c:v>41</c:v>
                </c:pt>
                <c:pt idx="196">
                  <c:v>24</c:v>
                </c:pt>
                <c:pt idx="197">
                  <c:v>71</c:v>
                </c:pt>
                <c:pt idx="198">
                  <c:v>74</c:v>
                </c:pt>
                <c:pt idx="199">
                  <c:v>77</c:v>
                </c:pt>
                <c:pt idx="200">
                  <c:v>81</c:v>
                </c:pt>
                <c:pt idx="201">
                  <c:v>62</c:v>
                </c:pt>
                <c:pt idx="202">
                  <c:v>32</c:v>
                </c:pt>
                <c:pt idx="203">
                  <c:v>15</c:v>
                </c:pt>
                <c:pt idx="204">
                  <c:v>41</c:v>
                </c:pt>
                <c:pt idx="205">
                  <c:v>37</c:v>
                </c:pt>
                <c:pt idx="206">
                  <c:v>47</c:v>
                </c:pt>
                <c:pt idx="207">
                  <c:v>39</c:v>
                </c:pt>
                <c:pt idx="208">
                  <c:v>71</c:v>
                </c:pt>
                <c:pt idx="209">
                  <c:v>23</c:v>
                </c:pt>
                <c:pt idx="210">
                  <c:v>113</c:v>
                </c:pt>
                <c:pt idx="211">
                  <c:v>64</c:v>
                </c:pt>
                <c:pt idx="212">
                  <c:v>165</c:v>
                </c:pt>
                <c:pt idx="213">
                  <c:v>116</c:v>
                </c:pt>
                <c:pt idx="214">
                  <c:v>66</c:v>
                </c:pt>
                <c:pt idx="215">
                  <c:v>85</c:v>
                </c:pt>
                <c:pt idx="216">
                  <c:v>37</c:v>
                </c:pt>
                <c:pt idx="217">
                  <c:v>90</c:v>
                </c:pt>
                <c:pt idx="218">
                  <c:v>51</c:v>
                </c:pt>
                <c:pt idx="219">
                  <c:v>30</c:v>
                </c:pt>
                <c:pt idx="220">
                  <c:v>7</c:v>
                </c:pt>
                <c:pt idx="221">
                  <c:v>35</c:v>
                </c:pt>
                <c:pt idx="222">
                  <c:v>27</c:v>
                </c:pt>
                <c:pt idx="223">
                  <c:v>18</c:v>
                </c:pt>
                <c:pt idx="225">
                  <c:v>77</c:v>
                </c:pt>
                <c:pt idx="226">
                  <c:v>51</c:v>
                </c:pt>
                <c:pt idx="227">
                  <c:v>82</c:v>
                </c:pt>
                <c:pt idx="228">
                  <c:v>89</c:v>
                </c:pt>
                <c:pt idx="229">
                  <c:v>106</c:v>
                </c:pt>
                <c:pt idx="230">
                  <c:v>26</c:v>
                </c:pt>
                <c:pt idx="231">
                  <c:v>49</c:v>
                </c:pt>
                <c:pt idx="232">
                  <c:v>51</c:v>
                </c:pt>
                <c:pt idx="233">
                  <c:v>60</c:v>
                </c:pt>
                <c:pt idx="234">
                  <c:v>85</c:v>
                </c:pt>
                <c:pt idx="235">
                  <c:v>87</c:v>
                </c:pt>
                <c:pt idx="236">
                  <c:v>85</c:v>
                </c:pt>
                <c:pt idx="237">
                  <c:v>146</c:v>
                </c:pt>
                <c:pt idx="238">
                  <c:v>109</c:v>
                </c:pt>
                <c:pt idx="239">
                  <c:v>50</c:v>
                </c:pt>
                <c:pt idx="240">
                  <c:v>93</c:v>
                </c:pt>
                <c:pt idx="241">
                  <c:v>74</c:v>
                </c:pt>
                <c:pt idx="242">
                  <c:v>71</c:v>
                </c:pt>
                <c:pt idx="243">
                  <c:v>70</c:v>
                </c:pt>
                <c:pt idx="244">
                  <c:v>136</c:v>
                </c:pt>
                <c:pt idx="245">
                  <c:v>97</c:v>
                </c:pt>
                <c:pt idx="246">
                  <c:v>61</c:v>
                </c:pt>
                <c:pt idx="247">
                  <c:v>142</c:v>
                </c:pt>
                <c:pt idx="248">
                  <c:v>62</c:v>
                </c:pt>
                <c:pt idx="249">
                  <c:v>70</c:v>
                </c:pt>
                <c:pt idx="250">
                  <c:v>66</c:v>
                </c:pt>
                <c:pt idx="251">
                  <c:v>60</c:v>
                </c:pt>
                <c:pt idx="252">
                  <c:v>6</c:v>
                </c:pt>
                <c:pt idx="253">
                  <c:v>50</c:v>
                </c:pt>
                <c:pt idx="254">
                  <c:v>48</c:v>
                </c:pt>
                <c:pt idx="255">
                  <c:v>17</c:v>
                </c:pt>
                <c:pt idx="256">
                  <c:v>81</c:v>
                </c:pt>
                <c:pt idx="257">
                  <c:v>26</c:v>
                </c:pt>
                <c:pt idx="258">
                  <c:v>48</c:v>
                </c:pt>
                <c:pt idx="259">
                  <c:v>49</c:v>
                </c:pt>
                <c:pt idx="260">
                  <c:v>123</c:v>
                </c:pt>
                <c:pt idx="261">
                  <c:v>29</c:v>
                </c:pt>
                <c:pt idx="262">
                  <c:v>106</c:v>
                </c:pt>
                <c:pt idx="263">
                  <c:v>115</c:v>
                </c:pt>
                <c:pt idx="264">
                  <c:v>86</c:v>
                </c:pt>
                <c:pt idx="265">
                  <c:v>104</c:v>
                </c:pt>
                <c:pt idx="266">
                  <c:v>35</c:v>
                </c:pt>
                <c:pt idx="267">
                  <c:v>219</c:v>
                </c:pt>
                <c:pt idx="268">
                  <c:v>134</c:v>
                </c:pt>
                <c:pt idx="269">
                  <c:v>128</c:v>
                </c:pt>
                <c:pt idx="270">
                  <c:v>248</c:v>
                </c:pt>
                <c:pt idx="271">
                  <c:v>225</c:v>
                </c:pt>
                <c:pt idx="272">
                  <c:v>113</c:v>
                </c:pt>
                <c:pt idx="273">
                  <c:v>53</c:v>
                </c:pt>
                <c:pt idx="274">
                  <c:v>152</c:v>
                </c:pt>
                <c:pt idx="275">
                  <c:v>279</c:v>
                </c:pt>
                <c:pt idx="276">
                  <c:v>459</c:v>
                </c:pt>
                <c:pt idx="277">
                  <c:v>287</c:v>
                </c:pt>
                <c:pt idx="278">
                  <c:v>308</c:v>
                </c:pt>
                <c:pt idx="279">
                  <c:v>218</c:v>
                </c:pt>
                <c:pt idx="280">
                  <c:v>59</c:v>
                </c:pt>
                <c:pt idx="281">
                  <c:v>324</c:v>
                </c:pt>
                <c:pt idx="282">
                  <c:v>397</c:v>
                </c:pt>
                <c:pt idx="283">
                  <c:v>316</c:v>
                </c:pt>
                <c:pt idx="284">
                  <c:v>388</c:v>
                </c:pt>
                <c:pt idx="285">
                  <c:v>296</c:v>
                </c:pt>
                <c:pt idx="286">
                  <c:v>253</c:v>
                </c:pt>
                <c:pt idx="287">
                  <c:v>144</c:v>
                </c:pt>
                <c:pt idx="288">
                  <c:v>299</c:v>
                </c:pt>
                <c:pt idx="289">
                  <c:v>434</c:v>
                </c:pt>
                <c:pt idx="290">
                  <c:v>570</c:v>
                </c:pt>
                <c:pt idx="291">
                  <c:v>642</c:v>
                </c:pt>
                <c:pt idx="292">
                  <c:v>277</c:v>
                </c:pt>
                <c:pt idx="293">
                  <c:v>214</c:v>
                </c:pt>
                <c:pt idx="294">
                  <c:v>654</c:v>
                </c:pt>
                <c:pt idx="295">
                  <c:v>712</c:v>
                </c:pt>
                <c:pt idx="296">
                  <c:v>642</c:v>
                </c:pt>
                <c:pt idx="297">
                  <c:v>807</c:v>
                </c:pt>
                <c:pt idx="298">
                  <c:v>739</c:v>
                </c:pt>
                <c:pt idx="299">
                  <c:v>573</c:v>
                </c:pt>
                <c:pt idx="300">
                  <c:v>594</c:v>
                </c:pt>
                <c:pt idx="301">
                  <c:v>774</c:v>
                </c:pt>
                <c:pt idx="302">
                  <c:v>435</c:v>
                </c:pt>
                <c:pt idx="303">
                  <c:v>542</c:v>
                </c:pt>
                <c:pt idx="304">
                  <c:v>697</c:v>
                </c:pt>
                <c:pt idx="305">
                  <c:v>713</c:v>
                </c:pt>
                <c:pt idx="306">
                  <c:v>461</c:v>
                </c:pt>
                <c:pt idx="307">
                  <c:v>901</c:v>
                </c:pt>
                <c:pt idx="308">
                  <c:v>776</c:v>
                </c:pt>
                <c:pt idx="309">
                  <c:v>551</c:v>
                </c:pt>
                <c:pt idx="310">
                  <c:v>476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7C-4B9E-99E3-6E4DD15B5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41247711"/>
        <c:axId val="1841257695"/>
      </c:lineChart>
      <c:catAx>
        <c:axId val="18412477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41257695"/>
        <c:crosses val="autoZero"/>
        <c:auto val="0"/>
        <c:lblAlgn val="ctr"/>
        <c:lblOffset val="100"/>
        <c:noMultiLvlLbl val="0"/>
      </c:catAx>
      <c:valAx>
        <c:axId val="1841257695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841247711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77007874015748E-2"/>
          <c:y val="8.6750500525108853E-2"/>
          <c:w val="0.88860078740157478"/>
          <c:h val="0.665100911368705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Sheet3!$V$3</c:f>
              <c:strCache>
                <c:ptCount val="1"/>
                <c:pt idx="0">
                  <c:v>Cylinders / 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0"/>
                  <c:y val="-3.55699730299937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2E-46FB-A21D-3FCA0B125D40}"/>
                </c:ext>
              </c:extLst>
            </c:dLbl>
            <c:dLbl>
              <c:idx val="14"/>
              <c:layout>
                <c:manualLayout>
                  <c:x val="0"/>
                  <c:y val="-3.95221922555486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2E-46FB-A21D-3FCA0B125D40}"/>
                </c:ext>
              </c:extLst>
            </c:dLbl>
            <c:dLbl>
              <c:idx val="16"/>
              <c:layout>
                <c:manualLayout>
                  <c:x val="2.3133449401317257E-3"/>
                  <c:y val="-4.54505210938809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2E-46FB-A21D-3FCA0B125D40}"/>
                </c:ext>
              </c:extLst>
            </c:dLbl>
            <c:dLbl>
              <c:idx val="18"/>
              <c:layout>
                <c:manualLayout>
                  <c:x val="8.4821667937683818E-17"/>
                  <c:y val="-4.14983018683260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2E-46FB-A21D-3FCA0B125D40}"/>
                </c:ext>
              </c:extLst>
            </c:dLbl>
            <c:dLbl>
              <c:idx val="20"/>
              <c:layout>
                <c:manualLayout>
                  <c:x val="-2.3133449401318107E-3"/>
                  <c:y val="-5.13788499322131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2E-46FB-A21D-3FCA0B125D40}"/>
                </c:ext>
              </c:extLst>
            </c:dLbl>
            <c:dLbl>
              <c:idx val="22"/>
              <c:layout>
                <c:manualLayout>
                  <c:x val="0"/>
                  <c:y val="-3.55699730299937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2E-46FB-A21D-3FCA0B125D40}"/>
                </c:ext>
              </c:extLst>
            </c:dLbl>
            <c:dLbl>
              <c:idx val="24"/>
              <c:layout>
                <c:manualLayout>
                  <c:x val="-4.6266898802634513E-3"/>
                  <c:y val="-3.16177538044389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A2E-46FB-A21D-3FCA0B125D40}"/>
                </c:ext>
              </c:extLst>
            </c:dLbl>
            <c:dLbl>
              <c:idx val="26"/>
              <c:layout>
                <c:manualLayout>
                  <c:x val="-1.1323364255331153E-2"/>
                  <c:y val="-1.83793606652166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2E-46FB-A21D-3FCA0B125D40}"/>
                </c:ext>
              </c:extLst>
            </c:dLbl>
            <c:dLbl>
              <c:idx val="27"/>
              <c:layout>
                <c:manualLayout>
                  <c:x val="-2.2646728510661972E-3"/>
                  <c:y val="-5.5948677001018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A2E-46FB-A21D-3FCA0B125D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Sheet3!$U$4:$U$36</c:f>
              <c:strCache>
                <c:ptCount val="33"/>
                <c:pt idx="0">
                  <c:v>Initial Usage Projection</c:v>
                </c:pt>
                <c:pt idx="1">
                  <c:v>26th Dec - 2nd Jann (Rationed)</c:v>
                </c:pt>
                <c:pt idx="2">
                  <c:v>3rd Jan - 9th Jan (Rationed)</c:v>
                </c:pt>
                <c:pt idx="3">
                  <c:v>10th Jan - 17th Jan (Rationed)</c:v>
                </c:pt>
                <c:pt idx="4">
                  <c:v>18th Jan - 25th Jan (Rationed)</c:v>
                </c:pt>
                <c:pt idx="5">
                  <c:v>26th Jan - 2nd Feb (Rationed)</c:v>
                </c:pt>
                <c:pt idx="6">
                  <c:v>3rd Feb - 10th Feb (Rationed)</c:v>
                </c:pt>
                <c:pt idx="7">
                  <c:v>11th Feb - 17th Feb </c:v>
                </c:pt>
                <c:pt idx="8">
                  <c:v>18th Feb - 25th Feb</c:v>
                </c:pt>
                <c:pt idx="9">
                  <c:v>26th Feb - 5th March</c:v>
                </c:pt>
                <c:pt idx="10">
                  <c:v>6th March - 13th March</c:v>
                </c:pt>
                <c:pt idx="11">
                  <c:v>14th March - 21st March</c:v>
                </c:pt>
                <c:pt idx="12">
                  <c:v>22nd March - 29th March</c:v>
                </c:pt>
                <c:pt idx="13">
                  <c:v>29th March - 4th April</c:v>
                </c:pt>
                <c:pt idx="14">
                  <c:v>5th April - 12th April</c:v>
                </c:pt>
                <c:pt idx="15">
                  <c:v>13th March - 20th April</c:v>
                </c:pt>
                <c:pt idx="16">
                  <c:v>21st April - 28th April</c:v>
                </c:pt>
                <c:pt idx="17">
                  <c:v>29th April - 5th May</c:v>
                </c:pt>
                <c:pt idx="18">
                  <c:v>5th May - 12th may</c:v>
                </c:pt>
                <c:pt idx="19">
                  <c:v>13th May - 20th May</c:v>
                </c:pt>
                <c:pt idx="20">
                  <c:v>20th May - 27th May</c:v>
                </c:pt>
                <c:pt idx="21">
                  <c:v>28th May - 4th June</c:v>
                </c:pt>
                <c:pt idx="22">
                  <c:v>5th June - 12th June</c:v>
                </c:pt>
                <c:pt idx="23">
                  <c:v>13th June - 20th June</c:v>
                </c:pt>
                <c:pt idx="24">
                  <c:v>21th June - 27th June</c:v>
                </c:pt>
                <c:pt idx="25">
                  <c:v>28th June - 5th July</c:v>
                </c:pt>
                <c:pt idx="26">
                  <c:v>5th July - 12th July</c:v>
                </c:pt>
                <c:pt idx="27">
                  <c:v>20th July - 27th July</c:v>
                </c:pt>
                <c:pt idx="28">
                  <c:v>28th July - 3rd Aug</c:v>
                </c:pt>
                <c:pt idx="29">
                  <c:v>4th Aug - 10th Aug</c:v>
                </c:pt>
                <c:pt idx="30">
                  <c:v>11th Aug - 17th Aug</c:v>
                </c:pt>
                <c:pt idx="31">
                  <c:v>18th Aug - 24th Aug</c:v>
                </c:pt>
                <c:pt idx="32">
                  <c:v>Current Usage</c:v>
                </c:pt>
              </c:strCache>
            </c:strRef>
          </c:cat>
          <c:val>
            <c:numRef>
              <c:f>Sheet3!$V$4:$V$36</c:f>
              <c:numCache>
                <c:formatCode>General</c:formatCode>
                <c:ptCount val="33"/>
                <c:pt idx="0">
                  <c:v>70</c:v>
                </c:pt>
                <c:pt idx="1">
                  <c:v>130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450</c:v>
                </c:pt>
                <c:pt idx="6">
                  <c:v>300</c:v>
                </c:pt>
                <c:pt idx="7">
                  <c:v>250</c:v>
                </c:pt>
                <c:pt idx="8">
                  <c:v>200</c:v>
                </c:pt>
                <c:pt idx="9">
                  <c:v>150</c:v>
                </c:pt>
                <c:pt idx="10">
                  <c:v>100</c:v>
                </c:pt>
                <c:pt idx="11">
                  <c:v>75</c:v>
                </c:pt>
                <c:pt idx="12">
                  <c:v>70</c:v>
                </c:pt>
                <c:pt idx="13">
                  <c:v>70</c:v>
                </c:pt>
                <c:pt idx="14">
                  <c:v>65</c:v>
                </c:pt>
                <c:pt idx="15">
                  <c:v>65</c:v>
                </c:pt>
                <c:pt idx="16">
                  <c:v>60</c:v>
                </c:pt>
                <c:pt idx="17">
                  <c:v>60</c:v>
                </c:pt>
                <c:pt idx="18">
                  <c:v>60</c:v>
                </c:pt>
                <c:pt idx="19">
                  <c:v>60</c:v>
                </c:pt>
                <c:pt idx="20">
                  <c:v>60</c:v>
                </c:pt>
                <c:pt idx="21">
                  <c:v>75</c:v>
                </c:pt>
                <c:pt idx="22">
                  <c:v>75</c:v>
                </c:pt>
                <c:pt idx="23">
                  <c:v>75</c:v>
                </c:pt>
                <c:pt idx="24">
                  <c:v>75</c:v>
                </c:pt>
                <c:pt idx="25">
                  <c:v>75</c:v>
                </c:pt>
                <c:pt idx="26">
                  <c:v>120</c:v>
                </c:pt>
                <c:pt idx="27">
                  <c:v>121</c:v>
                </c:pt>
                <c:pt idx="28">
                  <c:v>209</c:v>
                </c:pt>
                <c:pt idx="29">
                  <c:v>313</c:v>
                </c:pt>
                <c:pt idx="30">
                  <c:v>341</c:v>
                </c:pt>
                <c:pt idx="31">
                  <c:v>370</c:v>
                </c:pt>
                <c:pt idx="32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A2E-46FB-A21D-3FCA0B125D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80875023"/>
        <c:axId val="1080880431"/>
      </c:barChart>
      <c:catAx>
        <c:axId val="1080875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0880431"/>
        <c:crosses val="autoZero"/>
        <c:auto val="1"/>
        <c:lblAlgn val="ctr"/>
        <c:lblOffset val="100"/>
        <c:noMultiLvlLbl val="0"/>
      </c:catAx>
      <c:valAx>
        <c:axId val="1080880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08750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Sheet1!$F$8</c:f>
              <c:strCache>
                <c:ptCount val="1"/>
                <c:pt idx="0">
                  <c:v>%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278-42C7-A411-CD09A034F0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278-42C7-A411-CD09A034F0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278-42C7-A411-CD09A034F0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Sheet1!$E$9:$E$11</c:f>
              <c:strCache>
                <c:ptCount val="3"/>
                <c:pt idx="0">
                  <c:v>Delta</c:v>
                </c:pt>
                <c:pt idx="1">
                  <c:v>None</c:v>
                </c:pt>
                <c:pt idx="2">
                  <c:v>Kappa</c:v>
                </c:pt>
              </c:strCache>
            </c:strRef>
          </c:cat>
          <c:val>
            <c:numRef>
              <c:f>Sheet1!$F$9:$F$11</c:f>
              <c:numCache>
                <c:formatCode>0%</c:formatCode>
                <c:ptCount val="3"/>
                <c:pt idx="0">
                  <c:v>0.74242424242424243</c:v>
                </c:pt>
                <c:pt idx="1">
                  <c:v>0.17424242424242425</c:v>
                </c:pt>
                <c:pt idx="2">
                  <c:v>8.3333333333333329E-2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78-42C7-A411-CD09A034F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of Samples</a:t>
            </a:r>
            <a:r>
              <a:rPr lang="en-US" b="1" baseline="0" dirty="0"/>
              <a:t> Tested</a:t>
            </a:r>
            <a:endParaRPr lang="en-US" b="1" dirty="0"/>
          </a:p>
        </c:rich>
      </c:tx>
      <c:layout>
        <c:manualLayout>
          <c:xMode val="edge"/>
          <c:yMode val="edge"/>
          <c:x val="0.19688904678787131"/>
          <c:y val="2.69600428813280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73427145924405"/>
          <c:y val="0.17343586640980324"/>
          <c:w val="0.7671056086748328"/>
          <c:h val="0.57285473950123922"/>
        </c:manualLayout>
      </c:layout>
      <c:pie3DChart>
        <c:varyColors val="1"/>
        <c:ser>
          <c:idx val="0"/>
          <c:order val="0"/>
          <c:tx>
            <c:strRef>
              <c:f>Sheet1!$I$6</c:f>
              <c:strCache>
                <c:ptCount val="1"/>
                <c:pt idx="0">
                  <c:v>%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A94-48A8-88A4-BA6C4E0BF720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A94-48A8-88A4-BA6C4E0BF7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Sheet1!$H$7:$H$8</c:f>
              <c:strCache>
                <c:ptCount val="2"/>
                <c:pt idx="0">
                  <c:v>Public Laboratories</c:v>
                </c:pt>
                <c:pt idx="1">
                  <c:v>Private Laboratories</c:v>
                </c:pt>
              </c:strCache>
            </c:strRef>
          </c:cat>
          <c:val>
            <c:numRef>
              <c:f>Sheet1!$I$7:$I$8</c:f>
              <c:numCache>
                <c:formatCode>0%</c:formatCode>
                <c:ptCount val="2"/>
                <c:pt idx="0">
                  <c:v>0.273783940084105</c:v>
                </c:pt>
                <c:pt idx="1">
                  <c:v>0.726216059915895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94-48A8-88A4-BA6C4E0BF72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COVID-19 in Lagos State:</a:t>
            </a:r>
            <a:r>
              <a:rPr lang="en-GB" b="1" baseline="0"/>
              <a:t> </a:t>
            </a:r>
            <a:r>
              <a:rPr lang="en-GB" b="1"/>
              <a:t>Disease</a:t>
            </a:r>
            <a:r>
              <a:rPr lang="en-GB" b="1" baseline="0"/>
              <a:t> Profile</a:t>
            </a:r>
            <a:endParaRPr lang="en-GB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976379719300289E-2"/>
          <c:y val="1.7254426791234272E-2"/>
          <c:w val="0.94683342481834432"/>
          <c:h val="0.74103706022055715"/>
        </c:manualLayout>
      </c:layout>
      <c:lineChart>
        <c:grouping val="standard"/>
        <c:varyColors val="0"/>
        <c:ser>
          <c:idx val="0"/>
          <c:order val="0"/>
          <c:tx>
            <c:strRef>
              <c:f>Analytics!$E$9</c:f>
              <c:strCache>
                <c:ptCount val="1"/>
                <c:pt idx="0">
                  <c:v>Confirmed</c:v>
                </c:pt>
              </c:strCache>
            </c:strRef>
          </c:tx>
          <c:spPr>
            <a:ln w="28575" cap="rnd">
              <a:solidFill>
                <a:schemeClr val="accent6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27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C9AB-470D-A7F0-8240A8D6F866}"/>
              </c:ext>
            </c:extLst>
          </c:dPt>
          <c:trendline>
            <c:spPr>
              <a:ln w="44450" cap="rnd">
                <a:solidFill>
                  <a:srgbClr val="C00000"/>
                </a:solidFill>
                <a:prstDash val="solid"/>
              </a:ln>
              <a:effectLst/>
            </c:spPr>
            <c:trendlineType val="movingAvg"/>
            <c:period val="10"/>
            <c:dispRSqr val="0"/>
            <c:dispEq val="0"/>
          </c:trendline>
          <c:cat>
            <c:multiLvlStrRef>
              <c:f>Analytics!$C$10:$D$543</c:f>
              <c:multiLvlStrCache>
                <c:ptCount val="534"/>
                <c:lvl>
                  <c:pt idx="0">
                    <c:v>27/02/2020</c:v>
                  </c:pt>
                  <c:pt idx="1">
                    <c:v>07/03/2020</c:v>
                  </c:pt>
                  <c:pt idx="2">
                    <c:v>17/03/2020</c:v>
                  </c:pt>
                  <c:pt idx="3">
                    <c:v>18/03/2020</c:v>
                  </c:pt>
                  <c:pt idx="4">
                    <c:v>19/03/2020</c:v>
                  </c:pt>
                  <c:pt idx="5">
                    <c:v>20/03/2020</c:v>
                  </c:pt>
                  <c:pt idx="6">
                    <c:v>21/03/2020</c:v>
                  </c:pt>
                  <c:pt idx="7">
                    <c:v>22/03/2020</c:v>
                  </c:pt>
                  <c:pt idx="8">
                    <c:v>23/03/2020</c:v>
                  </c:pt>
                  <c:pt idx="9">
                    <c:v>24/03/2020</c:v>
                  </c:pt>
                  <c:pt idx="10">
                    <c:v>25/03/2020</c:v>
                  </c:pt>
                  <c:pt idx="11">
                    <c:v>26/03/2020</c:v>
                  </c:pt>
                  <c:pt idx="12">
                    <c:v>27/03/2020</c:v>
                  </c:pt>
                  <c:pt idx="13">
                    <c:v>28/03/2020</c:v>
                  </c:pt>
                  <c:pt idx="14">
                    <c:v>29/03/2020</c:v>
                  </c:pt>
                  <c:pt idx="15">
                    <c:v>30/03/2020</c:v>
                  </c:pt>
                  <c:pt idx="16">
                    <c:v>31/03/2020</c:v>
                  </c:pt>
                  <c:pt idx="17">
                    <c:v>01/04/2020</c:v>
                  </c:pt>
                  <c:pt idx="18">
                    <c:v>02/04/2020</c:v>
                  </c:pt>
                  <c:pt idx="19">
                    <c:v>03/04/2020</c:v>
                  </c:pt>
                  <c:pt idx="20">
                    <c:v>04/04/2020</c:v>
                  </c:pt>
                  <c:pt idx="21">
                    <c:v>05/04/2020</c:v>
                  </c:pt>
                  <c:pt idx="22">
                    <c:v>06/04/2020</c:v>
                  </c:pt>
                  <c:pt idx="23">
                    <c:v>07/04/2020</c:v>
                  </c:pt>
                  <c:pt idx="24">
                    <c:v>08/04/2020</c:v>
                  </c:pt>
                  <c:pt idx="25">
                    <c:v>09/04/2020</c:v>
                  </c:pt>
                  <c:pt idx="26">
                    <c:v>10/04/2020</c:v>
                  </c:pt>
                  <c:pt idx="27">
                    <c:v>11/04/2020</c:v>
                  </c:pt>
                  <c:pt idx="28">
                    <c:v>12/04/2020</c:v>
                  </c:pt>
                  <c:pt idx="29">
                    <c:v>13/04/2020</c:v>
                  </c:pt>
                  <c:pt idx="30">
                    <c:v>14/04/2020</c:v>
                  </c:pt>
                  <c:pt idx="31">
                    <c:v>15/04/2020</c:v>
                  </c:pt>
                  <c:pt idx="32">
                    <c:v>16/04/2020</c:v>
                  </c:pt>
                  <c:pt idx="33">
                    <c:v>17/04/2020</c:v>
                  </c:pt>
                  <c:pt idx="34">
                    <c:v>18/04/2020</c:v>
                  </c:pt>
                  <c:pt idx="35">
                    <c:v>19/04/2020</c:v>
                  </c:pt>
                  <c:pt idx="36">
                    <c:v>20/04/2020</c:v>
                  </c:pt>
                  <c:pt idx="37">
                    <c:v>21/04/2020</c:v>
                  </c:pt>
                  <c:pt idx="38">
                    <c:v>22/04/2020</c:v>
                  </c:pt>
                  <c:pt idx="39">
                    <c:v>23/04/2020</c:v>
                  </c:pt>
                  <c:pt idx="40">
                    <c:v>24/04/2020</c:v>
                  </c:pt>
                  <c:pt idx="41">
                    <c:v>25/04/2020</c:v>
                  </c:pt>
                  <c:pt idx="42">
                    <c:v>26/04/2020</c:v>
                  </c:pt>
                  <c:pt idx="43">
                    <c:v>27/04/2020</c:v>
                  </c:pt>
                  <c:pt idx="44">
                    <c:v>28/04/2020</c:v>
                  </c:pt>
                  <c:pt idx="45">
                    <c:v>29/04/2020</c:v>
                  </c:pt>
                  <c:pt idx="46">
                    <c:v>30/04/2020</c:v>
                  </c:pt>
                  <c:pt idx="47">
                    <c:v>01/05/2020</c:v>
                  </c:pt>
                  <c:pt idx="48">
                    <c:v>02/05/2020</c:v>
                  </c:pt>
                  <c:pt idx="49">
                    <c:v>03/05/2020</c:v>
                  </c:pt>
                  <c:pt idx="50">
                    <c:v>04/05/2020</c:v>
                  </c:pt>
                  <c:pt idx="51">
                    <c:v>05/05/2020</c:v>
                  </c:pt>
                  <c:pt idx="52">
                    <c:v>06/05/2020</c:v>
                  </c:pt>
                  <c:pt idx="53">
                    <c:v>07/05/2020</c:v>
                  </c:pt>
                  <c:pt idx="54">
                    <c:v>08/05/2020</c:v>
                  </c:pt>
                  <c:pt idx="55">
                    <c:v>09/05/2020</c:v>
                  </c:pt>
                  <c:pt idx="56">
                    <c:v>10/05/2020</c:v>
                  </c:pt>
                  <c:pt idx="57">
                    <c:v>11/05/2020</c:v>
                  </c:pt>
                  <c:pt idx="58">
                    <c:v>12/05/2020</c:v>
                  </c:pt>
                  <c:pt idx="59">
                    <c:v>13/05/2020</c:v>
                  </c:pt>
                  <c:pt idx="60">
                    <c:v>14/05/2020</c:v>
                  </c:pt>
                  <c:pt idx="61">
                    <c:v>15/05/2020</c:v>
                  </c:pt>
                  <c:pt idx="62">
                    <c:v>16/05/2020</c:v>
                  </c:pt>
                  <c:pt idx="63">
                    <c:v>17/05/2020</c:v>
                  </c:pt>
                  <c:pt idx="64">
                    <c:v>18/05/2020</c:v>
                  </c:pt>
                  <c:pt idx="65">
                    <c:v>19/05/2020</c:v>
                  </c:pt>
                  <c:pt idx="66">
                    <c:v>20/05/2020</c:v>
                  </c:pt>
                  <c:pt idx="67">
                    <c:v>21/05/2020</c:v>
                  </c:pt>
                  <c:pt idx="68">
                    <c:v>22/05/2020</c:v>
                  </c:pt>
                  <c:pt idx="69">
                    <c:v>23/05/2020</c:v>
                  </c:pt>
                  <c:pt idx="70">
                    <c:v>24/05/2020</c:v>
                  </c:pt>
                  <c:pt idx="71">
                    <c:v>25/05/2020</c:v>
                  </c:pt>
                  <c:pt idx="72">
                    <c:v>26/05/2020</c:v>
                  </c:pt>
                  <c:pt idx="73">
                    <c:v>27/05/2020</c:v>
                  </c:pt>
                  <c:pt idx="74">
                    <c:v>28/05/2020</c:v>
                  </c:pt>
                  <c:pt idx="75">
                    <c:v>29/05/2020</c:v>
                  </c:pt>
                  <c:pt idx="76">
                    <c:v>30/05/2020</c:v>
                  </c:pt>
                  <c:pt idx="77">
                    <c:v>31/05/2020</c:v>
                  </c:pt>
                  <c:pt idx="78">
                    <c:v>01/06/2020</c:v>
                  </c:pt>
                  <c:pt idx="79">
                    <c:v>02/06/2020</c:v>
                  </c:pt>
                  <c:pt idx="80">
                    <c:v>03/06/2020</c:v>
                  </c:pt>
                  <c:pt idx="81">
                    <c:v>04/06/2020</c:v>
                  </c:pt>
                  <c:pt idx="82">
                    <c:v>05/06/2020</c:v>
                  </c:pt>
                  <c:pt idx="83">
                    <c:v>06/06/2020</c:v>
                  </c:pt>
                  <c:pt idx="84">
                    <c:v>07/06/2020</c:v>
                  </c:pt>
                  <c:pt idx="85">
                    <c:v>08/06/2020</c:v>
                  </c:pt>
                  <c:pt idx="86">
                    <c:v>09/06/2020</c:v>
                  </c:pt>
                  <c:pt idx="87">
                    <c:v>10/06/2020</c:v>
                  </c:pt>
                  <c:pt idx="88">
                    <c:v>11/06/2020</c:v>
                  </c:pt>
                  <c:pt idx="89">
                    <c:v>12/06/2020</c:v>
                  </c:pt>
                  <c:pt idx="90">
                    <c:v>13/06/2020</c:v>
                  </c:pt>
                  <c:pt idx="91">
                    <c:v>14/06/2020</c:v>
                  </c:pt>
                  <c:pt idx="92">
                    <c:v>15/06/2020</c:v>
                  </c:pt>
                  <c:pt idx="93">
                    <c:v>16/06/2020</c:v>
                  </c:pt>
                  <c:pt idx="94">
                    <c:v>17/06/2020</c:v>
                  </c:pt>
                  <c:pt idx="95">
                    <c:v>18/06/2020</c:v>
                  </c:pt>
                  <c:pt idx="96">
                    <c:v>19/06/2020</c:v>
                  </c:pt>
                  <c:pt idx="97">
                    <c:v>20/06/2020</c:v>
                  </c:pt>
                  <c:pt idx="98">
                    <c:v>21/06/2020</c:v>
                  </c:pt>
                  <c:pt idx="99">
                    <c:v>22/06/2020</c:v>
                  </c:pt>
                  <c:pt idx="100">
                    <c:v>23/06/2020</c:v>
                  </c:pt>
                  <c:pt idx="101">
                    <c:v>24/06/2020</c:v>
                  </c:pt>
                  <c:pt idx="102">
                    <c:v>25/06/2020</c:v>
                  </c:pt>
                  <c:pt idx="103">
                    <c:v>26/06/2020</c:v>
                  </c:pt>
                  <c:pt idx="104">
                    <c:v>27/06/2020</c:v>
                  </c:pt>
                  <c:pt idx="105">
                    <c:v>28/06/2020</c:v>
                  </c:pt>
                  <c:pt idx="106">
                    <c:v>29/06/2020</c:v>
                  </c:pt>
                  <c:pt idx="107">
                    <c:v>30/06/2020</c:v>
                  </c:pt>
                  <c:pt idx="108">
                    <c:v>01/07/2020</c:v>
                  </c:pt>
                  <c:pt idx="109">
                    <c:v>02/07/2020</c:v>
                  </c:pt>
                  <c:pt idx="110">
                    <c:v>03/07/2020</c:v>
                  </c:pt>
                  <c:pt idx="111">
                    <c:v>04/07/2020</c:v>
                  </c:pt>
                  <c:pt idx="112">
                    <c:v>05/07/2020</c:v>
                  </c:pt>
                  <c:pt idx="113">
                    <c:v>06/07/2020</c:v>
                  </c:pt>
                  <c:pt idx="114">
                    <c:v>07/07/2020</c:v>
                  </c:pt>
                  <c:pt idx="115">
                    <c:v>08/07/2020</c:v>
                  </c:pt>
                  <c:pt idx="116">
                    <c:v>09/07/2020</c:v>
                  </c:pt>
                  <c:pt idx="117">
                    <c:v>10/07/2020</c:v>
                  </c:pt>
                  <c:pt idx="118">
                    <c:v>11/07/2020</c:v>
                  </c:pt>
                  <c:pt idx="119">
                    <c:v>12/07/2020</c:v>
                  </c:pt>
                  <c:pt idx="120">
                    <c:v>13/07/2020</c:v>
                  </c:pt>
                  <c:pt idx="121">
                    <c:v>14/07/2020</c:v>
                  </c:pt>
                  <c:pt idx="122">
                    <c:v>15/07/2020</c:v>
                  </c:pt>
                  <c:pt idx="123">
                    <c:v>16/07/2020</c:v>
                  </c:pt>
                  <c:pt idx="124">
                    <c:v>17/07/2020</c:v>
                  </c:pt>
                  <c:pt idx="125">
                    <c:v>18/07/2020</c:v>
                  </c:pt>
                  <c:pt idx="126">
                    <c:v>19/07/2020</c:v>
                  </c:pt>
                  <c:pt idx="127">
                    <c:v>20/07/2020</c:v>
                  </c:pt>
                  <c:pt idx="128">
                    <c:v>21/07/2020</c:v>
                  </c:pt>
                  <c:pt idx="129">
                    <c:v>22/07/2020</c:v>
                  </c:pt>
                  <c:pt idx="130">
                    <c:v>23/07/2020</c:v>
                  </c:pt>
                  <c:pt idx="131">
                    <c:v>24/07/2020</c:v>
                  </c:pt>
                  <c:pt idx="132">
                    <c:v>25/07/2020</c:v>
                  </c:pt>
                  <c:pt idx="133">
                    <c:v>26/07/2020</c:v>
                  </c:pt>
                  <c:pt idx="134">
                    <c:v>27/07/2020</c:v>
                  </c:pt>
                  <c:pt idx="135">
                    <c:v>28/07/2020</c:v>
                  </c:pt>
                  <c:pt idx="136">
                    <c:v>29/07/2020</c:v>
                  </c:pt>
                  <c:pt idx="137">
                    <c:v>30/07/2020</c:v>
                  </c:pt>
                  <c:pt idx="138">
                    <c:v>31/07/2020</c:v>
                  </c:pt>
                  <c:pt idx="139">
                    <c:v>01/08/2020</c:v>
                  </c:pt>
                  <c:pt idx="140">
                    <c:v>02/08/2020</c:v>
                  </c:pt>
                  <c:pt idx="141">
                    <c:v>03/08/2020</c:v>
                  </c:pt>
                  <c:pt idx="142">
                    <c:v>04/08/2020</c:v>
                  </c:pt>
                  <c:pt idx="143">
                    <c:v>05/08/2020</c:v>
                  </c:pt>
                  <c:pt idx="144">
                    <c:v>06/08/2020</c:v>
                  </c:pt>
                  <c:pt idx="145">
                    <c:v>07/08/2020</c:v>
                  </c:pt>
                  <c:pt idx="146">
                    <c:v>08/08/2020</c:v>
                  </c:pt>
                  <c:pt idx="147">
                    <c:v>09/08/2020</c:v>
                  </c:pt>
                  <c:pt idx="148">
                    <c:v>10/08/2020</c:v>
                  </c:pt>
                  <c:pt idx="149">
                    <c:v>11/08/2020</c:v>
                  </c:pt>
                  <c:pt idx="150">
                    <c:v>12/08/2020</c:v>
                  </c:pt>
                  <c:pt idx="151">
                    <c:v>13/08/2020</c:v>
                  </c:pt>
                  <c:pt idx="152">
                    <c:v>14/08/2020</c:v>
                  </c:pt>
                  <c:pt idx="153">
                    <c:v>15/08/2020</c:v>
                  </c:pt>
                  <c:pt idx="154">
                    <c:v>16/08/2020</c:v>
                  </c:pt>
                  <c:pt idx="155">
                    <c:v>17/08/2020</c:v>
                  </c:pt>
                  <c:pt idx="156">
                    <c:v>18/08/2020</c:v>
                  </c:pt>
                  <c:pt idx="157">
                    <c:v>19/08/2020</c:v>
                  </c:pt>
                  <c:pt idx="158">
                    <c:v>20/08/2020</c:v>
                  </c:pt>
                  <c:pt idx="159">
                    <c:v>21/08/2020</c:v>
                  </c:pt>
                  <c:pt idx="160">
                    <c:v>22/08/2020</c:v>
                  </c:pt>
                  <c:pt idx="161">
                    <c:v>23/08/2020</c:v>
                  </c:pt>
                  <c:pt idx="162">
                    <c:v>24/08/2020</c:v>
                  </c:pt>
                  <c:pt idx="163">
                    <c:v>25/08/2020</c:v>
                  </c:pt>
                  <c:pt idx="164">
                    <c:v>26/08/2020</c:v>
                  </c:pt>
                  <c:pt idx="165">
                    <c:v>27/08/2020</c:v>
                  </c:pt>
                  <c:pt idx="166">
                    <c:v>28/08/2020</c:v>
                  </c:pt>
                  <c:pt idx="167">
                    <c:v>29/08/2020</c:v>
                  </c:pt>
                  <c:pt idx="168">
                    <c:v>30/08/2020</c:v>
                  </c:pt>
                  <c:pt idx="169">
                    <c:v>31/08/2020</c:v>
                  </c:pt>
                  <c:pt idx="170">
                    <c:v>01/09/2020</c:v>
                  </c:pt>
                  <c:pt idx="171">
                    <c:v>02/09/2020</c:v>
                  </c:pt>
                  <c:pt idx="172">
                    <c:v>03/09/2020</c:v>
                  </c:pt>
                  <c:pt idx="173">
                    <c:v>04/09/2020</c:v>
                  </c:pt>
                  <c:pt idx="174">
                    <c:v>05/09/2020</c:v>
                  </c:pt>
                  <c:pt idx="175">
                    <c:v>06/09/2020</c:v>
                  </c:pt>
                  <c:pt idx="176">
                    <c:v>07/09/2020</c:v>
                  </c:pt>
                  <c:pt idx="177">
                    <c:v>08/09/2020</c:v>
                  </c:pt>
                  <c:pt idx="178">
                    <c:v>09/09/2020</c:v>
                  </c:pt>
                  <c:pt idx="179">
                    <c:v>10/09/2020</c:v>
                  </c:pt>
                  <c:pt idx="180">
                    <c:v>11/09/2020</c:v>
                  </c:pt>
                  <c:pt idx="181">
                    <c:v>12/09/2020</c:v>
                  </c:pt>
                  <c:pt idx="182">
                    <c:v>13/09/2020</c:v>
                  </c:pt>
                  <c:pt idx="183">
                    <c:v>14/09/2020</c:v>
                  </c:pt>
                  <c:pt idx="184">
                    <c:v>15/09/2020</c:v>
                  </c:pt>
                  <c:pt idx="185">
                    <c:v>16/09/2020</c:v>
                  </c:pt>
                  <c:pt idx="186">
                    <c:v>17/09/2020</c:v>
                  </c:pt>
                  <c:pt idx="187">
                    <c:v>18/09/2020</c:v>
                  </c:pt>
                  <c:pt idx="188">
                    <c:v>19/09/2020</c:v>
                  </c:pt>
                  <c:pt idx="189">
                    <c:v>20/09/2020</c:v>
                  </c:pt>
                  <c:pt idx="190">
                    <c:v>21/09/2020</c:v>
                  </c:pt>
                  <c:pt idx="191">
                    <c:v>22/09/2020</c:v>
                  </c:pt>
                  <c:pt idx="192">
                    <c:v>23/09/2020</c:v>
                  </c:pt>
                  <c:pt idx="193">
                    <c:v>24/09/2020</c:v>
                  </c:pt>
                  <c:pt idx="194">
                    <c:v>25/09/2020</c:v>
                  </c:pt>
                  <c:pt idx="195">
                    <c:v>26/09/2020</c:v>
                  </c:pt>
                  <c:pt idx="196">
                    <c:v>27/09/2020</c:v>
                  </c:pt>
                  <c:pt idx="197">
                    <c:v>28/09/2020</c:v>
                  </c:pt>
                  <c:pt idx="198">
                    <c:v>29/09/2020</c:v>
                  </c:pt>
                  <c:pt idx="199">
                    <c:v>30/09/2020</c:v>
                  </c:pt>
                  <c:pt idx="200">
                    <c:v>01/10/2020</c:v>
                  </c:pt>
                  <c:pt idx="201">
                    <c:v>02/10/2020</c:v>
                  </c:pt>
                  <c:pt idx="202">
                    <c:v>03/10/2020</c:v>
                  </c:pt>
                  <c:pt idx="203">
                    <c:v>04/10/2020</c:v>
                  </c:pt>
                  <c:pt idx="204">
                    <c:v>05/10/2020</c:v>
                  </c:pt>
                  <c:pt idx="205">
                    <c:v>06/10/2020</c:v>
                  </c:pt>
                  <c:pt idx="206">
                    <c:v>07/10/2020</c:v>
                  </c:pt>
                  <c:pt idx="207">
                    <c:v>08/10/2020</c:v>
                  </c:pt>
                  <c:pt idx="208">
                    <c:v>09/10/2020</c:v>
                  </c:pt>
                  <c:pt idx="209">
                    <c:v>10/10/2020</c:v>
                  </c:pt>
                  <c:pt idx="210">
                    <c:v>11/10/2020</c:v>
                  </c:pt>
                  <c:pt idx="211">
                    <c:v>12/10/2020</c:v>
                  </c:pt>
                  <c:pt idx="212">
                    <c:v>13/10/2020</c:v>
                  </c:pt>
                  <c:pt idx="213">
                    <c:v>14/10/2020</c:v>
                  </c:pt>
                  <c:pt idx="214">
                    <c:v>15/10/2020</c:v>
                  </c:pt>
                  <c:pt idx="215">
                    <c:v>16/10/2020</c:v>
                  </c:pt>
                  <c:pt idx="216">
                    <c:v>17/10/2020</c:v>
                  </c:pt>
                  <c:pt idx="217">
                    <c:v>18/10/2020</c:v>
                  </c:pt>
                  <c:pt idx="218">
                    <c:v>19/10/2020</c:v>
                  </c:pt>
                  <c:pt idx="219">
                    <c:v>20/10/2020</c:v>
                  </c:pt>
                  <c:pt idx="220">
                    <c:v>21/10/2020</c:v>
                  </c:pt>
                  <c:pt idx="221">
                    <c:v>22/10/2020</c:v>
                  </c:pt>
                  <c:pt idx="222">
                    <c:v>23/10/2020</c:v>
                  </c:pt>
                  <c:pt idx="223">
                    <c:v>24/10/2020</c:v>
                  </c:pt>
                  <c:pt idx="224">
                    <c:v>25/10/2020</c:v>
                  </c:pt>
                  <c:pt idx="225">
                    <c:v>26/10/2020</c:v>
                  </c:pt>
                  <c:pt idx="226">
                    <c:v>27/10/2020</c:v>
                  </c:pt>
                  <c:pt idx="227">
                    <c:v>28/10/2020</c:v>
                  </c:pt>
                  <c:pt idx="228">
                    <c:v>29/10/2020</c:v>
                  </c:pt>
                  <c:pt idx="229">
                    <c:v>30/10/2020</c:v>
                  </c:pt>
                  <c:pt idx="230">
                    <c:v>31/10/2020</c:v>
                  </c:pt>
                  <c:pt idx="231">
                    <c:v>01/11/2020</c:v>
                  </c:pt>
                  <c:pt idx="232">
                    <c:v>02/11/2020</c:v>
                  </c:pt>
                  <c:pt idx="233">
                    <c:v>03/11/2020</c:v>
                  </c:pt>
                  <c:pt idx="234">
                    <c:v>04/11/2020</c:v>
                  </c:pt>
                  <c:pt idx="235">
                    <c:v>05/11/2020</c:v>
                  </c:pt>
                  <c:pt idx="236">
                    <c:v>06/11/2020</c:v>
                  </c:pt>
                  <c:pt idx="237">
                    <c:v>07/11/2020</c:v>
                  </c:pt>
                  <c:pt idx="238">
                    <c:v>08/11/2020</c:v>
                  </c:pt>
                  <c:pt idx="239">
                    <c:v>09/11/2020</c:v>
                  </c:pt>
                  <c:pt idx="240">
                    <c:v>10/11/2020</c:v>
                  </c:pt>
                  <c:pt idx="241">
                    <c:v>11/11/2020</c:v>
                  </c:pt>
                  <c:pt idx="242">
                    <c:v>12/11/2020</c:v>
                  </c:pt>
                  <c:pt idx="243">
                    <c:v>13/11/2020</c:v>
                  </c:pt>
                  <c:pt idx="244">
                    <c:v>14/11/2020</c:v>
                  </c:pt>
                  <c:pt idx="245">
                    <c:v>15/11/2020</c:v>
                  </c:pt>
                  <c:pt idx="246">
                    <c:v>16/11/2020</c:v>
                  </c:pt>
                  <c:pt idx="247">
                    <c:v>17/11/2020</c:v>
                  </c:pt>
                  <c:pt idx="248">
                    <c:v>18/11/2020</c:v>
                  </c:pt>
                  <c:pt idx="249">
                    <c:v>19/11/2020</c:v>
                  </c:pt>
                  <c:pt idx="250">
                    <c:v>20/11/2020</c:v>
                  </c:pt>
                  <c:pt idx="251">
                    <c:v>21/11/2020</c:v>
                  </c:pt>
                  <c:pt idx="252">
                    <c:v>22/11/2020</c:v>
                  </c:pt>
                  <c:pt idx="253">
                    <c:v>23/11/2020</c:v>
                  </c:pt>
                  <c:pt idx="254">
                    <c:v>24/11/2020</c:v>
                  </c:pt>
                  <c:pt idx="255">
                    <c:v>25/11/2020</c:v>
                  </c:pt>
                  <c:pt idx="256">
                    <c:v>26/11/2020</c:v>
                  </c:pt>
                  <c:pt idx="257">
                    <c:v>27/11/2020</c:v>
                  </c:pt>
                  <c:pt idx="258">
                    <c:v>28/11/2020</c:v>
                  </c:pt>
                  <c:pt idx="259">
                    <c:v>29/11/2020</c:v>
                  </c:pt>
                  <c:pt idx="260">
                    <c:v>30/11/2020</c:v>
                  </c:pt>
                  <c:pt idx="261">
                    <c:v>01/12/2020</c:v>
                  </c:pt>
                  <c:pt idx="262">
                    <c:v>02/12/2020</c:v>
                  </c:pt>
                  <c:pt idx="263">
                    <c:v>03/12/2020</c:v>
                  </c:pt>
                  <c:pt idx="264">
                    <c:v>04/12/2020</c:v>
                  </c:pt>
                  <c:pt idx="265">
                    <c:v>05/12/2020</c:v>
                  </c:pt>
                  <c:pt idx="266">
                    <c:v>06/12/2020</c:v>
                  </c:pt>
                  <c:pt idx="267">
                    <c:v>07/12/2020</c:v>
                  </c:pt>
                  <c:pt idx="268">
                    <c:v>08/12/2020</c:v>
                  </c:pt>
                  <c:pt idx="269">
                    <c:v>09/12/2020</c:v>
                  </c:pt>
                  <c:pt idx="270">
                    <c:v>10/12/2020</c:v>
                  </c:pt>
                  <c:pt idx="271">
                    <c:v>11/12/2020</c:v>
                  </c:pt>
                  <c:pt idx="272">
                    <c:v>12/12/2020</c:v>
                  </c:pt>
                  <c:pt idx="273">
                    <c:v>13/12/2020</c:v>
                  </c:pt>
                  <c:pt idx="274">
                    <c:v>14/12/2020</c:v>
                  </c:pt>
                  <c:pt idx="275">
                    <c:v>15/12/2020</c:v>
                  </c:pt>
                  <c:pt idx="276">
                    <c:v>16/12/2020</c:v>
                  </c:pt>
                  <c:pt idx="277">
                    <c:v>17/12/2020</c:v>
                  </c:pt>
                  <c:pt idx="278">
                    <c:v>18/12/2020</c:v>
                  </c:pt>
                  <c:pt idx="279">
                    <c:v>19/12/2020</c:v>
                  </c:pt>
                  <c:pt idx="280">
                    <c:v>20/12/2020</c:v>
                  </c:pt>
                  <c:pt idx="281">
                    <c:v>21/12/2020</c:v>
                  </c:pt>
                  <c:pt idx="282">
                    <c:v>22/12/2020</c:v>
                  </c:pt>
                  <c:pt idx="283">
                    <c:v>23/12/2020</c:v>
                  </c:pt>
                  <c:pt idx="284">
                    <c:v>24/12/2020</c:v>
                  </c:pt>
                  <c:pt idx="285">
                    <c:v>25/12/2020</c:v>
                  </c:pt>
                  <c:pt idx="286">
                    <c:v>26/12/2020</c:v>
                  </c:pt>
                  <c:pt idx="287">
                    <c:v>27/12/2020</c:v>
                  </c:pt>
                  <c:pt idx="288">
                    <c:v>28/12/2020</c:v>
                  </c:pt>
                  <c:pt idx="289">
                    <c:v>29/12/2020</c:v>
                  </c:pt>
                  <c:pt idx="290">
                    <c:v>30/12/2020</c:v>
                  </c:pt>
                  <c:pt idx="291">
                    <c:v>31/12/2020</c:v>
                  </c:pt>
                  <c:pt idx="292">
                    <c:v>01/01/2021</c:v>
                  </c:pt>
                  <c:pt idx="293">
                    <c:v>02/01/2021</c:v>
                  </c:pt>
                  <c:pt idx="294">
                    <c:v>03/01/2021</c:v>
                  </c:pt>
                  <c:pt idx="295">
                    <c:v>04/01/2021</c:v>
                  </c:pt>
                  <c:pt idx="296">
                    <c:v>05/01/2021</c:v>
                  </c:pt>
                  <c:pt idx="297">
                    <c:v>06/01/2021</c:v>
                  </c:pt>
                  <c:pt idx="298">
                    <c:v>07/01/2021</c:v>
                  </c:pt>
                  <c:pt idx="299">
                    <c:v>08/01/2021</c:v>
                  </c:pt>
                  <c:pt idx="300">
                    <c:v>09/01/2021</c:v>
                  </c:pt>
                  <c:pt idx="301">
                    <c:v>10/01/2021</c:v>
                  </c:pt>
                  <c:pt idx="302">
                    <c:v>11/01/2021</c:v>
                  </c:pt>
                  <c:pt idx="303">
                    <c:v>12/01/2021</c:v>
                  </c:pt>
                  <c:pt idx="304">
                    <c:v>13/01/2021</c:v>
                  </c:pt>
                  <c:pt idx="305">
                    <c:v>14/01/2021</c:v>
                  </c:pt>
                  <c:pt idx="306">
                    <c:v>15/01/2021</c:v>
                  </c:pt>
                  <c:pt idx="307">
                    <c:v>16/01/2021</c:v>
                  </c:pt>
                  <c:pt idx="308">
                    <c:v>17/01/2021</c:v>
                  </c:pt>
                  <c:pt idx="309">
                    <c:v>18/01/2021</c:v>
                  </c:pt>
                  <c:pt idx="310">
                    <c:v>19/01/2021</c:v>
                  </c:pt>
                  <c:pt idx="311">
                    <c:v>20/01/2021</c:v>
                  </c:pt>
                  <c:pt idx="312">
                    <c:v>21/01/2021</c:v>
                  </c:pt>
                  <c:pt idx="313">
                    <c:v>22/01/2021</c:v>
                  </c:pt>
                  <c:pt idx="314">
                    <c:v>23/01/2021</c:v>
                  </c:pt>
                  <c:pt idx="315">
                    <c:v>24/01/2021</c:v>
                  </c:pt>
                  <c:pt idx="316">
                    <c:v>25/01/2021</c:v>
                  </c:pt>
                  <c:pt idx="317">
                    <c:v>26/01/2021</c:v>
                  </c:pt>
                  <c:pt idx="318">
                    <c:v>27/01/2021</c:v>
                  </c:pt>
                  <c:pt idx="319">
                    <c:v>28/01/2021</c:v>
                  </c:pt>
                  <c:pt idx="320">
                    <c:v>29/01/2021</c:v>
                  </c:pt>
                  <c:pt idx="321">
                    <c:v>30/01/2021</c:v>
                  </c:pt>
                  <c:pt idx="322">
                    <c:v>31/01/2021</c:v>
                  </c:pt>
                  <c:pt idx="323">
                    <c:v>01/02/2021</c:v>
                  </c:pt>
                  <c:pt idx="324">
                    <c:v>02/02/2021</c:v>
                  </c:pt>
                  <c:pt idx="325">
                    <c:v>03/02/2021</c:v>
                  </c:pt>
                  <c:pt idx="326">
                    <c:v>04/02/2021</c:v>
                  </c:pt>
                  <c:pt idx="327">
                    <c:v>05/02/2021</c:v>
                  </c:pt>
                  <c:pt idx="328">
                    <c:v>06/02/2021</c:v>
                  </c:pt>
                  <c:pt idx="329">
                    <c:v>07/02/2021</c:v>
                  </c:pt>
                  <c:pt idx="330">
                    <c:v>08/02/2021</c:v>
                  </c:pt>
                  <c:pt idx="331">
                    <c:v>09/02/2021</c:v>
                  </c:pt>
                  <c:pt idx="332">
                    <c:v>10/02/2021</c:v>
                  </c:pt>
                  <c:pt idx="333">
                    <c:v>11/02/2021</c:v>
                  </c:pt>
                  <c:pt idx="334">
                    <c:v>12/02/2021</c:v>
                  </c:pt>
                  <c:pt idx="335">
                    <c:v>13/02/2021</c:v>
                  </c:pt>
                  <c:pt idx="336">
                    <c:v>14/02/2021</c:v>
                  </c:pt>
                  <c:pt idx="337">
                    <c:v>15/02/2021</c:v>
                  </c:pt>
                  <c:pt idx="338">
                    <c:v>16/02/2021</c:v>
                  </c:pt>
                  <c:pt idx="339">
                    <c:v>17/02/2021</c:v>
                  </c:pt>
                  <c:pt idx="340">
                    <c:v>18/02/2021</c:v>
                  </c:pt>
                  <c:pt idx="341">
                    <c:v>19/02/2021</c:v>
                  </c:pt>
                  <c:pt idx="342">
                    <c:v>20/02/2021</c:v>
                  </c:pt>
                  <c:pt idx="343">
                    <c:v>21/02/2021</c:v>
                  </c:pt>
                  <c:pt idx="344">
                    <c:v>22/02/2021</c:v>
                  </c:pt>
                  <c:pt idx="345">
                    <c:v>23/02/2021</c:v>
                  </c:pt>
                  <c:pt idx="346">
                    <c:v>24/02/2021</c:v>
                  </c:pt>
                  <c:pt idx="347">
                    <c:v>25/02/2021</c:v>
                  </c:pt>
                  <c:pt idx="348">
                    <c:v>26/02/2021</c:v>
                  </c:pt>
                  <c:pt idx="349">
                    <c:v>27/02/2021</c:v>
                  </c:pt>
                  <c:pt idx="350">
                    <c:v>28/02/2021</c:v>
                  </c:pt>
                  <c:pt idx="351">
                    <c:v>01/03/2021</c:v>
                  </c:pt>
                  <c:pt idx="352">
                    <c:v>02/03/2021</c:v>
                  </c:pt>
                  <c:pt idx="353">
                    <c:v>03/03/2021</c:v>
                  </c:pt>
                  <c:pt idx="354">
                    <c:v>04/03/2021</c:v>
                  </c:pt>
                  <c:pt idx="355">
                    <c:v>05/03/2021</c:v>
                  </c:pt>
                  <c:pt idx="356">
                    <c:v>06/03/2021</c:v>
                  </c:pt>
                  <c:pt idx="357">
                    <c:v>07/03/2021</c:v>
                  </c:pt>
                  <c:pt idx="358">
                    <c:v>08/03/2021</c:v>
                  </c:pt>
                  <c:pt idx="359">
                    <c:v>09/03/2021</c:v>
                  </c:pt>
                  <c:pt idx="360">
                    <c:v>10/03/2021</c:v>
                  </c:pt>
                  <c:pt idx="361">
                    <c:v>11/03/2021</c:v>
                  </c:pt>
                  <c:pt idx="362">
                    <c:v>12/03/2021</c:v>
                  </c:pt>
                  <c:pt idx="363">
                    <c:v>13/03/2021</c:v>
                  </c:pt>
                  <c:pt idx="364">
                    <c:v>14/03/2021</c:v>
                  </c:pt>
                  <c:pt idx="365">
                    <c:v>15/03/2021</c:v>
                  </c:pt>
                  <c:pt idx="366">
                    <c:v>16/03/2021</c:v>
                  </c:pt>
                  <c:pt idx="367">
                    <c:v>17/03/2021</c:v>
                  </c:pt>
                  <c:pt idx="368">
                    <c:v>18/03/2021</c:v>
                  </c:pt>
                  <c:pt idx="369">
                    <c:v>19/03/2021</c:v>
                  </c:pt>
                  <c:pt idx="370">
                    <c:v>20/03/2021</c:v>
                  </c:pt>
                  <c:pt idx="371">
                    <c:v>21/03/2021</c:v>
                  </c:pt>
                  <c:pt idx="372">
                    <c:v>22/03/2021</c:v>
                  </c:pt>
                  <c:pt idx="373">
                    <c:v>23/03/2021</c:v>
                  </c:pt>
                  <c:pt idx="374">
                    <c:v>24/03/2021</c:v>
                  </c:pt>
                  <c:pt idx="375">
                    <c:v>25/03/2021</c:v>
                  </c:pt>
                  <c:pt idx="376">
                    <c:v>26/03/2021</c:v>
                  </c:pt>
                  <c:pt idx="377">
                    <c:v>27/03/2021</c:v>
                  </c:pt>
                  <c:pt idx="378">
                    <c:v>28/03/2021</c:v>
                  </c:pt>
                  <c:pt idx="379">
                    <c:v>29/03/2021</c:v>
                  </c:pt>
                  <c:pt idx="380">
                    <c:v>30/03/2021</c:v>
                  </c:pt>
                  <c:pt idx="381">
                    <c:v>31/03/2021</c:v>
                  </c:pt>
                  <c:pt idx="382">
                    <c:v>01/04/2021</c:v>
                  </c:pt>
                  <c:pt idx="383">
                    <c:v>02/04/2021</c:v>
                  </c:pt>
                  <c:pt idx="384">
                    <c:v>03/04/2021</c:v>
                  </c:pt>
                  <c:pt idx="385">
                    <c:v>04/04/2021</c:v>
                  </c:pt>
                  <c:pt idx="386">
                    <c:v>05/04/2021</c:v>
                  </c:pt>
                  <c:pt idx="387">
                    <c:v>06/04/2021</c:v>
                  </c:pt>
                  <c:pt idx="388">
                    <c:v>07/04/2021</c:v>
                  </c:pt>
                  <c:pt idx="389">
                    <c:v>08/04/2021</c:v>
                  </c:pt>
                  <c:pt idx="390">
                    <c:v>09/04/2021</c:v>
                  </c:pt>
                  <c:pt idx="391">
                    <c:v>10/04/2021</c:v>
                  </c:pt>
                  <c:pt idx="392">
                    <c:v>11/04/2021</c:v>
                  </c:pt>
                  <c:pt idx="393">
                    <c:v>12/04/2021</c:v>
                  </c:pt>
                  <c:pt idx="394">
                    <c:v>13/04/2021</c:v>
                  </c:pt>
                  <c:pt idx="395">
                    <c:v>14/04/2021</c:v>
                  </c:pt>
                  <c:pt idx="396">
                    <c:v>15/04/2021</c:v>
                  </c:pt>
                  <c:pt idx="397">
                    <c:v>16/04/2021</c:v>
                  </c:pt>
                  <c:pt idx="398">
                    <c:v>17/04/2021</c:v>
                  </c:pt>
                  <c:pt idx="399">
                    <c:v>18/04/2021</c:v>
                  </c:pt>
                  <c:pt idx="400">
                    <c:v>19/04/2021</c:v>
                  </c:pt>
                  <c:pt idx="401">
                    <c:v>20/04/2021</c:v>
                  </c:pt>
                  <c:pt idx="402">
                    <c:v>21/04/2021</c:v>
                  </c:pt>
                  <c:pt idx="403">
                    <c:v>22/04/2021</c:v>
                  </c:pt>
                  <c:pt idx="404">
                    <c:v>23/04/2021</c:v>
                  </c:pt>
                  <c:pt idx="405">
                    <c:v>24/04/2021</c:v>
                  </c:pt>
                  <c:pt idx="406">
                    <c:v>25/04/2021</c:v>
                  </c:pt>
                  <c:pt idx="407">
                    <c:v>26/04/2021</c:v>
                  </c:pt>
                  <c:pt idx="408">
                    <c:v>27/04/2021</c:v>
                  </c:pt>
                  <c:pt idx="409">
                    <c:v>28/04/2021</c:v>
                  </c:pt>
                  <c:pt idx="410">
                    <c:v>29/04/2021</c:v>
                  </c:pt>
                  <c:pt idx="411">
                    <c:v>30/04/2021</c:v>
                  </c:pt>
                  <c:pt idx="412">
                    <c:v>01/05/2021</c:v>
                  </c:pt>
                  <c:pt idx="413">
                    <c:v>02/05/2021</c:v>
                  </c:pt>
                  <c:pt idx="414">
                    <c:v>03/05/2021</c:v>
                  </c:pt>
                  <c:pt idx="415">
                    <c:v>04/05/2021</c:v>
                  </c:pt>
                  <c:pt idx="416">
                    <c:v>05/05/2021</c:v>
                  </c:pt>
                  <c:pt idx="417">
                    <c:v>06/05/2021</c:v>
                  </c:pt>
                  <c:pt idx="418">
                    <c:v>07/05/2021</c:v>
                  </c:pt>
                  <c:pt idx="419">
                    <c:v>08/05/2021</c:v>
                  </c:pt>
                  <c:pt idx="420">
                    <c:v>09/05/2021</c:v>
                  </c:pt>
                  <c:pt idx="421">
                    <c:v>10/05/2021</c:v>
                  </c:pt>
                  <c:pt idx="422">
                    <c:v>11/05/2021</c:v>
                  </c:pt>
                  <c:pt idx="423">
                    <c:v>12/05/2021</c:v>
                  </c:pt>
                  <c:pt idx="424">
                    <c:v>13/05/2021</c:v>
                  </c:pt>
                  <c:pt idx="425">
                    <c:v>14/05/2021</c:v>
                  </c:pt>
                  <c:pt idx="426">
                    <c:v>15/05/2021</c:v>
                  </c:pt>
                  <c:pt idx="427">
                    <c:v>16/05/2021</c:v>
                  </c:pt>
                  <c:pt idx="428">
                    <c:v>17/05/2021</c:v>
                  </c:pt>
                  <c:pt idx="429">
                    <c:v>18/05/2021</c:v>
                  </c:pt>
                  <c:pt idx="430">
                    <c:v>19/05/2021</c:v>
                  </c:pt>
                  <c:pt idx="431">
                    <c:v>20/05/2021</c:v>
                  </c:pt>
                  <c:pt idx="432">
                    <c:v>21/05/2021</c:v>
                  </c:pt>
                  <c:pt idx="433">
                    <c:v>22/05/2021</c:v>
                  </c:pt>
                  <c:pt idx="434">
                    <c:v>23/05/2021</c:v>
                  </c:pt>
                  <c:pt idx="435">
                    <c:v>24/05/2021</c:v>
                  </c:pt>
                  <c:pt idx="436">
                    <c:v>25/05/2021</c:v>
                  </c:pt>
                  <c:pt idx="437">
                    <c:v>26/05/2021</c:v>
                  </c:pt>
                  <c:pt idx="438">
                    <c:v>27/05/2021</c:v>
                  </c:pt>
                  <c:pt idx="439">
                    <c:v>28/05/2021</c:v>
                  </c:pt>
                  <c:pt idx="440">
                    <c:v>29/05/2021</c:v>
                  </c:pt>
                  <c:pt idx="441">
                    <c:v>30/05/2021</c:v>
                  </c:pt>
                  <c:pt idx="442">
                    <c:v>31/05/2021</c:v>
                  </c:pt>
                  <c:pt idx="443">
                    <c:v>01/06/2021</c:v>
                  </c:pt>
                  <c:pt idx="444">
                    <c:v>02/06/2021</c:v>
                  </c:pt>
                  <c:pt idx="445">
                    <c:v>03/06/2021</c:v>
                  </c:pt>
                  <c:pt idx="446">
                    <c:v>04/06/2021</c:v>
                  </c:pt>
                  <c:pt idx="447">
                    <c:v>05/06/2021</c:v>
                  </c:pt>
                  <c:pt idx="448">
                    <c:v>06/06/2021</c:v>
                  </c:pt>
                  <c:pt idx="449">
                    <c:v>07/06/2021</c:v>
                  </c:pt>
                  <c:pt idx="450">
                    <c:v>08/06/2021</c:v>
                  </c:pt>
                  <c:pt idx="451">
                    <c:v>09/06/2021</c:v>
                  </c:pt>
                  <c:pt idx="452">
                    <c:v>10/06/2021</c:v>
                  </c:pt>
                  <c:pt idx="453">
                    <c:v>11/06/2021</c:v>
                  </c:pt>
                  <c:pt idx="454">
                    <c:v>12/06/2021</c:v>
                  </c:pt>
                  <c:pt idx="455">
                    <c:v>13/06/2021</c:v>
                  </c:pt>
                  <c:pt idx="456">
                    <c:v>14/06/2021</c:v>
                  </c:pt>
                  <c:pt idx="457">
                    <c:v>15/06/2021</c:v>
                  </c:pt>
                  <c:pt idx="458">
                    <c:v>16/06/2021</c:v>
                  </c:pt>
                  <c:pt idx="459">
                    <c:v>17/06/2021</c:v>
                  </c:pt>
                  <c:pt idx="460">
                    <c:v>18/06/2021</c:v>
                  </c:pt>
                  <c:pt idx="461">
                    <c:v>19/06/2021</c:v>
                  </c:pt>
                  <c:pt idx="462">
                    <c:v>20/06/2021</c:v>
                  </c:pt>
                  <c:pt idx="463">
                    <c:v>21/06/2021</c:v>
                  </c:pt>
                  <c:pt idx="464">
                    <c:v>22/06/2021</c:v>
                  </c:pt>
                  <c:pt idx="465">
                    <c:v>23/06/2021</c:v>
                  </c:pt>
                  <c:pt idx="466">
                    <c:v>24/06/2021</c:v>
                  </c:pt>
                  <c:pt idx="467">
                    <c:v>25/06/2021</c:v>
                  </c:pt>
                  <c:pt idx="468">
                    <c:v>26/06/2021</c:v>
                  </c:pt>
                  <c:pt idx="469">
                    <c:v>27/06/2021</c:v>
                  </c:pt>
                  <c:pt idx="470">
                    <c:v>28/06/2021</c:v>
                  </c:pt>
                  <c:pt idx="471">
                    <c:v>29/06/2021</c:v>
                  </c:pt>
                  <c:pt idx="472">
                    <c:v>30/06/2021</c:v>
                  </c:pt>
                  <c:pt idx="473">
                    <c:v>01/07/2021</c:v>
                  </c:pt>
                  <c:pt idx="474">
                    <c:v>02/07/2021</c:v>
                  </c:pt>
                  <c:pt idx="475">
                    <c:v>03/07/2021</c:v>
                  </c:pt>
                  <c:pt idx="476">
                    <c:v>04/07/2021</c:v>
                  </c:pt>
                  <c:pt idx="477">
                    <c:v>05/07/2021</c:v>
                  </c:pt>
                  <c:pt idx="478">
                    <c:v>06/07/2021</c:v>
                  </c:pt>
                  <c:pt idx="479">
                    <c:v>07/07/2021</c:v>
                  </c:pt>
                  <c:pt idx="480">
                    <c:v>08/07/2021</c:v>
                  </c:pt>
                  <c:pt idx="481">
                    <c:v>09/07/2021</c:v>
                  </c:pt>
                  <c:pt idx="482">
                    <c:v>10/07/2021</c:v>
                  </c:pt>
                  <c:pt idx="483">
                    <c:v>11/07/2021</c:v>
                  </c:pt>
                  <c:pt idx="484">
                    <c:v>12/07/2021</c:v>
                  </c:pt>
                  <c:pt idx="485">
                    <c:v>13/07/2021</c:v>
                  </c:pt>
                  <c:pt idx="486">
                    <c:v>14/07/2021</c:v>
                  </c:pt>
                  <c:pt idx="487">
                    <c:v>15/07/2021</c:v>
                  </c:pt>
                  <c:pt idx="488">
                    <c:v>16/07/2021</c:v>
                  </c:pt>
                  <c:pt idx="489">
                    <c:v>17/07/2021</c:v>
                  </c:pt>
                  <c:pt idx="490">
                    <c:v>18/07/2021</c:v>
                  </c:pt>
                  <c:pt idx="491">
                    <c:v>19/07/2021</c:v>
                  </c:pt>
                  <c:pt idx="492">
                    <c:v>20/07/2021</c:v>
                  </c:pt>
                  <c:pt idx="493">
                    <c:v>21/07/2021</c:v>
                  </c:pt>
                  <c:pt idx="494">
                    <c:v>22/07/2021</c:v>
                  </c:pt>
                  <c:pt idx="495">
                    <c:v>23/07/2021</c:v>
                  </c:pt>
                  <c:pt idx="496">
                    <c:v>24/07/2021</c:v>
                  </c:pt>
                  <c:pt idx="497">
                    <c:v>25/07/2021</c:v>
                  </c:pt>
                  <c:pt idx="498">
                    <c:v>26/07/2021</c:v>
                  </c:pt>
                  <c:pt idx="499">
                    <c:v>27/07/2021</c:v>
                  </c:pt>
                  <c:pt idx="500">
                    <c:v>28/07/2021</c:v>
                  </c:pt>
                  <c:pt idx="501">
                    <c:v>29/07/2021</c:v>
                  </c:pt>
                  <c:pt idx="502">
                    <c:v>30/07/2021</c:v>
                  </c:pt>
                  <c:pt idx="503">
                    <c:v>31/07/2021</c:v>
                  </c:pt>
                  <c:pt idx="504">
                    <c:v>01/08/2021</c:v>
                  </c:pt>
                  <c:pt idx="505">
                    <c:v>02/08/2021</c:v>
                  </c:pt>
                  <c:pt idx="506">
                    <c:v>03/08/2021</c:v>
                  </c:pt>
                  <c:pt idx="507">
                    <c:v>04/08/2021</c:v>
                  </c:pt>
                  <c:pt idx="508">
                    <c:v>05/08/2021</c:v>
                  </c:pt>
                  <c:pt idx="509">
                    <c:v>06/08/2021</c:v>
                  </c:pt>
                  <c:pt idx="510">
                    <c:v>07/08/2021</c:v>
                  </c:pt>
                  <c:pt idx="511">
                    <c:v>08/08/2021</c:v>
                  </c:pt>
                  <c:pt idx="512">
                    <c:v>09/08/2021</c:v>
                  </c:pt>
                  <c:pt idx="513">
                    <c:v>10/08/2021</c:v>
                  </c:pt>
                  <c:pt idx="514">
                    <c:v>11/08/2021</c:v>
                  </c:pt>
                  <c:pt idx="515">
                    <c:v>12/08/2021</c:v>
                  </c:pt>
                  <c:pt idx="516">
                    <c:v>13/08/2021</c:v>
                  </c:pt>
                  <c:pt idx="517">
                    <c:v>14/08/2021</c:v>
                  </c:pt>
                  <c:pt idx="518">
                    <c:v>15/08/2021</c:v>
                  </c:pt>
                  <c:pt idx="519">
                    <c:v>16/08/2021</c:v>
                  </c:pt>
                  <c:pt idx="520">
                    <c:v>17/08/2021</c:v>
                  </c:pt>
                  <c:pt idx="521">
                    <c:v>18/08/2021</c:v>
                  </c:pt>
                  <c:pt idx="522">
                    <c:v>19/08/2021</c:v>
                  </c:pt>
                  <c:pt idx="523">
                    <c:v>20/08/2021</c:v>
                  </c:pt>
                  <c:pt idx="524">
                    <c:v>21/08/2021</c:v>
                  </c:pt>
                  <c:pt idx="525">
                    <c:v>22/08/2021</c:v>
                  </c:pt>
                  <c:pt idx="526">
                    <c:v>23/08/2021</c:v>
                  </c:pt>
                  <c:pt idx="527">
                    <c:v>24/08/2021</c:v>
                  </c:pt>
                  <c:pt idx="528">
                    <c:v>25/08/2021</c:v>
                  </c:pt>
                  <c:pt idx="529">
                    <c:v>26/08/2021</c:v>
                  </c:pt>
                  <c:pt idx="530">
                    <c:v>27/08/2021</c:v>
                  </c:pt>
                  <c:pt idx="531">
                    <c:v>28/08/2021</c:v>
                  </c:pt>
                  <c:pt idx="532">
                    <c:v>29/08/2021</c:v>
                  </c:pt>
                  <c:pt idx="533">
                    <c:v>30/08/2021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  <c:pt idx="31">
                    <c:v>32</c:v>
                  </c:pt>
                  <c:pt idx="32">
                    <c:v>33</c:v>
                  </c:pt>
                  <c:pt idx="33">
                    <c:v>34</c:v>
                  </c:pt>
                  <c:pt idx="34">
                    <c:v>35</c:v>
                  </c:pt>
                  <c:pt idx="35">
                    <c:v>36</c:v>
                  </c:pt>
                  <c:pt idx="36">
                    <c:v>37</c:v>
                  </c:pt>
                  <c:pt idx="37">
                    <c:v>38</c:v>
                  </c:pt>
                  <c:pt idx="38">
                    <c:v>39</c:v>
                  </c:pt>
                  <c:pt idx="39">
                    <c:v>40</c:v>
                  </c:pt>
                  <c:pt idx="40">
                    <c:v>41</c:v>
                  </c:pt>
                  <c:pt idx="41">
                    <c:v>42</c:v>
                  </c:pt>
                  <c:pt idx="42">
                    <c:v>43</c:v>
                  </c:pt>
                  <c:pt idx="43">
                    <c:v>44</c:v>
                  </c:pt>
                  <c:pt idx="44">
                    <c:v>45</c:v>
                  </c:pt>
                  <c:pt idx="45">
                    <c:v>46</c:v>
                  </c:pt>
                  <c:pt idx="46">
                    <c:v>47</c:v>
                  </c:pt>
                  <c:pt idx="47">
                    <c:v>48</c:v>
                  </c:pt>
                  <c:pt idx="48">
                    <c:v>49</c:v>
                  </c:pt>
                  <c:pt idx="49">
                    <c:v>50</c:v>
                  </c:pt>
                  <c:pt idx="50">
                    <c:v>51</c:v>
                  </c:pt>
                  <c:pt idx="51">
                    <c:v>52</c:v>
                  </c:pt>
                  <c:pt idx="52">
                    <c:v>53</c:v>
                  </c:pt>
                  <c:pt idx="53">
                    <c:v>54</c:v>
                  </c:pt>
                  <c:pt idx="54">
                    <c:v>55</c:v>
                  </c:pt>
                  <c:pt idx="55">
                    <c:v>56</c:v>
                  </c:pt>
                  <c:pt idx="56">
                    <c:v>57</c:v>
                  </c:pt>
                  <c:pt idx="57">
                    <c:v>58</c:v>
                  </c:pt>
                  <c:pt idx="58">
                    <c:v>59</c:v>
                  </c:pt>
                  <c:pt idx="59">
                    <c:v>60</c:v>
                  </c:pt>
                  <c:pt idx="60">
                    <c:v>61</c:v>
                  </c:pt>
                  <c:pt idx="61">
                    <c:v>62</c:v>
                  </c:pt>
                  <c:pt idx="62">
                    <c:v>63</c:v>
                  </c:pt>
                  <c:pt idx="63">
                    <c:v>64</c:v>
                  </c:pt>
                  <c:pt idx="64">
                    <c:v>65</c:v>
                  </c:pt>
                  <c:pt idx="65">
                    <c:v>66</c:v>
                  </c:pt>
                  <c:pt idx="66">
                    <c:v>67</c:v>
                  </c:pt>
                  <c:pt idx="67">
                    <c:v>68</c:v>
                  </c:pt>
                  <c:pt idx="68">
                    <c:v>69</c:v>
                  </c:pt>
                  <c:pt idx="69">
                    <c:v>70</c:v>
                  </c:pt>
                  <c:pt idx="70">
                    <c:v>71</c:v>
                  </c:pt>
                  <c:pt idx="71">
                    <c:v>72</c:v>
                  </c:pt>
                  <c:pt idx="72">
                    <c:v>73</c:v>
                  </c:pt>
                  <c:pt idx="73">
                    <c:v>74</c:v>
                  </c:pt>
                  <c:pt idx="74">
                    <c:v>75</c:v>
                  </c:pt>
                  <c:pt idx="75">
                    <c:v>76</c:v>
                  </c:pt>
                  <c:pt idx="76">
                    <c:v>77</c:v>
                  </c:pt>
                  <c:pt idx="77">
                    <c:v>78</c:v>
                  </c:pt>
                  <c:pt idx="78">
                    <c:v>79</c:v>
                  </c:pt>
                  <c:pt idx="79">
                    <c:v>80</c:v>
                  </c:pt>
                  <c:pt idx="80">
                    <c:v>81</c:v>
                  </c:pt>
                  <c:pt idx="81">
                    <c:v>82</c:v>
                  </c:pt>
                  <c:pt idx="82">
                    <c:v>83</c:v>
                  </c:pt>
                  <c:pt idx="83">
                    <c:v>84</c:v>
                  </c:pt>
                  <c:pt idx="84">
                    <c:v>85</c:v>
                  </c:pt>
                  <c:pt idx="85">
                    <c:v>86</c:v>
                  </c:pt>
                  <c:pt idx="86">
                    <c:v>87</c:v>
                  </c:pt>
                  <c:pt idx="87">
                    <c:v>88</c:v>
                  </c:pt>
                  <c:pt idx="88">
                    <c:v>89</c:v>
                  </c:pt>
                  <c:pt idx="89">
                    <c:v>90</c:v>
                  </c:pt>
                  <c:pt idx="90">
                    <c:v>91</c:v>
                  </c:pt>
                  <c:pt idx="91">
                    <c:v>92</c:v>
                  </c:pt>
                  <c:pt idx="92">
                    <c:v>93</c:v>
                  </c:pt>
                  <c:pt idx="93">
                    <c:v>94</c:v>
                  </c:pt>
                  <c:pt idx="94">
                    <c:v>95</c:v>
                  </c:pt>
                  <c:pt idx="95">
                    <c:v>96</c:v>
                  </c:pt>
                  <c:pt idx="96">
                    <c:v>97</c:v>
                  </c:pt>
                  <c:pt idx="97">
                    <c:v>98</c:v>
                  </c:pt>
                  <c:pt idx="98">
                    <c:v>99</c:v>
                  </c:pt>
                  <c:pt idx="99">
                    <c:v>100</c:v>
                  </c:pt>
                  <c:pt idx="100">
                    <c:v>101</c:v>
                  </c:pt>
                  <c:pt idx="101">
                    <c:v>102</c:v>
                  </c:pt>
                  <c:pt idx="102">
                    <c:v>103</c:v>
                  </c:pt>
                  <c:pt idx="103">
                    <c:v>104</c:v>
                  </c:pt>
                  <c:pt idx="104">
                    <c:v>105</c:v>
                  </c:pt>
                  <c:pt idx="105">
                    <c:v>106</c:v>
                  </c:pt>
                  <c:pt idx="106">
                    <c:v>107</c:v>
                  </c:pt>
                  <c:pt idx="107">
                    <c:v>108</c:v>
                  </c:pt>
                  <c:pt idx="108">
                    <c:v>109</c:v>
                  </c:pt>
                  <c:pt idx="109">
                    <c:v>110</c:v>
                  </c:pt>
                  <c:pt idx="110">
                    <c:v>111</c:v>
                  </c:pt>
                  <c:pt idx="111">
                    <c:v>112</c:v>
                  </c:pt>
                  <c:pt idx="112">
                    <c:v>113</c:v>
                  </c:pt>
                  <c:pt idx="113">
                    <c:v>114</c:v>
                  </c:pt>
                  <c:pt idx="114">
                    <c:v>115</c:v>
                  </c:pt>
                  <c:pt idx="115">
                    <c:v>116</c:v>
                  </c:pt>
                  <c:pt idx="116">
                    <c:v>117</c:v>
                  </c:pt>
                  <c:pt idx="117">
                    <c:v>118</c:v>
                  </c:pt>
                  <c:pt idx="118">
                    <c:v>119</c:v>
                  </c:pt>
                  <c:pt idx="119">
                    <c:v>120</c:v>
                  </c:pt>
                  <c:pt idx="120">
                    <c:v>121</c:v>
                  </c:pt>
                  <c:pt idx="121">
                    <c:v>122</c:v>
                  </c:pt>
                  <c:pt idx="122">
                    <c:v>123</c:v>
                  </c:pt>
                  <c:pt idx="123">
                    <c:v>124</c:v>
                  </c:pt>
                  <c:pt idx="124">
                    <c:v>125</c:v>
                  </c:pt>
                  <c:pt idx="125">
                    <c:v>126</c:v>
                  </c:pt>
                  <c:pt idx="126">
                    <c:v>127</c:v>
                  </c:pt>
                  <c:pt idx="127">
                    <c:v>128</c:v>
                  </c:pt>
                  <c:pt idx="128">
                    <c:v>129</c:v>
                  </c:pt>
                  <c:pt idx="129">
                    <c:v>130</c:v>
                  </c:pt>
                  <c:pt idx="130">
                    <c:v>131</c:v>
                  </c:pt>
                  <c:pt idx="131">
                    <c:v>132</c:v>
                  </c:pt>
                  <c:pt idx="132">
                    <c:v>133</c:v>
                  </c:pt>
                  <c:pt idx="133">
                    <c:v>134</c:v>
                  </c:pt>
                  <c:pt idx="134">
                    <c:v>135</c:v>
                  </c:pt>
                  <c:pt idx="135">
                    <c:v>136</c:v>
                  </c:pt>
                  <c:pt idx="136">
                    <c:v>137</c:v>
                  </c:pt>
                  <c:pt idx="137">
                    <c:v>138</c:v>
                  </c:pt>
                  <c:pt idx="138">
                    <c:v>139</c:v>
                  </c:pt>
                  <c:pt idx="139">
                    <c:v>140</c:v>
                  </c:pt>
                  <c:pt idx="140">
                    <c:v>141</c:v>
                  </c:pt>
                  <c:pt idx="141">
                    <c:v>142</c:v>
                  </c:pt>
                  <c:pt idx="142">
                    <c:v>143</c:v>
                  </c:pt>
                  <c:pt idx="143">
                    <c:v>144</c:v>
                  </c:pt>
                  <c:pt idx="144">
                    <c:v>145</c:v>
                  </c:pt>
                  <c:pt idx="145">
                    <c:v>146</c:v>
                  </c:pt>
                  <c:pt idx="146">
                    <c:v>147</c:v>
                  </c:pt>
                  <c:pt idx="147">
                    <c:v>148</c:v>
                  </c:pt>
                  <c:pt idx="148">
                    <c:v>149</c:v>
                  </c:pt>
                  <c:pt idx="149">
                    <c:v>150</c:v>
                  </c:pt>
                  <c:pt idx="150">
                    <c:v>151</c:v>
                  </c:pt>
                  <c:pt idx="151">
                    <c:v>152</c:v>
                  </c:pt>
                  <c:pt idx="152">
                    <c:v>153</c:v>
                  </c:pt>
                  <c:pt idx="153">
                    <c:v>154</c:v>
                  </c:pt>
                  <c:pt idx="154">
                    <c:v>155</c:v>
                  </c:pt>
                  <c:pt idx="155">
                    <c:v>156</c:v>
                  </c:pt>
                  <c:pt idx="156">
                    <c:v>157</c:v>
                  </c:pt>
                  <c:pt idx="157">
                    <c:v>158</c:v>
                  </c:pt>
                  <c:pt idx="158">
                    <c:v>159</c:v>
                  </c:pt>
                  <c:pt idx="159">
                    <c:v>160</c:v>
                  </c:pt>
                  <c:pt idx="160">
                    <c:v>161</c:v>
                  </c:pt>
                  <c:pt idx="161">
                    <c:v>162</c:v>
                  </c:pt>
                  <c:pt idx="162">
                    <c:v>163</c:v>
                  </c:pt>
                  <c:pt idx="163">
                    <c:v>164</c:v>
                  </c:pt>
                  <c:pt idx="164">
                    <c:v>165</c:v>
                  </c:pt>
                  <c:pt idx="165">
                    <c:v>166</c:v>
                  </c:pt>
                  <c:pt idx="166">
                    <c:v>167</c:v>
                  </c:pt>
                  <c:pt idx="167">
                    <c:v>168</c:v>
                  </c:pt>
                  <c:pt idx="168">
                    <c:v>169</c:v>
                  </c:pt>
                  <c:pt idx="169">
                    <c:v>170</c:v>
                  </c:pt>
                  <c:pt idx="170">
                    <c:v>171</c:v>
                  </c:pt>
                  <c:pt idx="171">
                    <c:v>172</c:v>
                  </c:pt>
                  <c:pt idx="172">
                    <c:v>173</c:v>
                  </c:pt>
                  <c:pt idx="173">
                    <c:v>174</c:v>
                  </c:pt>
                  <c:pt idx="174">
                    <c:v>175</c:v>
                  </c:pt>
                  <c:pt idx="175">
                    <c:v>176</c:v>
                  </c:pt>
                  <c:pt idx="176">
                    <c:v>177</c:v>
                  </c:pt>
                  <c:pt idx="177">
                    <c:v>178</c:v>
                  </c:pt>
                  <c:pt idx="178">
                    <c:v>179</c:v>
                  </c:pt>
                  <c:pt idx="179">
                    <c:v>180</c:v>
                  </c:pt>
                  <c:pt idx="180">
                    <c:v>181</c:v>
                  </c:pt>
                  <c:pt idx="181">
                    <c:v>182</c:v>
                  </c:pt>
                  <c:pt idx="182">
                    <c:v>183</c:v>
                  </c:pt>
                  <c:pt idx="183">
                    <c:v>184</c:v>
                  </c:pt>
                  <c:pt idx="184">
                    <c:v>185</c:v>
                  </c:pt>
                  <c:pt idx="185">
                    <c:v>186</c:v>
                  </c:pt>
                  <c:pt idx="186">
                    <c:v>187</c:v>
                  </c:pt>
                  <c:pt idx="187">
                    <c:v>188</c:v>
                  </c:pt>
                  <c:pt idx="188">
                    <c:v>189</c:v>
                  </c:pt>
                  <c:pt idx="189">
                    <c:v>190</c:v>
                  </c:pt>
                  <c:pt idx="190">
                    <c:v>191</c:v>
                  </c:pt>
                  <c:pt idx="191">
                    <c:v>192</c:v>
                  </c:pt>
                  <c:pt idx="192">
                    <c:v>193</c:v>
                  </c:pt>
                  <c:pt idx="193">
                    <c:v>194</c:v>
                  </c:pt>
                  <c:pt idx="194">
                    <c:v>195</c:v>
                  </c:pt>
                  <c:pt idx="195">
                    <c:v>196</c:v>
                  </c:pt>
                  <c:pt idx="196">
                    <c:v>197</c:v>
                  </c:pt>
                  <c:pt idx="197">
                    <c:v>198</c:v>
                  </c:pt>
                  <c:pt idx="198">
                    <c:v>199</c:v>
                  </c:pt>
                  <c:pt idx="199">
                    <c:v>200</c:v>
                  </c:pt>
                  <c:pt idx="200">
                    <c:v>201</c:v>
                  </c:pt>
                  <c:pt idx="201">
                    <c:v>202</c:v>
                  </c:pt>
                  <c:pt idx="202">
                    <c:v>203</c:v>
                  </c:pt>
                  <c:pt idx="203">
                    <c:v>204</c:v>
                  </c:pt>
                  <c:pt idx="204">
                    <c:v>205</c:v>
                  </c:pt>
                  <c:pt idx="205">
                    <c:v>206</c:v>
                  </c:pt>
                  <c:pt idx="206">
                    <c:v>207</c:v>
                  </c:pt>
                  <c:pt idx="207">
                    <c:v>208</c:v>
                  </c:pt>
                  <c:pt idx="208">
                    <c:v>209</c:v>
                  </c:pt>
                  <c:pt idx="209">
                    <c:v>210</c:v>
                  </c:pt>
                  <c:pt idx="210">
                    <c:v>211</c:v>
                  </c:pt>
                  <c:pt idx="211">
                    <c:v>212</c:v>
                  </c:pt>
                  <c:pt idx="212">
                    <c:v>213</c:v>
                  </c:pt>
                  <c:pt idx="213">
                    <c:v>214</c:v>
                  </c:pt>
                  <c:pt idx="214">
                    <c:v>215</c:v>
                  </c:pt>
                  <c:pt idx="215">
                    <c:v>216</c:v>
                  </c:pt>
                  <c:pt idx="216">
                    <c:v>217</c:v>
                  </c:pt>
                  <c:pt idx="217">
                    <c:v>218</c:v>
                  </c:pt>
                  <c:pt idx="218">
                    <c:v>219</c:v>
                  </c:pt>
                  <c:pt idx="219">
                    <c:v>220</c:v>
                  </c:pt>
                  <c:pt idx="220">
                    <c:v>221</c:v>
                  </c:pt>
                  <c:pt idx="221">
                    <c:v>222</c:v>
                  </c:pt>
                  <c:pt idx="222">
                    <c:v>223</c:v>
                  </c:pt>
                  <c:pt idx="223">
                    <c:v>224</c:v>
                  </c:pt>
                  <c:pt idx="224">
                    <c:v>225</c:v>
                  </c:pt>
                  <c:pt idx="225">
                    <c:v>226</c:v>
                  </c:pt>
                  <c:pt idx="226">
                    <c:v>227</c:v>
                  </c:pt>
                  <c:pt idx="227">
                    <c:v>228</c:v>
                  </c:pt>
                  <c:pt idx="228">
                    <c:v>229</c:v>
                  </c:pt>
                  <c:pt idx="229">
                    <c:v>230</c:v>
                  </c:pt>
                  <c:pt idx="230">
                    <c:v>231</c:v>
                  </c:pt>
                  <c:pt idx="231">
                    <c:v>232</c:v>
                  </c:pt>
                  <c:pt idx="232">
                    <c:v>233</c:v>
                  </c:pt>
                  <c:pt idx="233">
                    <c:v>234</c:v>
                  </c:pt>
                  <c:pt idx="234">
                    <c:v>235</c:v>
                  </c:pt>
                  <c:pt idx="235">
                    <c:v>236</c:v>
                  </c:pt>
                  <c:pt idx="236">
                    <c:v>237</c:v>
                  </c:pt>
                  <c:pt idx="237">
                    <c:v>238</c:v>
                  </c:pt>
                  <c:pt idx="238">
                    <c:v>239</c:v>
                  </c:pt>
                  <c:pt idx="239">
                    <c:v>240</c:v>
                  </c:pt>
                  <c:pt idx="240">
                    <c:v>241</c:v>
                  </c:pt>
                  <c:pt idx="241">
                    <c:v>242</c:v>
                  </c:pt>
                  <c:pt idx="242">
                    <c:v>243</c:v>
                  </c:pt>
                  <c:pt idx="243">
                    <c:v>244</c:v>
                  </c:pt>
                  <c:pt idx="244">
                    <c:v>245</c:v>
                  </c:pt>
                  <c:pt idx="245">
                    <c:v>246</c:v>
                  </c:pt>
                  <c:pt idx="246">
                    <c:v>247</c:v>
                  </c:pt>
                  <c:pt idx="247">
                    <c:v>248</c:v>
                  </c:pt>
                  <c:pt idx="248">
                    <c:v>249</c:v>
                  </c:pt>
                  <c:pt idx="249">
                    <c:v>250</c:v>
                  </c:pt>
                  <c:pt idx="250">
                    <c:v>251</c:v>
                  </c:pt>
                  <c:pt idx="251">
                    <c:v>252</c:v>
                  </c:pt>
                  <c:pt idx="252">
                    <c:v>253</c:v>
                  </c:pt>
                  <c:pt idx="253">
                    <c:v>254</c:v>
                  </c:pt>
                  <c:pt idx="254">
                    <c:v>255</c:v>
                  </c:pt>
                  <c:pt idx="255">
                    <c:v>256</c:v>
                  </c:pt>
                  <c:pt idx="256">
                    <c:v>257</c:v>
                  </c:pt>
                  <c:pt idx="257">
                    <c:v>258</c:v>
                  </c:pt>
                  <c:pt idx="258">
                    <c:v>259</c:v>
                  </c:pt>
                  <c:pt idx="259">
                    <c:v>260</c:v>
                  </c:pt>
                  <c:pt idx="260">
                    <c:v>261</c:v>
                  </c:pt>
                  <c:pt idx="261">
                    <c:v>262</c:v>
                  </c:pt>
                  <c:pt idx="262">
                    <c:v>263</c:v>
                  </c:pt>
                  <c:pt idx="263">
                    <c:v>264</c:v>
                  </c:pt>
                  <c:pt idx="264">
                    <c:v>265</c:v>
                  </c:pt>
                  <c:pt idx="265">
                    <c:v>266</c:v>
                  </c:pt>
                  <c:pt idx="266">
                    <c:v>267</c:v>
                  </c:pt>
                  <c:pt idx="267">
                    <c:v>268</c:v>
                  </c:pt>
                  <c:pt idx="268">
                    <c:v>269</c:v>
                  </c:pt>
                  <c:pt idx="269">
                    <c:v>270</c:v>
                  </c:pt>
                  <c:pt idx="270">
                    <c:v>271</c:v>
                  </c:pt>
                  <c:pt idx="271">
                    <c:v>272</c:v>
                  </c:pt>
                  <c:pt idx="272">
                    <c:v>273</c:v>
                  </c:pt>
                  <c:pt idx="273">
                    <c:v>274</c:v>
                  </c:pt>
                  <c:pt idx="274">
                    <c:v>275</c:v>
                  </c:pt>
                  <c:pt idx="275">
                    <c:v>276</c:v>
                  </c:pt>
                  <c:pt idx="276">
                    <c:v>277</c:v>
                  </c:pt>
                  <c:pt idx="277">
                    <c:v>278</c:v>
                  </c:pt>
                  <c:pt idx="278">
                    <c:v>279</c:v>
                  </c:pt>
                  <c:pt idx="279">
                    <c:v>280</c:v>
                  </c:pt>
                  <c:pt idx="280">
                    <c:v>280</c:v>
                  </c:pt>
                  <c:pt idx="281">
                    <c:v>281</c:v>
                  </c:pt>
                  <c:pt idx="282">
                    <c:v>282</c:v>
                  </c:pt>
                  <c:pt idx="283">
                    <c:v>283</c:v>
                  </c:pt>
                  <c:pt idx="284">
                    <c:v>284</c:v>
                  </c:pt>
                  <c:pt idx="285">
                    <c:v>285</c:v>
                  </c:pt>
                  <c:pt idx="286">
                    <c:v>286</c:v>
                  </c:pt>
                  <c:pt idx="287">
                    <c:v>287</c:v>
                  </c:pt>
                  <c:pt idx="288">
                    <c:v>288</c:v>
                  </c:pt>
                  <c:pt idx="289">
                    <c:v>289</c:v>
                  </c:pt>
                  <c:pt idx="290">
                    <c:v>290</c:v>
                  </c:pt>
                  <c:pt idx="291">
                    <c:v>291</c:v>
                  </c:pt>
                  <c:pt idx="292">
                    <c:v>292</c:v>
                  </c:pt>
                  <c:pt idx="293">
                    <c:v>293</c:v>
                  </c:pt>
                  <c:pt idx="294">
                    <c:v>294</c:v>
                  </c:pt>
                  <c:pt idx="295">
                    <c:v>295</c:v>
                  </c:pt>
                  <c:pt idx="296">
                    <c:v>296</c:v>
                  </c:pt>
                  <c:pt idx="297">
                    <c:v>297</c:v>
                  </c:pt>
                  <c:pt idx="298">
                    <c:v>298</c:v>
                  </c:pt>
                  <c:pt idx="299">
                    <c:v>299</c:v>
                  </c:pt>
                  <c:pt idx="300">
                    <c:v>300</c:v>
                  </c:pt>
                  <c:pt idx="301">
                    <c:v>301</c:v>
                  </c:pt>
                  <c:pt idx="302">
                    <c:v>302</c:v>
                  </c:pt>
                  <c:pt idx="303">
                    <c:v>303</c:v>
                  </c:pt>
                  <c:pt idx="304">
                    <c:v>304</c:v>
                  </c:pt>
                  <c:pt idx="305">
                    <c:v>305</c:v>
                  </c:pt>
                  <c:pt idx="306">
                    <c:v>306</c:v>
                  </c:pt>
                  <c:pt idx="307">
                    <c:v>307</c:v>
                  </c:pt>
                  <c:pt idx="308">
                    <c:v>308</c:v>
                  </c:pt>
                  <c:pt idx="309">
                    <c:v>309</c:v>
                  </c:pt>
                  <c:pt idx="310">
                    <c:v>310</c:v>
                  </c:pt>
                  <c:pt idx="311">
                    <c:v>311</c:v>
                  </c:pt>
                  <c:pt idx="312">
                    <c:v>312</c:v>
                  </c:pt>
                  <c:pt idx="313">
                    <c:v>313</c:v>
                  </c:pt>
                  <c:pt idx="314">
                    <c:v>314</c:v>
                  </c:pt>
                  <c:pt idx="315">
                    <c:v>315</c:v>
                  </c:pt>
                  <c:pt idx="316">
                    <c:v>316</c:v>
                  </c:pt>
                  <c:pt idx="317">
                    <c:v>317</c:v>
                  </c:pt>
                  <c:pt idx="318">
                    <c:v>318</c:v>
                  </c:pt>
                  <c:pt idx="319">
                    <c:v>319</c:v>
                  </c:pt>
                  <c:pt idx="320">
                    <c:v>320</c:v>
                  </c:pt>
                  <c:pt idx="321">
                    <c:v>321</c:v>
                  </c:pt>
                  <c:pt idx="322">
                    <c:v>322</c:v>
                  </c:pt>
                  <c:pt idx="323">
                    <c:v>323</c:v>
                  </c:pt>
                  <c:pt idx="324">
                    <c:v>324</c:v>
                  </c:pt>
                  <c:pt idx="325">
                    <c:v>325</c:v>
                  </c:pt>
                  <c:pt idx="326">
                    <c:v>326</c:v>
                  </c:pt>
                  <c:pt idx="327">
                    <c:v>327</c:v>
                  </c:pt>
                  <c:pt idx="328">
                    <c:v>328</c:v>
                  </c:pt>
                  <c:pt idx="329">
                    <c:v>329</c:v>
                  </c:pt>
                  <c:pt idx="330">
                    <c:v>330</c:v>
                  </c:pt>
                  <c:pt idx="331">
                    <c:v>331</c:v>
                  </c:pt>
                  <c:pt idx="332">
                    <c:v>332</c:v>
                  </c:pt>
                  <c:pt idx="333">
                    <c:v>333</c:v>
                  </c:pt>
                  <c:pt idx="334">
                    <c:v>334</c:v>
                  </c:pt>
                  <c:pt idx="335">
                    <c:v>335</c:v>
                  </c:pt>
                  <c:pt idx="336">
                    <c:v>336</c:v>
                  </c:pt>
                  <c:pt idx="337">
                    <c:v>337</c:v>
                  </c:pt>
                  <c:pt idx="338">
                    <c:v>338</c:v>
                  </c:pt>
                  <c:pt idx="339">
                    <c:v>339</c:v>
                  </c:pt>
                  <c:pt idx="340">
                    <c:v>340</c:v>
                  </c:pt>
                  <c:pt idx="341">
                    <c:v>341</c:v>
                  </c:pt>
                  <c:pt idx="342">
                    <c:v>342</c:v>
                  </c:pt>
                  <c:pt idx="343">
                    <c:v>343</c:v>
                  </c:pt>
                  <c:pt idx="344">
                    <c:v>344</c:v>
                  </c:pt>
                  <c:pt idx="345">
                    <c:v>345</c:v>
                  </c:pt>
                  <c:pt idx="346">
                    <c:v>346</c:v>
                  </c:pt>
                  <c:pt idx="347">
                    <c:v>347</c:v>
                  </c:pt>
                  <c:pt idx="348">
                    <c:v>348</c:v>
                  </c:pt>
                  <c:pt idx="349">
                    <c:v>349</c:v>
                  </c:pt>
                  <c:pt idx="350">
                    <c:v>350</c:v>
                  </c:pt>
                  <c:pt idx="351">
                    <c:v>351</c:v>
                  </c:pt>
                  <c:pt idx="352">
                    <c:v>352</c:v>
                  </c:pt>
                  <c:pt idx="353">
                    <c:v>353</c:v>
                  </c:pt>
                  <c:pt idx="354">
                    <c:v>354</c:v>
                  </c:pt>
                  <c:pt idx="355">
                    <c:v>355</c:v>
                  </c:pt>
                  <c:pt idx="356">
                    <c:v>356</c:v>
                  </c:pt>
                  <c:pt idx="357">
                    <c:v>357</c:v>
                  </c:pt>
                  <c:pt idx="358">
                    <c:v>358</c:v>
                  </c:pt>
                  <c:pt idx="359">
                    <c:v>359</c:v>
                  </c:pt>
                  <c:pt idx="360">
                    <c:v>360</c:v>
                  </c:pt>
                  <c:pt idx="361">
                    <c:v>361</c:v>
                  </c:pt>
                  <c:pt idx="362">
                    <c:v>362</c:v>
                  </c:pt>
                  <c:pt idx="363">
                    <c:v>363</c:v>
                  </c:pt>
                  <c:pt idx="364">
                    <c:v>364</c:v>
                  </c:pt>
                  <c:pt idx="365">
                    <c:v>365</c:v>
                  </c:pt>
                  <c:pt idx="366">
                    <c:v>366</c:v>
                  </c:pt>
                  <c:pt idx="367">
                    <c:v>367</c:v>
                  </c:pt>
                  <c:pt idx="368">
                    <c:v>368</c:v>
                  </c:pt>
                  <c:pt idx="369">
                    <c:v>369</c:v>
                  </c:pt>
                  <c:pt idx="370">
                    <c:v>370</c:v>
                  </c:pt>
                  <c:pt idx="371">
                    <c:v>371</c:v>
                  </c:pt>
                  <c:pt idx="372">
                    <c:v>372</c:v>
                  </c:pt>
                  <c:pt idx="373">
                    <c:v>373</c:v>
                  </c:pt>
                  <c:pt idx="374">
                    <c:v>374</c:v>
                  </c:pt>
                  <c:pt idx="375">
                    <c:v>375</c:v>
                  </c:pt>
                  <c:pt idx="376">
                    <c:v>376</c:v>
                  </c:pt>
                  <c:pt idx="377">
                    <c:v>377</c:v>
                  </c:pt>
                  <c:pt idx="378">
                    <c:v>378</c:v>
                  </c:pt>
                  <c:pt idx="379">
                    <c:v>379</c:v>
                  </c:pt>
                  <c:pt idx="380">
                    <c:v>380</c:v>
                  </c:pt>
                  <c:pt idx="381">
                    <c:v>381</c:v>
                  </c:pt>
                  <c:pt idx="382">
                    <c:v>382</c:v>
                  </c:pt>
                  <c:pt idx="383">
                    <c:v>383</c:v>
                  </c:pt>
                  <c:pt idx="384">
                    <c:v>384</c:v>
                  </c:pt>
                  <c:pt idx="385">
                    <c:v>385</c:v>
                  </c:pt>
                  <c:pt idx="386">
                    <c:v>386</c:v>
                  </c:pt>
                  <c:pt idx="387">
                    <c:v>387</c:v>
                  </c:pt>
                  <c:pt idx="388">
                    <c:v>388</c:v>
                  </c:pt>
                  <c:pt idx="389">
                    <c:v>389</c:v>
                  </c:pt>
                  <c:pt idx="390">
                    <c:v>390</c:v>
                  </c:pt>
                  <c:pt idx="391">
                    <c:v>391</c:v>
                  </c:pt>
                  <c:pt idx="392">
                    <c:v>392</c:v>
                  </c:pt>
                  <c:pt idx="393">
                    <c:v>393</c:v>
                  </c:pt>
                  <c:pt idx="394">
                    <c:v>394</c:v>
                  </c:pt>
                  <c:pt idx="395">
                    <c:v>395</c:v>
                  </c:pt>
                  <c:pt idx="396">
                    <c:v>396</c:v>
                  </c:pt>
                  <c:pt idx="397">
                    <c:v>397</c:v>
                  </c:pt>
                  <c:pt idx="398">
                    <c:v>398</c:v>
                  </c:pt>
                  <c:pt idx="399">
                    <c:v>399</c:v>
                  </c:pt>
                  <c:pt idx="400">
                    <c:v>400</c:v>
                  </c:pt>
                  <c:pt idx="401">
                    <c:v>401</c:v>
                  </c:pt>
                  <c:pt idx="402">
                    <c:v>402</c:v>
                  </c:pt>
                  <c:pt idx="403">
                    <c:v>403</c:v>
                  </c:pt>
                  <c:pt idx="404">
                    <c:v>404</c:v>
                  </c:pt>
                  <c:pt idx="405">
                    <c:v>405</c:v>
                  </c:pt>
                  <c:pt idx="406">
                    <c:v>406</c:v>
                  </c:pt>
                  <c:pt idx="407">
                    <c:v>407</c:v>
                  </c:pt>
                  <c:pt idx="408">
                    <c:v>408</c:v>
                  </c:pt>
                  <c:pt idx="409">
                    <c:v>409</c:v>
                  </c:pt>
                  <c:pt idx="410">
                    <c:v>410</c:v>
                  </c:pt>
                  <c:pt idx="411">
                    <c:v>411</c:v>
                  </c:pt>
                  <c:pt idx="412">
                    <c:v>412</c:v>
                  </c:pt>
                  <c:pt idx="413">
                    <c:v>413</c:v>
                  </c:pt>
                  <c:pt idx="414">
                    <c:v>414</c:v>
                  </c:pt>
                  <c:pt idx="415">
                    <c:v>415</c:v>
                  </c:pt>
                  <c:pt idx="416">
                    <c:v>416</c:v>
                  </c:pt>
                  <c:pt idx="417">
                    <c:v>417</c:v>
                  </c:pt>
                  <c:pt idx="418">
                    <c:v>418</c:v>
                  </c:pt>
                  <c:pt idx="419">
                    <c:v>419</c:v>
                  </c:pt>
                  <c:pt idx="420">
                    <c:v>420</c:v>
                  </c:pt>
                  <c:pt idx="421">
                    <c:v>421</c:v>
                  </c:pt>
                  <c:pt idx="422">
                    <c:v>422</c:v>
                  </c:pt>
                  <c:pt idx="423">
                    <c:v>423</c:v>
                  </c:pt>
                  <c:pt idx="424">
                    <c:v>424</c:v>
                  </c:pt>
                  <c:pt idx="425">
                    <c:v>425</c:v>
                  </c:pt>
                  <c:pt idx="426">
                    <c:v>426</c:v>
                  </c:pt>
                  <c:pt idx="427">
                    <c:v>427</c:v>
                  </c:pt>
                  <c:pt idx="428">
                    <c:v>428</c:v>
                  </c:pt>
                  <c:pt idx="429">
                    <c:v>429</c:v>
                  </c:pt>
                  <c:pt idx="430">
                    <c:v>430</c:v>
                  </c:pt>
                  <c:pt idx="431">
                    <c:v>431</c:v>
                  </c:pt>
                  <c:pt idx="432">
                    <c:v>432</c:v>
                  </c:pt>
                  <c:pt idx="433">
                    <c:v>433</c:v>
                  </c:pt>
                  <c:pt idx="434">
                    <c:v>434</c:v>
                  </c:pt>
                  <c:pt idx="435">
                    <c:v>435</c:v>
                  </c:pt>
                  <c:pt idx="436">
                    <c:v>436</c:v>
                  </c:pt>
                  <c:pt idx="437">
                    <c:v>437</c:v>
                  </c:pt>
                  <c:pt idx="438">
                    <c:v>438</c:v>
                  </c:pt>
                  <c:pt idx="439">
                    <c:v>439</c:v>
                  </c:pt>
                  <c:pt idx="440">
                    <c:v>440</c:v>
                  </c:pt>
                  <c:pt idx="441">
                    <c:v>441</c:v>
                  </c:pt>
                  <c:pt idx="442">
                    <c:v>442</c:v>
                  </c:pt>
                  <c:pt idx="443">
                    <c:v>443</c:v>
                  </c:pt>
                  <c:pt idx="444">
                    <c:v>444</c:v>
                  </c:pt>
                  <c:pt idx="445">
                    <c:v>445</c:v>
                  </c:pt>
                  <c:pt idx="446">
                    <c:v>446</c:v>
                  </c:pt>
                  <c:pt idx="447">
                    <c:v>447</c:v>
                  </c:pt>
                  <c:pt idx="448">
                    <c:v>448</c:v>
                  </c:pt>
                  <c:pt idx="449">
                    <c:v>449</c:v>
                  </c:pt>
                  <c:pt idx="450">
                    <c:v>450</c:v>
                  </c:pt>
                  <c:pt idx="451">
                    <c:v>451</c:v>
                  </c:pt>
                  <c:pt idx="452">
                    <c:v>452</c:v>
                  </c:pt>
                  <c:pt idx="453">
                    <c:v>453</c:v>
                  </c:pt>
                  <c:pt idx="454">
                    <c:v>454</c:v>
                  </c:pt>
                  <c:pt idx="455">
                    <c:v>455</c:v>
                  </c:pt>
                  <c:pt idx="456">
                    <c:v>456</c:v>
                  </c:pt>
                  <c:pt idx="457">
                    <c:v>457</c:v>
                  </c:pt>
                  <c:pt idx="458">
                    <c:v>458</c:v>
                  </c:pt>
                  <c:pt idx="459">
                    <c:v>459</c:v>
                  </c:pt>
                  <c:pt idx="460">
                    <c:v>460</c:v>
                  </c:pt>
                  <c:pt idx="461">
                    <c:v>461</c:v>
                  </c:pt>
                  <c:pt idx="462">
                    <c:v>462</c:v>
                  </c:pt>
                  <c:pt idx="463">
                    <c:v>463</c:v>
                  </c:pt>
                  <c:pt idx="464">
                    <c:v>464</c:v>
                  </c:pt>
                  <c:pt idx="465">
                    <c:v>465</c:v>
                  </c:pt>
                  <c:pt idx="466">
                    <c:v>466</c:v>
                  </c:pt>
                  <c:pt idx="467">
                    <c:v>467</c:v>
                  </c:pt>
                  <c:pt idx="468">
                    <c:v>468</c:v>
                  </c:pt>
                  <c:pt idx="469">
                    <c:v>469</c:v>
                  </c:pt>
                  <c:pt idx="470">
                    <c:v>470</c:v>
                  </c:pt>
                  <c:pt idx="471">
                    <c:v>471</c:v>
                  </c:pt>
                  <c:pt idx="472">
                    <c:v>472</c:v>
                  </c:pt>
                  <c:pt idx="473">
                    <c:v>473</c:v>
                  </c:pt>
                  <c:pt idx="474">
                    <c:v>474</c:v>
                  </c:pt>
                  <c:pt idx="475">
                    <c:v>475</c:v>
                  </c:pt>
                  <c:pt idx="476">
                    <c:v>476</c:v>
                  </c:pt>
                  <c:pt idx="477">
                    <c:v>477</c:v>
                  </c:pt>
                  <c:pt idx="478">
                    <c:v>478</c:v>
                  </c:pt>
                  <c:pt idx="479">
                    <c:v>479</c:v>
                  </c:pt>
                  <c:pt idx="480">
                    <c:v>480</c:v>
                  </c:pt>
                  <c:pt idx="481">
                    <c:v>481</c:v>
                  </c:pt>
                  <c:pt idx="482">
                    <c:v>482</c:v>
                  </c:pt>
                  <c:pt idx="483">
                    <c:v>483</c:v>
                  </c:pt>
                  <c:pt idx="484">
                    <c:v>484</c:v>
                  </c:pt>
                  <c:pt idx="485">
                    <c:v>485</c:v>
                  </c:pt>
                  <c:pt idx="486">
                    <c:v>486</c:v>
                  </c:pt>
                  <c:pt idx="487">
                    <c:v>487</c:v>
                  </c:pt>
                  <c:pt idx="488">
                    <c:v>488</c:v>
                  </c:pt>
                  <c:pt idx="489">
                    <c:v>489</c:v>
                  </c:pt>
                  <c:pt idx="490">
                    <c:v>490</c:v>
                  </c:pt>
                  <c:pt idx="491">
                    <c:v>491</c:v>
                  </c:pt>
                  <c:pt idx="492">
                    <c:v>492</c:v>
                  </c:pt>
                  <c:pt idx="493">
                    <c:v>493</c:v>
                  </c:pt>
                  <c:pt idx="494">
                    <c:v>494</c:v>
                  </c:pt>
                  <c:pt idx="495">
                    <c:v>495</c:v>
                  </c:pt>
                  <c:pt idx="496">
                    <c:v>496</c:v>
                  </c:pt>
                  <c:pt idx="497">
                    <c:v>497</c:v>
                  </c:pt>
                  <c:pt idx="498">
                    <c:v>498</c:v>
                  </c:pt>
                  <c:pt idx="499">
                    <c:v>499</c:v>
                  </c:pt>
                  <c:pt idx="500">
                    <c:v>500</c:v>
                  </c:pt>
                  <c:pt idx="501">
                    <c:v>501</c:v>
                  </c:pt>
                  <c:pt idx="502">
                    <c:v>502</c:v>
                  </c:pt>
                  <c:pt idx="503">
                    <c:v>503</c:v>
                  </c:pt>
                  <c:pt idx="504">
                    <c:v>504</c:v>
                  </c:pt>
                  <c:pt idx="505">
                    <c:v>505</c:v>
                  </c:pt>
                  <c:pt idx="506">
                    <c:v>506</c:v>
                  </c:pt>
                  <c:pt idx="507">
                    <c:v>507</c:v>
                  </c:pt>
                  <c:pt idx="508">
                    <c:v>508</c:v>
                  </c:pt>
                  <c:pt idx="509">
                    <c:v>509</c:v>
                  </c:pt>
                  <c:pt idx="510">
                    <c:v>510</c:v>
                  </c:pt>
                  <c:pt idx="511">
                    <c:v>511</c:v>
                  </c:pt>
                  <c:pt idx="512">
                    <c:v>512</c:v>
                  </c:pt>
                  <c:pt idx="513">
                    <c:v>513</c:v>
                  </c:pt>
                  <c:pt idx="514">
                    <c:v>514</c:v>
                  </c:pt>
                  <c:pt idx="515">
                    <c:v>515</c:v>
                  </c:pt>
                  <c:pt idx="516">
                    <c:v>516</c:v>
                  </c:pt>
                  <c:pt idx="517">
                    <c:v>517</c:v>
                  </c:pt>
                  <c:pt idx="518">
                    <c:v>518</c:v>
                  </c:pt>
                  <c:pt idx="519">
                    <c:v>519</c:v>
                  </c:pt>
                  <c:pt idx="520">
                    <c:v>520</c:v>
                  </c:pt>
                  <c:pt idx="521">
                    <c:v>521</c:v>
                  </c:pt>
                  <c:pt idx="522">
                    <c:v>522</c:v>
                  </c:pt>
                  <c:pt idx="523">
                    <c:v>523</c:v>
                  </c:pt>
                  <c:pt idx="524">
                    <c:v>524</c:v>
                  </c:pt>
                  <c:pt idx="525">
                    <c:v>525</c:v>
                  </c:pt>
                  <c:pt idx="526">
                    <c:v>526</c:v>
                  </c:pt>
                  <c:pt idx="527">
                    <c:v>527</c:v>
                  </c:pt>
                  <c:pt idx="528">
                    <c:v>528</c:v>
                  </c:pt>
                  <c:pt idx="529">
                    <c:v>529</c:v>
                  </c:pt>
                  <c:pt idx="530">
                    <c:v>530</c:v>
                  </c:pt>
                  <c:pt idx="531">
                    <c:v>531</c:v>
                  </c:pt>
                  <c:pt idx="532">
                    <c:v>532</c:v>
                  </c:pt>
                  <c:pt idx="533">
                    <c:v>533</c:v>
                  </c:pt>
                </c:lvl>
              </c:multiLvlStrCache>
            </c:multiLvlStrRef>
          </c:cat>
          <c:val>
            <c:numRef>
              <c:f>Analytics!$E$10:$E$543</c:f>
              <c:numCache>
                <c:formatCode>General</c:formatCode>
                <c:ptCount val="53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7</c:v>
                </c:pt>
                <c:pt idx="7">
                  <c:v>6</c:v>
                </c:pt>
                <c:pt idx="8">
                  <c:v>6</c:v>
                </c:pt>
                <c:pt idx="9">
                  <c:v>1</c:v>
                </c:pt>
                <c:pt idx="10">
                  <c:v>3</c:v>
                </c:pt>
                <c:pt idx="11">
                  <c:v>12</c:v>
                </c:pt>
                <c:pt idx="12">
                  <c:v>8</c:v>
                </c:pt>
                <c:pt idx="13">
                  <c:v>7</c:v>
                </c:pt>
                <c:pt idx="14">
                  <c:v>9</c:v>
                </c:pt>
                <c:pt idx="15">
                  <c:v>13</c:v>
                </c:pt>
                <c:pt idx="16">
                  <c:v>1</c:v>
                </c:pt>
                <c:pt idx="17">
                  <c:v>9</c:v>
                </c:pt>
                <c:pt idx="18">
                  <c:v>7</c:v>
                </c:pt>
                <c:pt idx="19">
                  <c:v>11</c:v>
                </c:pt>
                <c:pt idx="20">
                  <c:v>6</c:v>
                </c:pt>
                <c:pt idx="21">
                  <c:v>5</c:v>
                </c:pt>
                <c:pt idx="22">
                  <c:v>0</c:v>
                </c:pt>
                <c:pt idx="23">
                  <c:v>10</c:v>
                </c:pt>
                <c:pt idx="24">
                  <c:v>15</c:v>
                </c:pt>
                <c:pt idx="25">
                  <c:v>13</c:v>
                </c:pt>
                <c:pt idx="26">
                  <c:v>8</c:v>
                </c:pt>
                <c:pt idx="27">
                  <c:v>11</c:v>
                </c:pt>
                <c:pt idx="28">
                  <c:v>2</c:v>
                </c:pt>
                <c:pt idx="29">
                  <c:v>13</c:v>
                </c:pt>
                <c:pt idx="30">
                  <c:v>25</c:v>
                </c:pt>
                <c:pt idx="31">
                  <c:v>18</c:v>
                </c:pt>
                <c:pt idx="32">
                  <c:v>25</c:v>
                </c:pt>
                <c:pt idx="33">
                  <c:v>32</c:v>
                </c:pt>
                <c:pt idx="34">
                  <c:v>23</c:v>
                </c:pt>
                <c:pt idx="35">
                  <c:v>70</c:v>
                </c:pt>
                <c:pt idx="36">
                  <c:v>0</c:v>
                </c:pt>
                <c:pt idx="37">
                  <c:v>59</c:v>
                </c:pt>
                <c:pt idx="38">
                  <c:v>74</c:v>
                </c:pt>
                <c:pt idx="39">
                  <c:v>78</c:v>
                </c:pt>
                <c:pt idx="40">
                  <c:v>80</c:v>
                </c:pt>
                <c:pt idx="41">
                  <c:v>33</c:v>
                </c:pt>
                <c:pt idx="42">
                  <c:v>43</c:v>
                </c:pt>
                <c:pt idx="43">
                  <c:v>34</c:v>
                </c:pt>
                <c:pt idx="44">
                  <c:v>80</c:v>
                </c:pt>
                <c:pt idx="45">
                  <c:v>87</c:v>
                </c:pt>
                <c:pt idx="46">
                  <c:v>45</c:v>
                </c:pt>
                <c:pt idx="47">
                  <c:v>30</c:v>
                </c:pt>
                <c:pt idx="48">
                  <c:v>62</c:v>
                </c:pt>
                <c:pt idx="49">
                  <c:v>39</c:v>
                </c:pt>
                <c:pt idx="50">
                  <c:v>76</c:v>
                </c:pt>
                <c:pt idx="51">
                  <c:v>43</c:v>
                </c:pt>
                <c:pt idx="52">
                  <c:v>112</c:v>
                </c:pt>
                <c:pt idx="53">
                  <c:v>153</c:v>
                </c:pt>
                <c:pt idx="54">
                  <c:v>176</c:v>
                </c:pt>
                <c:pt idx="55">
                  <c:v>97</c:v>
                </c:pt>
                <c:pt idx="56">
                  <c:v>81</c:v>
                </c:pt>
                <c:pt idx="57">
                  <c:v>88</c:v>
                </c:pt>
                <c:pt idx="58">
                  <c:v>57</c:v>
                </c:pt>
                <c:pt idx="59">
                  <c:v>51</c:v>
                </c:pt>
                <c:pt idx="60">
                  <c:v>58</c:v>
                </c:pt>
                <c:pt idx="61">
                  <c:v>179</c:v>
                </c:pt>
                <c:pt idx="62">
                  <c:v>95</c:v>
                </c:pt>
                <c:pt idx="63">
                  <c:v>177</c:v>
                </c:pt>
                <c:pt idx="64">
                  <c:v>74</c:v>
                </c:pt>
                <c:pt idx="65">
                  <c:v>131</c:v>
                </c:pt>
                <c:pt idx="66">
                  <c:v>199</c:v>
                </c:pt>
                <c:pt idx="67">
                  <c:v>139</c:v>
                </c:pt>
                <c:pt idx="68">
                  <c:v>131</c:v>
                </c:pt>
                <c:pt idx="69">
                  <c:v>133</c:v>
                </c:pt>
                <c:pt idx="70">
                  <c:v>148</c:v>
                </c:pt>
                <c:pt idx="71">
                  <c:v>90</c:v>
                </c:pt>
                <c:pt idx="72">
                  <c:v>161</c:v>
                </c:pt>
                <c:pt idx="73">
                  <c:v>256</c:v>
                </c:pt>
                <c:pt idx="74">
                  <c:v>111</c:v>
                </c:pt>
                <c:pt idx="75">
                  <c:v>254</c:v>
                </c:pt>
                <c:pt idx="76">
                  <c:v>378</c:v>
                </c:pt>
                <c:pt idx="77">
                  <c:v>188</c:v>
                </c:pt>
                <c:pt idx="78">
                  <c:v>192</c:v>
                </c:pt>
                <c:pt idx="79">
                  <c:v>142</c:v>
                </c:pt>
                <c:pt idx="80">
                  <c:v>163</c:v>
                </c:pt>
                <c:pt idx="81">
                  <c:v>102</c:v>
                </c:pt>
                <c:pt idx="82">
                  <c:v>121</c:v>
                </c:pt>
                <c:pt idx="83">
                  <c:v>66</c:v>
                </c:pt>
                <c:pt idx="84">
                  <c:v>38</c:v>
                </c:pt>
                <c:pt idx="85">
                  <c:v>128</c:v>
                </c:pt>
                <c:pt idx="86">
                  <c:v>170</c:v>
                </c:pt>
                <c:pt idx="87">
                  <c:v>201</c:v>
                </c:pt>
                <c:pt idx="88">
                  <c:v>345</c:v>
                </c:pt>
                <c:pt idx="89">
                  <c:v>229</c:v>
                </c:pt>
                <c:pt idx="90">
                  <c:v>195</c:v>
                </c:pt>
                <c:pt idx="91">
                  <c:v>68</c:v>
                </c:pt>
                <c:pt idx="92">
                  <c:v>216</c:v>
                </c:pt>
                <c:pt idx="93">
                  <c:v>142</c:v>
                </c:pt>
                <c:pt idx="94">
                  <c:v>155</c:v>
                </c:pt>
                <c:pt idx="95">
                  <c:v>280</c:v>
                </c:pt>
                <c:pt idx="96">
                  <c:v>281</c:v>
                </c:pt>
                <c:pt idx="97">
                  <c:v>230</c:v>
                </c:pt>
                <c:pt idx="98">
                  <c:v>169</c:v>
                </c:pt>
                <c:pt idx="99">
                  <c:v>288</c:v>
                </c:pt>
                <c:pt idx="100">
                  <c:v>209</c:v>
                </c:pt>
                <c:pt idx="101">
                  <c:v>250</c:v>
                </c:pt>
                <c:pt idx="102">
                  <c:v>159</c:v>
                </c:pt>
                <c:pt idx="103">
                  <c:v>259</c:v>
                </c:pt>
                <c:pt idx="104">
                  <c:v>285</c:v>
                </c:pt>
                <c:pt idx="105">
                  <c:v>118</c:v>
                </c:pt>
                <c:pt idx="106">
                  <c:v>166</c:v>
                </c:pt>
                <c:pt idx="107">
                  <c:v>200</c:v>
                </c:pt>
                <c:pt idx="108">
                  <c:v>120</c:v>
                </c:pt>
                <c:pt idx="109">
                  <c:v>193</c:v>
                </c:pt>
                <c:pt idx="110">
                  <c:v>87</c:v>
                </c:pt>
                <c:pt idx="111">
                  <c:v>135</c:v>
                </c:pt>
                <c:pt idx="112">
                  <c:v>199</c:v>
                </c:pt>
                <c:pt idx="113">
                  <c:v>123</c:v>
                </c:pt>
                <c:pt idx="114">
                  <c:v>153</c:v>
                </c:pt>
                <c:pt idx="115">
                  <c:v>150</c:v>
                </c:pt>
                <c:pt idx="116">
                  <c:v>157</c:v>
                </c:pt>
                <c:pt idx="117">
                  <c:v>224</c:v>
                </c:pt>
                <c:pt idx="118">
                  <c:v>224</c:v>
                </c:pt>
                <c:pt idx="119">
                  <c:v>152</c:v>
                </c:pt>
                <c:pt idx="120">
                  <c:v>156</c:v>
                </c:pt>
                <c:pt idx="121">
                  <c:v>128</c:v>
                </c:pt>
                <c:pt idx="122">
                  <c:v>230</c:v>
                </c:pt>
                <c:pt idx="123">
                  <c:v>156</c:v>
                </c:pt>
                <c:pt idx="124">
                  <c:v>129</c:v>
                </c:pt>
                <c:pt idx="125">
                  <c:v>115</c:v>
                </c:pt>
                <c:pt idx="126">
                  <c:v>97</c:v>
                </c:pt>
                <c:pt idx="127">
                  <c:v>100</c:v>
                </c:pt>
                <c:pt idx="128">
                  <c:v>88</c:v>
                </c:pt>
                <c:pt idx="129">
                  <c:v>180</c:v>
                </c:pt>
                <c:pt idx="130">
                  <c:v>203</c:v>
                </c:pt>
                <c:pt idx="131">
                  <c:v>168</c:v>
                </c:pt>
                <c:pt idx="132">
                  <c:v>123</c:v>
                </c:pt>
                <c:pt idx="133">
                  <c:v>156</c:v>
                </c:pt>
                <c:pt idx="134">
                  <c:v>180</c:v>
                </c:pt>
                <c:pt idx="135">
                  <c:v>212</c:v>
                </c:pt>
                <c:pt idx="136">
                  <c:v>106</c:v>
                </c:pt>
                <c:pt idx="137">
                  <c:v>89</c:v>
                </c:pt>
                <c:pt idx="138">
                  <c:v>78</c:v>
                </c:pt>
                <c:pt idx="139">
                  <c:v>65</c:v>
                </c:pt>
                <c:pt idx="140">
                  <c:v>81</c:v>
                </c:pt>
                <c:pt idx="141">
                  <c:v>88</c:v>
                </c:pt>
                <c:pt idx="142">
                  <c:v>59</c:v>
                </c:pt>
                <c:pt idx="143">
                  <c:v>137</c:v>
                </c:pt>
                <c:pt idx="144">
                  <c:v>76</c:v>
                </c:pt>
                <c:pt idx="145">
                  <c:v>70</c:v>
                </c:pt>
                <c:pt idx="146">
                  <c:v>71</c:v>
                </c:pt>
                <c:pt idx="147">
                  <c:v>105</c:v>
                </c:pt>
                <c:pt idx="148">
                  <c:v>82</c:v>
                </c:pt>
                <c:pt idx="149">
                  <c:v>117</c:v>
                </c:pt>
                <c:pt idx="150">
                  <c:v>113</c:v>
                </c:pt>
                <c:pt idx="151">
                  <c:v>69</c:v>
                </c:pt>
                <c:pt idx="152">
                  <c:v>113</c:v>
                </c:pt>
                <c:pt idx="153">
                  <c:v>87</c:v>
                </c:pt>
                <c:pt idx="154">
                  <c:v>47</c:v>
                </c:pt>
                <c:pt idx="155">
                  <c:v>207</c:v>
                </c:pt>
                <c:pt idx="156">
                  <c:v>210</c:v>
                </c:pt>
                <c:pt idx="157">
                  <c:v>172</c:v>
                </c:pt>
                <c:pt idx="158">
                  <c:v>235</c:v>
                </c:pt>
                <c:pt idx="159">
                  <c:v>341</c:v>
                </c:pt>
                <c:pt idx="160">
                  <c:v>96</c:v>
                </c:pt>
                <c:pt idx="161">
                  <c:v>130</c:v>
                </c:pt>
                <c:pt idx="162">
                  <c:v>98</c:v>
                </c:pt>
                <c:pt idx="163">
                  <c:v>26</c:v>
                </c:pt>
                <c:pt idx="164">
                  <c:v>17</c:v>
                </c:pt>
                <c:pt idx="165">
                  <c:v>21</c:v>
                </c:pt>
                <c:pt idx="166">
                  <c:v>27</c:v>
                </c:pt>
                <c:pt idx="167">
                  <c:v>21</c:v>
                </c:pt>
                <c:pt idx="168">
                  <c:v>15</c:v>
                </c:pt>
                <c:pt idx="169">
                  <c:v>19</c:v>
                </c:pt>
                <c:pt idx="170">
                  <c:v>19</c:v>
                </c:pt>
                <c:pt idx="171">
                  <c:v>20</c:v>
                </c:pt>
                <c:pt idx="172">
                  <c:v>42</c:v>
                </c:pt>
                <c:pt idx="173">
                  <c:v>36</c:v>
                </c:pt>
                <c:pt idx="174">
                  <c:v>53</c:v>
                </c:pt>
                <c:pt idx="175">
                  <c:v>39</c:v>
                </c:pt>
                <c:pt idx="176">
                  <c:v>42</c:v>
                </c:pt>
                <c:pt idx="177">
                  <c:v>33</c:v>
                </c:pt>
                <c:pt idx="178">
                  <c:v>34</c:v>
                </c:pt>
                <c:pt idx="179">
                  <c:v>48</c:v>
                </c:pt>
                <c:pt idx="180">
                  <c:v>47</c:v>
                </c:pt>
                <c:pt idx="181">
                  <c:v>30</c:v>
                </c:pt>
                <c:pt idx="182">
                  <c:v>30</c:v>
                </c:pt>
                <c:pt idx="183">
                  <c:v>52</c:v>
                </c:pt>
                <c:pt idx="184">
                  <c:v>33</c:v>
                </c:pt>
                <c:pt idx="185">
                  <c:v>27</c:v>
                </c:pt>
                <c:pt idx="186">
                  <c:v>45</c:v>
                </c:pt>
                <c:pt idx="187">
                  <c:v>59</c:v>
                </c:pt>
                <c:pt idx="188">
                  <c:v>70</c:v>
                </c:pt>
                <c:pt idx="189">
                  <c:v>46</c:v>
                </c:pt>
                <c:pt idx="190">
                  <c:v>39</c:v>
                </c:pt>
                <c:pt idx="191">
                  <c:v>73</c:v>
                </c:pt>
                <c:pt idx="192">
                  <c:v>31</c:v>
                </c:pt>
                <c:pt idx="193">
                  <c:v>37</c:v>
                </c:pt>
                <c:pt idx="194">
                  <c:v>51</c:v>
                </c:pt>
                <c:pt idx="195">
                  <c:v>41</c:v>
                </c:pt>
                <c:pt idx="196">
                  <c:v>24</c:v>
                </c:pt>
                <c:pt idx="197">
                  <c:v>71</c:v>
                </c:pt>
                <c:pt idx="198">
                  <c:v>74</c:v>
                </c:pt>
                <c:pt idx="199">
                  <c:v>77</c:v>
                </c:pt>
                <c:pt idx="200">
                  <c:v>81</c:v>
                </c:pt>
                <c:pt idx="201">
                  <c:v>62</c:v>
                </c:pt>
                <c:pt idx="202">
                  <c:v>32</c:v>
                </c:pt>
                <c:pt idx="203">
                  <c:v>15</c:v>
                </c:pt>
                <c:pt idx="204">
                  <c:v>41</c:v>
                </c:pt>
                <c:pt idx="205">
                  <c:v>37</c:v>
                </c:pt>
                <c:pt idx="206">
                  <c:v>47</c:v>
                </c:pt>
                <c:pt idx="207">
                  <c:v>39</c:v>
                </c:pt>
                <c:pt idx="208">
                  <c:v>71</c:v>
                </c:pt>
                <c:pt idx="209">
                  <c:v>23</c:v>
                </c:pt>
                <c:pt idx="210">
                  <c:v>113</c:v>
                </c:pt>
                <c:pt idx="211">
                  <c:v>64</c:v>
                </c:pt>
                <c:pt idx="212">
                  <c:v>165</c:v>
                </c:pt>
                <c:pt idx="213">
                  <c:v>116</c:v>
                </c:pt>
                <c:pt idx="214">
                  <c:v>66</c:v>
                </c:pt>
                <c:pt idx="215">
                  <c:v>85</c:v>
                </c:pt>
                <c:pt idx="216">
                  <c:v>37</c:v>
                </c:pt>
                <c:pt idx="217">
                  <c:v>90</c:v>
                </c:pt>
                <c:pt idx="218">
                  <c:v>51</c:v>
                </c:pt>
                <c:pt idx="219">
                  <c:v>30</c:v>
                </c:pt>
                <c:pt idx="220">
                  <c:v>7</c:v>
                </c:pt>
                <c:pt idx="221">
                  <c:v>35</c:v>
                </c:pt>
                <c:pt idx="222">
                  <c:v>27</c:v>
                </c:pt>
                <c:pt idx="223">
                  <c:v>18</c:v>
                </c:pt>
                <c:pt idx="225">
                  <c:v>77</c:v>
                </c:pt>
                <c:pt idx="226">
                  <c:v>51</c:v>
                </c:pt>
                <c:pt idx="227">
                  <c:v>82</c:v>
                </c:pt>
                <c:pt idx="228">
                  <c:v>89</c:v>
                </c:pt>
                <c:pt idx="229">
                  <c:v>106</c:v>
                </c:pt>
                <c:pt idx="230">
                  <c:v>26</c:v>
                </c:pt>
                <c:pt idx="231">
                  <c:v>49</c:v>
                </c:pt>
                <c:pt idx="232">
                  <c:v>51</c:v>
                </c:pt>
                <c:pt idx="233">
                  <c:v>60</c:v>
                </c:pt>
                <c:pt idx="234">
                  <c:v>85</c:v>
                </c:pt>
                <c:pt idx="235">
                  <c:v>87</c:v>
                </c:pt>
                <c:pt idx="236">
                  <c:v>85</c:v>
                </c:pt>
                <c:pt idx="237">
                  <c:v>146</c:v>
                </c:pt>
                <c:pt idx="238">
                  <c:v>109</c:v>
                </c:pt>
                <c:pt idx="239">
                  <c:v>50</c:v>
                </c:pt>
                <c:pt idx="240">
                  <c:v>93</c:v>
                </c:pt>
                <c:pt idx="241">
                  <c:v>74</c:v>
                </c:pt>
                <c:pt idx="242">
                  <c:v>71</c:v>
                </c:pt>
                <c:pt idx="243">
                  <c:v>70</c:v>
                </c:pt>
                <c:pt idx="244">
                  <c:v>136</c:v>
                </c:pt>
                <c:pt idx="245">
                  <c:v>97</c:v>
                </c:pt>
                <c:pt idx="246">
                  <c:v>61</c:v>
                </c:pt>
                <c:pt idx="247">
                  <c:v>142</c:v>
                </c:pt>
                <c:pt idx="248">
                  <c:v>62</c:v>
                </c:pt>
                <c:pt idx="249">
                  <c:v>70</c:v>
                </c:pt>
                <c:pt idx="250">
                  <c:v>66</c:v>
                </c:pt>
                <c:pt idx="251">
                  <c:v>60</c:v>
                </c:pt>
                <c:pt idx="252">
                  <c:v>6</c:v>
                </c:pt>
                <c:pt idx="253">
                  <c:v>50</c:v>
                </c:pt>
                <c:pt idx="254">
                  <c:v>48</c:v>
                </c:pt>
                <c:pt idx="255">
                  <c:v>17</c:v>
                </c:pt>
                <c:pt idx="256">
                  <c:v>81</c:v>
                </c:pt>
                <c:pt idx="257">
                  <c:v>26</c:v>
                </c:pt>
                <c:pt idx="258">
                  <c:v>48</c:v>
                </c:pt>
                <c:pt idx="259">
                  <c:v>49</c:v>
                </c:pt>
                <c:pt idx="260">
                  <c:v>123</c:v>
                </c:pt>
                <c:pt idx="261">
                  <c:v>29</c:v>
                </c:pt>
                <c:pt idx="262">
                  <c:v>106</c:v>
                </c:pt>
                <c:pt idx="263">
                  <c:v>115</c:v>
                </c:pt>
                <c:pt idx="264">
                  <c:v>86</c:v>
                </c:pt>
                <c:pt idx="265">
                  <c:v>104</c:v>
                </c:pt>
                <c:pt idx="266">
                  <c:v>35</c:v>
                </c:pt>
                <c:pt idx="267">
                  <c:v>219</c:v>
                </c:pt>
                <c:pt idx="268">
                  <c:v>134</c:v>
                </c:pt>
                <c:pt idx="269">
                  <c:v>128</c:v>
                </c:pt>
                <c:pt idx="270">
                  <c:v>248</c:v>
                </c:pt>
                <c:pt idx="271">
                  <c:v>225</c:v>
                </c:pt>
                <c:pt idx="272">
                  <c:v>113</c:v>
                </c:pt>
                <c:pt idx="273">
                  <c:v>53</c:v>
                </c:pt>
                <c:pt idx="274">
                  <c:v>152</c:v>
                </c:pt>
                <c:pt idx="275">
                  <c:v>279</c:v>
                </c:pt>
                <c:pt idx="276">
                  <c:v>459</c:v>
                </c:pt>
                <c:pt idx="277">
                  <c:v>287</c:v>
                </c:pt>
                <c:pt idx="278">
                  <c:v>308</c:v>
                </c:pt>
                <c:pt idx="279">
                  <c:v>218</c:v>
                </c:pt>
                <c:pt idx="280">
                  <c:v>59</c:v>
                </c:pt>
                <c:pt idx="281">
                  <c:v>324</c:v>
                </c:pt>
                <c:pt idx="282">
                  <c:v>397</c:v>
                </c:pt>
                <c:pt idx="283">
                  <c:v>316</c:v>
                </c:pt>
                <c:pt idx="284">
                  <c:v>388</c:v>
                </c:pt>
                <c:pt idx="285">
                  <c:v>296</c:v>
                </c:pt>
                <c:pt idx="286">
                  <c:v>253</c:v>
                </c:pt>
                <c:pt idx="287">
                  <c:v>144</c:v>
                </c:pt>
                <c:pt idx="288">
                  <c:v>299</c:v>
                </c:pt>
                <c:pt idx="289">
                  <c:v>434</c:v>
                </c:pt>
                <c:pt idx="290">
                  <c:v>570</c:v>
                </c:pt>
                <c:pt idx="291">
                  <c:v>642</c:v>
                </c:pt>
                <c:pt idx="292">
                  <c:v>277</c:v>
                </c:pt>
                <c:pt idx="293">
                  <c:v>214</c:v>
                </c:pt>
                <c:pt idx="294">
                  <c:v>654</c:v>
                </c:pt>
                <c:pt idx="295">
                  <c:v>712</c:v>
                </c:pt>
                <c:pt idx="296">
                  <c:v>642</c:v>
                </c:pt>
                <c:pt idx="297">
                  <c:v>807</c:v>
                </c:pt>
                <c:pt idx="298">
                  <c:v>739</c:v>
                </c:pt>
                <c:pt idx="299">
                  <c:v>573</c:v>
                </c:pt>
                <c:pt idx="300">
                  <c:v>594</c:v>
                </c:pt>
                <c:pt idx="301">
                  <c:v>774</c:v>
                </c:pt>
                <c:pt idx="302">
                  <c:v>435</c:v>
                </c:pt>
                <c:pt idx="303">
                  <c:v>542</c:v>
                </c:pt>
                <c:pt idx="304">
                  <c:v>697</c:v>
                </c:pt>
                <c:pt idx="305">
                  <c:v>713</c:v>
                </c:pt>
                <c:pt idx="306">
                  <c:v>461</c:v>
                </c:pt>
                <c:pt idx="307">
                  <c:v>901</c:v>
                </c:pt>
                <c:pt idx="308">
                  <c:v>776</c:v>
                </c:pt>
                <c:pt idx="309">
                  <c:v>551</c:v>
                </c:pt>
                <c:pt idx="310">
                  <c:v>476</c:v>
                </c:pt>
                <c:pt idx="311">
                  <c:v>842</c:v>
                </c:pt>
                <c:pt idx="312">
                  <c:v>831</c:v>
                </c:pt>
                <c:pt idx="313">
                  <c:v>498</c:v>
                </c:pt>
                <c:pt idx="314">
                  <c:v>360</c:v>
                </c:pt>
                <c:pt idx="315">
                  <c:v>744</c:v>
                </c:pt>
                <c:pt idx="316">
                  <c:v>478</c:v>
                </c:pt>
                <c:pt idx="317">
                  <c:v>773</c:v>
                </c:pt>
                <c:pt idx="318">
                  <c:v>536</c:v>
                </c:pt>
                <c:pt idx="319">
                  <c:v>408</c:v>
                </c:pt>
                <c:pt idx="320">
                  <c:v>1040</c:v>
                </c:pt>
                <c:pt idx="321">
                  <c:v>355</c:v>
                </c:pt>
                <c:pt idx="322">
                  <c:v>227</c:v>
                </c:pt>
                <c:pt idx="323">
                  <c:v>440</c:v>
                </c:pt>
                <c:pt idx="324">
                  <c:v>377</c:v>
                </c:pt>
                <c:pt idx="325">
                  <c:v>275</c:v>
                </c:pt>
                <c:pt idx="326">
                  <c:v>535</c:v>
                </c:pt>
                <c:pt idx="327">
                  <c:v>222</c:v>
                </c:pt>
                <c:pt idx="328">
                  <c:v>228</c:v>
                </c:pt>
                <c:pt idx="329">
                  <c:v>193</c:v>
                </c:pt>
                <c:pt idx="330">
                  <c:v>214</c:v>
                </c:pt>
                <c:pt idx="331">
                  <c:v>297</c:v>
                </c:pt>
                <c:pt idx="332">
                  <c:v>236</c:v>
                </c:pt>
                <c:pt idx="333">
                  <c:v>204</c:v>
                </c:pt>
                <c:pt idx="334">
                  <c:v>319</c:v>
                </c:pt>
                <c:pt idx="335">
                  <c:v>170</c:v>
                </c:pt>
                <c:pt idx="336">
                  <c:v>81</c:v>
                </c:pt>
                <c:pt idx="337">
                  <c:v>204</c:v>
                </c:pt>
                <c:pt idx="338">
                  <c:v>229</c:v>
                </c:pt>
                <c:pt idx="339">
                  <c:v>273</c:v>
                </c:pt>
                <c:pt idx="340">
                  <c:v>167</c:v>
                </c:pt>
                <c:pt idx="341">
                  <c:v>282</c:v>
                </c:pt>
                <c:pt idx="342">
                  <c:v>166</c:v>
                </c:pt>
                <c:pt idx="343">
                  <c:v>99</c:v>
                </c:pt>
                <c:pt idx="344">
                  <c:v>170</c:v>
                </c:pt>
                <c:pt idx="345">
                  <c:v>240</c:v>
                </c:pt>
                <c:pt idx="346">
                  <c:v>259</c:v>
                </c:pt>
                <c:pt idx="347">
                  <c:v>169</c:v>
                </c:pt>
                <c:pt idx="348">
                  <c:v>96</c:v>
                </c:pt>
                <c:pt idx="349">
                  <c:v>82</c:v>
                </c:pt>
                <c:pt idx="350">
                  <c:v>120</c:v>
                </c:pt>
                <c:pt idx="351">
                  <c:v>153</c:v>
                </c:pt>
                <c:pt idx="352">
                  <c:v>131</c:v>
                </c:pt>
                <c:pt idx="353">
                  <c:v>141</c:v>
                </c:pt>
                <c:pt idx="354">
                  <c:v>101</c:v>
                </c:pt>
                <c:pt idx="355">
                  <c:v>70</c:v>
                </c:pt>
                <c:pt idx="356">
                  <c:v>29</c:v>
                </c:pt>
                <c:pt idx="357">
                  <c:v>102</c:v>
                </c:pt>
                <c:pt idx="358">
                  <c:v>86</c:v>
                </c:pt>
                <c:pt idx="359">
                  <c:v>36</c:v>
                </c:pt>
                <c:pt idx="360">
                  <c:v>107</c:v>
                </c:pt>
                <c:pt idx="361">
                  <c:v>101</c:v>
                </c:pt>
                <c:pt idx="362">
                  <c:v>25</c:v>
                </c:pt>
                <c:pt idx="363">
                  <c:v>32</c:v>
                </c:pt>
                <c:pt idx="364">
                  <c:v>72</c:v>
                </c:pt>
                <c:pt idx="365">
                  <c:v>47</c:v>
                </c:pt>
                <c:pt idx="366">
                  <c:v>42</c:v>
                </c:pt>
                <c:pt idx="367">
                  <c:v>41</c:v>
                </c:pt>
                <c:pt idx="368">
                  <c:v>46</c:v>
                </c:pt>
                <c:pt idx="369">
                  <c:v>35</c:v>
                </c:pt>
                <c:pt idx="370">
                  <c:v>28</c:v>
                </c:pt>
                <c:pt idx="371">
                  <c:v>64</c:v>
                </c:pt>
                <c:pt idx="372">
                  <c:v>33</c:v>
                </c:pt>
                <c:pt idx="373">
                  <c:v>28</c:v>
                </c:pt>
                <c:pt idx="374">
                  <c:v>50</c:v>
                </c:pt>
                <c:pt idx="375">
                  <c:v>53</c:v>
                </c:pt>
                <c:pt idx="376">
                  <c:v>32</c:v>
                </c:pt>
                <c:pt idx="377">
                  <c:v>48</c:v>
                </c:pt>
                <c:pt idx="378">
                  <c:v>13</c:v>
                </c:pt>
                <c:pt idx="379">
                  <c:v>40</c:v>
                </c:pt>
                <c:pt idx="380">
                  <c:v>46</c:v>
                </c:pt>
                <c:pt idx="381">
                  <c:v>33</c:v>
                </c:pt>
                <c:pt idx="382">
                  <c:v>17</c:v>
                </c:pt>
                <c:pt idx="383">
                  <c:v>27</c:v>
                </c:pt>
                <c:pt idx="384">
                  <c:v>33</c:v>
                </c:pt>
                <c:pt idx="385">
                  <c:v>32</c:v>
                </c:pt>
                <c:pt idx="386">
                  <c:v>32</c:v>
                </c:pt>
                <c:pt idx="387">
                  <c:v>24</c:v>
                </c:pt>
                <c:pt idx="388">
                  <c:v>22</c:v>
                </c:pt>
                <c:pt idx="389">
                  <c:v>24</c:v>
                </c:pt>
                <c:pt idx="390">
                  <c:v>26</c:v>
                </c:pt>
                <c:pt idx="391">
                  <c:v>19</c:v>
                </c:pt>
                <c:pt idx="392">
                  <c:v>15</c:v>
                </c:pt>
                <c:pt idx="393">
                  <c:v>30</c:v>
                </c:pt>
                <c:pt idx="394">
                  <c:v>19</c:v>
                </c:pt>
                <c:pt idx="395">
                  <c:v>29</c:v>
                </c:pt>
                <c:pt idx="396">
                  <c:v>26</c:v>
                </c:pt>
                <c:pt idx="397">
                  <c:v>22</c:v>
                </c:pt>
                <c:pt idx="398">
                  <c:v>9</c:v>
                </c:pt>
                <c:pt idx="399">
                  <c:v>27</c:v>
                </c:pt>
                <c:pt idx="400">
                  <c:v>22</c:v>
                </c:pt>
                <c:pt idx="401">
                  <c:v>41</c:v>
                </c:pt>
                <c:pt idx="402">
                  <c:v>21</c:v>
                </c:pt>
                <c:pt idx="403">
                  <c:v>26</c:v>
                </c:pt>
                <c:pt idx="404">
                  <c:v>17</c:v>
                </c:pt>
                <c:pt idx="405">
                  <c:v>18</c:v>
                </c:pt>
                <c:pt idx="406">
                  <c:v>26</c:v>
                </c:pt>
                <c:pt idx="407">
                  <c:v>50</c:v>
                </c:pt>
                <c:pt idx="408">
                  <c:v>26</c:v>
                </c:pt>
                <c:pt idx="409">
                  <c:v>38</c:v>
                </c:pt>
                <c:pt idx="410">
                  <c:v>21</c:v>
                </c:pt>
                <c:pt idx="411">
                  <c:v>28</c:v>
                </c:pt>
                <c:pt idx="412">
                  <c:v>14</c:v>
                </c:pt>
                <c:pt idx="413">
                  <c:v>8</c:v>
                </c:pt>
                <c:pt idx="414">
                  <c:v>13</c:v>
                </c:pt>
                <c:pt idx="415">
                  <c:v>27</c:v>
                </c:pt>
                <c:pt idx="416">
                  <c:v>10</c:v>
                </c:pt>
                <c:pt idx="417">
                  <c:v>23</c:v>
                </c:pt>
                <c:pt idx="418">
                  <c:v>21</c:v>
                </c:pt>
                <c:pt idx="419">
                  <c:v>12</c:v>
                </c:pt>
                <c:pt idx="420">
                  <c:v>11</c:v>
                </c:pt>
                <c:pt idx="421">
                  <c:v>16</c:v>
                </c:pt>
                <c:pt idx="422">
                  <c:v>28</c:v>
                </c:pt>
                <c:pt idx="423">
                  <c:v>36</c:v>
                </c:pt>
                <c:pt idx="424">
                  <c:v>18</c:v>
                </c:pt>
                <c:pt idx="425">
                  <c:v>16</c:v>
                </c:pt>
                <c:pt idx="426">
                  <c:v>9</c:v>
                </c:pt>
                <c:pt idx="427">
                  <c:v>21</c:v>
                </c:pt>
                <c:pt idx="428">
                  <c:v>18</c:v>
                </c:pt>
                <c:pt idx="429">
                  <c:v>19</c:v>
                </c:pt>
                <c:pt idx="430">
                  <c:v>21</c:v>
                </c:pt>
                <c:pt idx="431">
                  <c:v>32</c:v>
                </c:pt>
                <c:pt idx="432">
                  <c:v>9</c:v>
                </c:pt>
                <c:pt idx="433">
                  <c:v>29</c:v>
                </c:pt>
                <c:pt idx="434">
                  <c:v>14</c:v>
                </c:pt>
                <c:pt idx="435">
                  <c:v>29</c:v>
                </c:pt>
                <c:pt idx="436">
                  <c:v>22</c:v>
                </c:pt>
                <c:pt idx="437">
                  <c:v>27</c:v>
                </c:pt>
                <c:pt idx="438">
                  <c:v>25</c:v>
                </c:pt>
                <c:pt idx="439">
                  <c:v>15</c:v>
                </c:pt>
                <c:pt idx="440">
                  <c:v>26</c:v>
                </c:pt>
                <c:pt idx="441">
                  <c:v>10</c:v>
                </c:pt>
                <c:pt idx="442">
                  <c:v>8</c:v>
                </c:pt>
                <c:pt idx="443">
                  <c:v>10</c:v>
                </c:pt>
                <c:pt idx="444">
                  <c:v>19</c:v>
                </c:pt>
                <c:pt idx="445">
                  <c:v>16</c:v>
                </c:pt>
                <c:pt idx="446">
                  <c:v>8</c:v>
                </c:pt>
                <c:pt idx="447">
                  <c:v>9</c:v>
                </c:pt>
                <c:pt idx="448">
                  <c:v>15</c:v>
                </c:pt>
                <c:pt idx="449">
                  <c:v>3</c:v>
                </c:pt>
                <c:pt idx="450">
                  <c:v>7</c:v>
                </c:pt>
                <c:pt idx="451">
                  <c:v>15</c:v>
                </c:pt>
                <c:pt idx="452">
                  <c:v>12</c:v>
                </c:pt>
                <c:pt idx="453">
                  <c:v>13</c:v>
                </c:pt>
                <c:pt idx="454">
                  <c:v>3</c:v>
                </c:pt>
                <c:pt idx="455">
                  <c:v>9</c:v>
                </c:pt>
                <c:pt idx="456">
                  <c:v>13</c:v>
                </c:pt>
                <c:pt idx="457">
                  <c:v>20</c:v>
                </c:pt>
                <c:pt idx="458">
                  <c:v>14</c:v>
                </c:pt>
                <c:pt idx="459">
                  <c:v>22</c:v>
                </c:pt>
                <c:pt idx="460">
                  <c:v>19</c:v>
                </c:pt>
                <c:pt idx="461">
                  <c:v>27</c:v>
                </c:pt>
                <c:pt idx="462">
                  <c:v>25</c:v>
                </c:pt>
                <c:pt idx="463">
                  <c:v>17</c:v>
                </c:pt>
                <c:pt idx="464">
                  <c:v>32</c:v>
                </c:pt>
                <c:pt idx="465">
                  <c:v>13</c:v>
                </c:pt>
                <c:pt idx="466">
                  <c:v>16</c:v>
                </c:pt>
                <c:pt idx="467">
                  <c:v>30</c:v>
                </c:pt>
                <c:pt idx="468">
                  <c:v>14</c:v>
                </c:pt>
                <c:pt idx="469">
                  <c:v>30</c:v>
                </c:pt>
                <c:pt idx="470">
                  <c:v>21</c:v>
                </c:pt>
                <c:pt idx="471">
                  <c:v>26</c:v>
                </c:pt>
                <c:pt idx="472">
                  <c:v>49</c:v>
                </c:pt>
                <c:pt idx="473">
                  <c:v>36</c:v>
                </c:pt>
                <c:pt idx="474">
                  <c:v>63</c:v>
                </c:pt>
                <c:pt idx="475">
                  <c:v>47</c:v>
                </c:pt>
                <c:pt idx="476">
                  <c:v>31</c:v>
                </c:pt>
                <c:pt idx="477">
                  <c:v>66</c:v>
                </c:pt>
                <c:pt idx="478">
                  <c:v>88</c:v>
                </c:pt>
                <c:pt idx="479">
                  <c:v>110</c:v>
                </c:pt>
                <c:pt idx="480">
                  <c:v>175</c:v>
                </c:pt>
                <c:pt idx="481">
                  <c:v>94</c:v>
                </c:pt>
                <c:pt idx="482">
                  <c:v>74</c:v>
                </c:pt>
                <c:pt idx="483">
                  <c:v>79</c:v>
                </c:pt>
                <c:pt idx="484">
                  <c:v>119</c:v>
                </c:pt>
                <c:pt idx="485">
                  <c:v>104</c:v>
                </c:pt>
                <c:pt idx="486">
                  <c:v>119</c:v>
                </c:pt>
                <c:pt idx="487">
                  <c:v>109</c:v>
                </c:pt>
                <c:pt idx="488">
                  <c:v>56</c:v>
                </c:pt>
                <c:pt idx="489">
                  <c:v>70</c:v>
                </c:pt>
                <c:pt idx="490">
                  <c:v>186</c:v>
                </c:pt>
                <c:pt idx="491">
                  <c:v>134</c:v>
                </c:pt>
                <c:pt idx="492">
                  <c:v>132</c:v>
                </c:pt>
                <c:pt idx="493">
                  <c:v>181</c:v>
                </c:pt>
                <c:pt idx="494">
                  <c:v>124</c:v>
                </c:pt>
                <c:pt idx="495">
                  <c:v>172</c:v>
                </c:pt>
                <c:pt idx="496">
                  <c:v>182</c:v>
                </c:pt>
                <c:pt idx="497">
                  <c:v>108</c:v>
                </c:pt>
                <c:pt idx="498">
                  <c:v>157</c:v>
                </c:pt>
                <c:pt idx="499">
                  <c:v>356</c:v>
                </c:pt>
                <c:pt idx="500">
                  <c:v>219</c:v>
                </c:pt>
                <c:pt idx="501">
                  <c:v>376</c:v>
                </c:pt>
                <c:pt idx="502">
                  <c:v>308</c:v>
                </c:pt>
                <c:pt idx="503">
                  <c:v>211</c:v>
                </c:pt>
                <c:pt idx="504">
                  <c:v>160</c:v>
                </c:pt>
                <c:pt idx="505">
                  <c:v>275</c:v>
                </c:pt>
                <c:pt idx="506">
                  <c:v>273</c:v>
                </c:pt>
                <c:pt idx="507">
                  <c:v>488</c:v>
                </c:pt>
                <c:pt idx="508">
                  <c:v>283</c:v>
                </c:pt>
                <c:pt idx="509">
                  <c:v>348</c:v>
                </c:pt>
                <c:pt idx="510">
                  <c:v>323</c:v>
                </c:pt>
                <c:pt idx="511">
                  <c:v>219</c:v>
                </c:pt>
                <c:pt idx="512">
                  <c:v>190</c:v>
                </c:pt>
                <c:pt idx="513">
                  <c:v>281</c:v>
                </c:pt>
                <c:pt idx="514">
                  <c:v>574</c:v>
                </c:pt>
                <c:pt idx="515">
                  <c:v>364</c:v>
                </c:pt>
                <c:pt idx="516">
                  <c:v>291</c:v>
                </c:pt>
                <c:pt idx="517">
                  <c:v>369</c:v>
                </c:pt>
                <c:pt idx="518">
                  <c:v>242</c:v>
                </c:pt>
                <c:pt idx="519">
                  <c:v>201</c:v>
                </c:pt>
                <c:pt idx="520">
                  <c:v>393</c:v>
                </c:pt>
                <c:pt idx="521">
                  <c:v>287</c:v>
                </c:pt>
                <c:pt idx="522">
                  <c:v>355</c:v>
                </c:pt>
                <c:pt idx="523">
                  <c:v>537</c:v>
                </c:pt>
                <c:pt idx="524">
                  <c:v>239</c:v>
                </c:pt>
                <c:pt idx="525">
                  <c:v>166</c:v>
                </c:pt>
                <c:pt idx="526">
                  <c:v>205</c:v>
                </c:pt>
                <c:pt idx="527">
                  <c:v>288</c:v>
                </c:pt>
                <c:pt idx="528">
                  <c:v>322</c:v>
                </c:pt>
                <c:pt idx="529">
                  <c:v>217</c:v>
                </c:pt>
                <c:pt idx="530">
                  <c:v>312</c:v>
                </c:pt>
                <c:pt idx="531">
                  <c:v>261</c:v>
                </c:pt>
                <c:pt idx="532">
                  <c:v>200</c:v>
                </c:pt>
                <c:pt idx="533">
                  <c:v>139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9AB-470D-A7F0-8240A8D6F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41247711"/>
        <c:axId val="1841257695"/>
      </c:lineChart>
      <c:catAx>
        <c:axId val="18412477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41257695"/>
        <c:crosses val="autoZero"/>
        <c:auto val="0"/>
        <c:lblAlgn val="ctr"/>
        <c:lblOffset val="100"/>
        <c:noMultiLvlLbl val="0"/>
      </c:catAx>
      <c:valAx>
        <c:axId val="1841257695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841247711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Month-on-Month</a:t>
            </a:r>
            <a:r>
              <a:rPr lang="en-US" b="1" baseline="0" dirty="0"/>
              <a:t> Breakdown of Positive Inbound Passengers (May - August 2021)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9862648239931936E-2"/>
          <c:y val="9.3664155662296453E-2"/>
          <c:w val="0.94642053684409388"/>
          <c:h val="0.83181822840940989"/>
        </c:manualLayout>
      </c:layout>
      <c:lineChart>
        <c:grouping val="standar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Count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143067909664534E-3"/>
                  <c:y val="-2.75372077547301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B2-4560-8F89-613A322889A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008-4037-98C9-558FB000A0D4}"/>
                </c:ext>
              </c:extLst>
            </c:dLbl>
            <c:dLbl>
              <c:idx val="2"/>
              <c:layout>
                <c:manualLayout>
                  <c:x val="-2.2861358193291101E-3"/>
                  <c:y val="-5.00676504631454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DF-44AA-9D3D-392618BB649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008-4037-98C9-558FB000A0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Sheet1!$D$6:$D$9</c:f>
              <c:strCache>
                <c:ptCount val="4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</c:strCache>
            </c:strRef>
          </c:cat>
          <c:val>
            <c:numRef>
              <c:f>Sheet1!$E$6:$E$9</c:f>
              <c:numCache>
                <c:formatCode>General</c:formatCode>
                <c:ptCount val="4"/>
                <c:pt idx="0">
                  <c:v>116</c:v>
                </c:pt>
                <c:pt idx="1">
                  <c:v>84</c:v>
                </c:pt>
                <c:pt idx="2">
                  <c:v>575</c:v>
                </c:pt>
                <c:pt idx="3">
                  <c:v>782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50-4B64-B9E5-0403EFE519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85140287"/>
        <c:axId val="1385053711"/>
      </c:lineChart>
      <c:catAx>
        <c:axId val="1385140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5053711"/>
        <c:crosses val="autoZero"/>
        <c:auto val="1"/>
        <c:lblAlgn val="ctr"/>
        <c:lblOffset val="100"/>
        <c:noMultiLvlLbl val="0"/>
      </c:catAx>
      <c:valAx>
        <c:axId val="13850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5140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0.64065</cdr:x>
      <cdr:y>0.00388</cdr:y>
    </cdr:from>
    <cdr:to>
      <cdr:x>0.93927</cdr:x>
      <cdr:y>0.21665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4A9D935-0A58-4EE6-B318-D57C3BC9D512}"/>
            </a:ext>
          </a:extLst>
        </cdr:cNvPr>
        <cdr:cNvSpPr txBox="1"/>
      </cdr:nvSpPr>
      <cdr:spPr>
        <a:xfrm xmlns:a="http://schemas.openxmlformats.org/drawingml/2006/main">
          <a:off x="7173166" y="21087"/>
          <a:ext cx="3343541" cy="11556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2000" b="1" dirty="0"/>
        </a:p>
      </cdr:txBody>
    </cdr:sp>
  </cdr:relSizeAnchor>
  <cdr:relSizeAnchor xmlns:cdr="http://schemas.openxmlformats.org/drawingml/2006/chartDrawing">
    <cdr:from>
      <cdr:x>0.22542</cdr:x>
      <cdr:y>0.72261</cdr:y>
    </cdr:from>
    <cdr:to>
      <cdr:x>0.41157</cdr:x>
      <cdr:y>0.7752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50771A74-2DC2-4762-9E18-05B49E78BA13}"/>
            </a:ext>
          </a:extLst>
        </cdr:cNvPr>
        <cdr:cNvSpPr txBox="1"/>
      </cdr:nvSpPr>
      <cdr:spPr>
        <a:xfrm xmlns:a="http://schemas.openxmlformats.org/drawingml/2006/main">
          <a:off x="2523927" y="3925018"/>
          <a:ext cx="2084325" cy="285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800" b="1" dirty="0"/>
            <a:t>First Wave</a:t>
          </a:r>
        </a:p>
      </cdr:txBody>
    </cdr:sp>
  </cdr:relSizeAnchor>
  <cdr:relSizeAnchor xmlns:cdr="http://schemas.openxmlformats.org/drawingml/2006/chartDrawing">
    <cdr:from>
      <cdr:x>0.81385</cdr:x>
      <cdr:y>0.70042</cdr:y>
    </cdr:from>
    <cdr:to>
      <cdr:x>1</cdr:x>
      <cdr:y>0.75301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3F62989-CA88-412A-8079-2A92FFA5CFB7}"/>
            </a:ext>
          </a:extLst>
        </cdr:cNvPr>
        <cdr:cNvSpPr txBox="1"/>
      </cdr:nvSpPr>
      <cdr:spPr>
        <a:xfrm xmlns:a="http://schemas.openxmlformats.org/drawingml/2006/main">
          <a:off x="9112409" y="3804470"/>
          <a:ext cx="2084325" cy="285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800" b="1" dirty="0"/>
            <a:t>Second  Wave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30A22-DCA8-4A40-84FB-B2A4BD762E44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23F6D-F411-4248-9999-D77DDDFFC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33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23F6D-F411-4248-9999-D77DDDFFC41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073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171A-9EC1-4A78-A250-8CD428B8CAE6}" type="slidenum">
              <a:rPr lang="aa-ET" smtClean="0"/>
              <a:t>13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78098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171A-9EC1-4A78-A250-8CD428B8CAE6}" type="slidenum">
              <a:rPr lang="aa-ET" smtClean="0"/>
              <a:t>15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4595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Create a few boxes to the right showing it flattening and going 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23F6D-F411-4248-9999-D77DDDFFC41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985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23F6D-F411-4248-9999-D77DDDFFC41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369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171A-9EC1-4A78-A250-8CD428B8CAE6}" type="slidenum">
              <a:rPr lang="aa-ET" smtClean="0"/>
              <a:t>22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50573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171A-9EC1-4A78-A250-8CD428B8CAE6}" type="slidenum">
              <a:rPr lang="aa-ET" smtClean="0"/>
              <a:t>23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630937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171A-9EC1-4A78-A250-8CD428B8CAE6}" type="slidenum">
              <a:rPr lang="aa-ET" smtClean="0"/>
              <a:t>43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11152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E08D-B060-4401-86BF-5FFB21FF4CBE}" type="datetime1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7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D876-843E-48F7-A2AB-B94FDF13FAAB}" type="datetime1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84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14B26-9C3B-4401-8A91-313CF57AF249}" type="datetime1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7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s://upload.wikimedia.org/wikipedia/commons/a/aa/Flag_of_Lagos_State.png">
            <a:extLst>
              <a:ext uri="{FF2B5EF4-FFF2-40B4-BE49-F238E27FC236}">
                <a16:creationId xmlns:a16="http://schemas.microsoft.com/office/drawing/2014/main" id="{2725C6F2-E89E-4AFA-9B99-D933C6F0460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r="74007"/>
          <a:stretch/>
        </p:blipFill>
        <p:spPr bwMode="auto">
          <a:xfrm>
            <a:off x="0" y="0"/>
            <a:ext cx="200025" cy="6858000"/>
          </a:xfrm>
          <a:custGeom>
            <a:avLst/>
            <a:gdLst>
              <a:gd name="connsiteX0" fmla="*/ 0 w 376015"/>
              <a:gd name="connsiteY0" fmla="*/ 0 h 6858000"/>
              <a:gd name="connsiteX1" fmla="*/ 376015 w 376015"/>
              <a:gd name="connsiteY1" fmla="*/ 0 h 6858000"/>
              <a:gd name="connsiteX2" fmla="*/ 376015 w 376015"/>
              <a:gd name="connsiteY2" fmla="*/ 6858000 h 6858000"/>
              <a:gd name="connsiteX3" fmla="*/ 0 w 3760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015" h="6858000">
                <a:moveTo>
                  <a:pt x="0" y="0"/>
                </a:moveTo>
                <a:lnTo>
                  <a:pt x="376015" y="0"/>
                </a:lnTo>
                <a:lnTo>
                  <a:pt x="37601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116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upload.wikimedia.org/wikipedia/commons/a/aa/Flag_of_Lagos_State.png">
            <a:extLst>
              <a:ext uri="{FF2B5EF4-FFF2-40B4-BE49-F238E27FC236}">
                <a16:creationId xmlns:a16="http://schemas.microsoft.com/office/drawing/2014/main" id="{7EF21686-BD15-4E7E-8B98-75702CB26D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r="74007"/>
          <a:stretch/>
        </p:blipFill>
        <p:spPr bwMode="auto">
          <a:xfrm>
            <a:off x="0" y="0"/>
            <a:ext cx="200025" cy="6858000"/>
          </a:xfrm>
          <a:custGeom>
            <a:avLst/>
            <a:gdLst>
              <a:gd name="connsiteX0" fmla="*/ 0 w 376015"/>
              <a:gd name="connsiteY0" fmla="*/ 0 h 6858000"/>
              <a:gd name="connsiteX1" fmla="*/ 376015 w 376015"/>
              <a:gd name="connsiteY1" fmla="*/ 0 h 6858000"/>
              <a:gd name="connsiteX2" fmla="*/ 376015 w 376015"/>
              <a:gd name="connsiteY2" fmla="*/ 6858000 h 6858000"/>
              <a:gd name="connsiteX3" fmla="*/ 0 w 3760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015" h="6858000">
                <a:moveTo>
                  <a:pt x="0" y="0"/>
                </a:moveTo>
                <a:lnTo>
                  <a:pt x="376015" y="0"/>
                </a:lnTo>
                <a:lnTo>
                  <a:pt x="37601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25CA46-1F03-46B5-9862-20D9DC361B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110" y="307532"/>
            <a:ext cx="695478" cy="540928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9074249-C3FE-4197-AD5A-668A6D695E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025" y="321219"/>
            <a:ext cx="11991975" cy="540929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rgbClr val="007836"/>
                </a:solidFill>
                <a:latin typeface="Nunito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Slide Heading Here</a:t>
            </a:r>
            <a:endParaRPr lang="aa-ET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A81F0B9-ACA9-4974-86FF-CAC251754F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025" y="1230922"/>
            <a:ext cx="11657013" cy="5077803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defRPr sz="1600">
                <a:latin typeface="Nunito" panose="00000500000000000000" pitchFamily="2" charset="0"/>
              </a:defRPr>
            </a:lvl1pPr>
          </a:lstStyle>
          <a:p>
            <a:pPr lvl="0"/>
            <a:r>
              <a:rPr lang="en-US" dirty="0"/>
              <a:t>Add Text Here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65504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89">
          <p15:clr>
            <a:srgbClr val="FFFFFF"/>
          </p15:clr>
        </p15:guide>
        <p15:guide id="2" orient="horz" pos="346">
          <p15:clr>
            <a:srgbClr val="FFFFFF"/>
          </p15:clr>
        </p15:guide>
        <p15:guide id="3" pos="3840">
          <p15:clr>
            <a:srgbClr val="FFFFFF"/>
          </p15:clr>
        </p15:guide>
        <p15:guide id="4" pos="1118">
          <p15:clr>
            <a:srgbClr val="FFFFFF"/>
          </p15:clr>
        </p15:guide>
        <p15:guide id="5" pos="2026">
          <p15:clr>
            <a:srgbClr val="FFFFFF"/>
          </p15:clr>
        </p15:guide>
        <p15:guide id="6" pos="2887">
          <p15:clr>
            <a:srgbClr val="FFFFFF"/>
          </p15:clr>
        </p15:guide>
        <p15:guide id="7" pos="4747">
          <p15:clr>
            <a:srgbClr val="FFFFFF"/>
          </p15:clr>
        </p15:guide>
        <p15:guide id="8" pos="5654">
          <p15:clr>
            <a:srgbClr val="FFFFFF"/>
          </p15:clr>
        </p15:guide>
        <p15:guide id="9" pos="6562">
          <p15:clr>
            <a:srgbClr val="FFFFFF"/>
          </p15:clr>
        </p15:guide>
        <p15:guide id="10" pos="7469">
          <p15:clr>
            <a:srgbClr val="FFFFFF"/>
          </p15:clr>
        </p15:guide>
        <p15:guide id="11" orient="horz" pos="1253">
          <p15:clr>
            <a:srgbClr val="FFFFFF"/>
          </p15:clr>
        </p15:guide>
        <p15:guide id="12" orient="horz" pos="2160">
          <p15:clr>
            <a:srgbClr val="FFFFFF"/>
          </p15:clr>
        </p15:guide>
        <p15:guide id="13" orient="horz" pos="3067">
          <p15:clr>
            <a:srgbClr val="FFFFFF"/>
          </p15:clr>
        </p15:guide>
        <p15:guide id="14" orient="horz" pos="3974">
          <p15:clr>
            <a:srgbClr val="FFFF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upload.wikimedia.org/wikipedia/commons/a/aa/Flag_of_Lagos_State.png">
            <a:extLst>
              <a:ext uri="{FF2B5EF4-FFF2-40B4-BE49-F238E27FC236}">
                <a16:creationId xmlns:a16="http://schemas.microsoft.com/office/drawing/2014/main" id="{7EF21686-BD15-4E7E-8B98-75702CB26D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r="74007"/>
          <a:stretch/>
        </p:blipFill>
        <p:spPr bwMode="auto">
          <a:xfrm>
            <a:off x="0" y="0"/>
            <a:ext cx="200025" cy="6858000"/>
          </a:xfrm>
          <a:custGeom>
            <a:avLst/>
            <a:gdLst>
              <a:gd name="connsiteX0" fmla="*/ 0 w 376015"/>
              <a:gd name="connsiteY0" fmla="*/ 0 h 6858000"/>
              <a:gd name="connsiteX1" fmla="*/ 376015 w 376015"/>
              <a:gd name="connsiteY1" fmla="*/ 0 h 6858000"/>
              <a:gd name="connsiteX2" fmla="*/ 376015 w 376015"/>
              <a:gd name="connsiteY2" fmla="*/ 6858000 h 6858000"/>
              <a:gd name="connsiteX3" fmla="*/ 0 w 3760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015" h="6858000">
                <a:moveTo>
                  <a:pt x="0" y="0"/>
                </a:moveTo>
                <a:lnTo>
                  <a:pt x="376015" y="0"/>
                </a:lnTo>
                <a:lnTo>
                  <a:pt x="37601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9074249-C3FE-4197-AD5A-668A6D695E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290" y="321219"/>
            <a:ext cx="10120077" cy="79019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Slide Heading Here</a:t>
            </a:r>
            <a:endParaRPr lang="aa-ET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A81F0B9-ACA9-4974-86FF-CAC251754F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290" y="1131638"/>
            <a:ext cx="11316091" cy="5177087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  <a:endParaRPr lang="aa-ET" dirty="0"/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CEECD642-AE7C-4753-B713-49D6FF58D477}"/>
              </a:ext>
            </a:extLst>
          </p:cNvPr>
          <p:cNvSpPr/>
          <p:nvPr userDrawn="1"/>
        </p:nvSpPr>
        <p:spPr>
          <a:xfrm>
            <a:off x="10772894" y="-15340"/>
            <a:ext cx="1023487" cy="112674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15A0A7-5B2D-4DFE-974F-46AFAA18F3F7}"/>
              </a:ext>
            </a:extLst>
          </p:cNvPr>
          <p:cNvGrpSpPr/>
          <p:nvPr userDrawn="1"/>
        </p:nvGrpSpPr>
        <p:grpSpPr>
          <a:xfrm>
            <a:off x="10953487" y="292276"/>
            <a:ext cx="681258" cy="670366"/>
            <a:chOff x="8602106" y="2725050"/>
            <a:chExt cx="1179255" cy="1160400"/>
          </a:xfrm>
        </p:grpSpPr>
        <p:sp>
          <p:nvSpPr>
            <p:cNvPr id="12" name="Google Shape;55;p1">
              <a:extLst>
                <a:ext uri="{FF2B5EF4-FFF2-40B4-BE49-F238E27FC236}">
                  <a16:creationId xmlns:a16="http://schemas.microsoft.com/office/drawing/2014/main" id="{E59BC5F7-DF30-48E9-8A8E-6AD965A67EDD}"/>
                </a:ext>
              </a:extLst>
            </p:cNvPr>
            <p:cNvSpPr/>
            <p:nvPr/>
          </p:nvSpPr>
          <p:spPr>
            <a:xfrm>
              <a:off x="8602106" y="2725050"/>
              <a:ext cx="1160401" cy="1160400"/>
            </a:xfrm>
            <a:prstGeom prst="ellipse">
              <a:avLst/>
            </a:prstGeom>
            <a:noFill/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" name="Google Shape;56;p1">
              <a:extLst>
                <a:ext uri="{FF2B5EF4-FFF2-40B4-BE49-F238E27FC236}">
                  <a16:creationId xmlns:a16="http://schemas.microsoft.com/office/drawing/2014/main" id="{D998628B-FAB6-4D4A-A790-77E10078235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2293" r="12285"/>
            <a:stretch/>
          </p:blipFill>
          <p:spPr>
            <a:xfrm>
              <a:off x="8620960" y="2760066"/>
              <a:ext cx="1160401" cy="109411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46908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89">
          <p15:clr>
            <a:srgbClr val="FFFFFF"/>
          </p15:clr>
        </p15:guide>
        <p15:guide id="2" orient="horz" pos="346">
          <p15:clr>
            <a:srgbClr val="FFFFFF"/>
          </p15:clr>
        </p15:guide>
        <p15:guide id="3" pos="3840">
          <p15:clr>
            <a:srgbClr val="FFFFFF"/>
          </p15:clr>
        </p15:guide>
        <p15:guide id="4" pos="1118">
          <p15:clr>
            <a:srgbClr val="FFFFFF"/>
          </p15:clr>
        </p15:guide>
        <p15:guide id="5" pos="2026">
          <p15:clr>
            <a:srgbClr val="FFFFFF"/>
          </p15:clr>
        </p15:guide>
        <p15:guide id="6" pos="2887">
          <p15:clr>
            <a:srgbClr val="FFFFFF"/>
          </p15:clr>
        </p15:guide>
        <p15:guide id="7" pos="4747">
          <p15:clr>
            <a:srgbClr val="FFFFFF"/>
          </p15:clr>
        </p15:guide>
        <p15:guide id="8" pos="5654">
          <p15:clr>
            <a:srgbClr val="FFFFFF"/>
          </p15:clr>
        </p15:guide>
        <p15:guide id="9" pos="6562">
          <p15:clr>
            <a:srgbClr val="FFFFFF"/>
          </p15:clr>
        </p15:guide>
        <p15:guide id="10" pos="7469">
          <p15:clr>
            <a:srgbClr val="FFFFFF"/>
          </p15:clr>
        </p15:guide>
        <p15:guide id="11" orient="horz" pos="1253">
          <p15:clr>
            <a:srgbClr val="FFFFFF"/>
          </p15:clr>
        </p15:guide>
        <p15:guide id="12" orient="horz" pos="2160">
          <p15:clr>
            <a:srgbClr val="FFFFFF"/>
          </p15:clr>
        </p15:guide>
        <p15:guide id="13" orient="horz" pos="3067">
          <p15:clr>
            <a:srgbClr val="FFFFFF"/>
          </p15:clr>
        </p15:guide>
        <p15:guide id="14" orient="horz" pos="3974">
          <p15:clr>
            <a:srgbClr val="FFFF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upload.wikimedia.org/wikipedia/commons/a/aa/Flag_of_Lagos_State.png">
            <a:extLst>
              <a:ext uri="{FF2B5EF4-FFF2-40B4-BE49-F238E27FC236}">
                <a16:creationId xmlns:a16="http://schemas.microsoft.com/office/drawing/2014/main" id="{7EF21686-BD15-4E7E-8B98-75702CB26D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r="74007"/>
          <a:stretch/>
        </p:blipFill>
        <p:spPr bwMode="auto">
          <a:xfrm>
            <a:off x="0" y="0"/>
            <a:ext cx="200025" cy="6858000"/>
          </a:xfrm>
          <a:custGeom>
            <a:avLst/>
            <a:gdLst>
              <a:gd name="connsiteX0" fmla="*/ 0 w 376015"/>
              <a:gd name="connsiteY0" fmla="*/ 0 h 6858000"/>
              <a:gd name="connsiteX1" fmla="*/ 376015 w 376015"/>
              <a:gd name="connsiteY1" fmla="*/ 0 h 6858000"/>
              <a:gd name="connsiteX2" fmla="*/ 376015 w 376015"/>
              <a:gd name="connsiteY2" fmla="*/ 6858000 h 6858000"/>
              <a:gd name="connsiteX3" fmla="*/ 0 w 3760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015" h="6858000">
                <a:moveTo>
                  <a:pt x="0" y="0"/>
                </a:moveTo>
                <a:lnTo>
                  <a:pt x="376015" y="0"/>
                </a:lnTo>
                <a:lnTo>
                  <a:pt x="37601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9074249-C3FE-4197-AD5A-668A6D695E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291" y="321219"/>
            <a:ext cx="10298546" cy="713254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Slide Heading Here</a:t>
            </a:r>
            <a:endParaRPr lang="aa-ET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A81F0B9-ACA9-4974-86FF-CAC251754F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290" y="1131638"/>
            <a:ext cx="11376748" cy="5177087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  <a:endParaRPr lang="aa-ET" dirty="0"/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A605D7FB-CAD5-417F-B479-61144895DA49}"/>
              </a:ext>
            </a:extLst>
          </p:cNvPr>
          <p:cNvSpPr/>
          <p:nvPr userDrawn="1"/>
        </p:nvSpPr>
        <p:spPr>
          <a:xfrm>
            <a:off x="10856018" y="-15340"/>
            <a:ext cx="1023487" cy="112674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F009BF-73DB-497E-8A90-3D964736A18A}"/>
              </a:ext>
            </a:extLst>
          </p:cNvPr>
          <p:cNvGrpSpPr/>
          <p:nvPr userDrawn="1"/>
        </p:nvGrpSpPr>
        <p:grpSpPr>
          <a:xfrm>
            <a:off x="11036611" y="292276"/>
            <a:ext cx="681258" cy="670366"/>
            <a:chOff x="8602106" y="2725050"/>
            <a:chExt cx="1179255" cy="1160400"/>
          </a:xfrm>
        </p:grpSpPr>
        <p:sp>
          <p:nvSpPr>
            <p:cNvPr id="12" name="Google Shape;55;p1">
              <a:extLst>
                <a:ext uri="{FF2B5EF4-FFF2-40B4-BE49-F238E27FC236}">
                  <a16:creationId xmlns:a16="http://schemas.microsoft.com/office/drawing/2014/main" id="{752D3BDC-C4B2-4943-B9EB-1D1F29427CFB}"/>
                </a:ext>
              </a:extLst>
            </p:cNvPr>
            <p:cNvSpPr/>
            <p:nvPr/>
          </p:nvSpPr>
          <p:spPr>
            <a:xfrm>
              <a:off x="8602106" y="2725050"/>
              <a:ext cx="1160401" cy="1160400"/>
            </a:xfrm>
            <a:prstGeom prst="ellipse">
              <a:avLst/>
            </a:prstGeom>
            <a:noFill/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" name="Google Shape;56;p1">
              <a:extLst>
                <a:ext uri="{FF2B5EF4-FFF2-40B4-BE49-F238E27FC236}">
                  <a16:creationId xmlns:a16="http://schemas.microsoft.com/office/drawing/2014/main" id="{E1D292E0-72CD-40BF-8E0A-AA58E32D68A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2293" r="12285"/>
            <a:stretch/>
          </p:blipFill>
          <p:spPr>
            <a:xfrm>
              <a:off x="8620960" y="2760066"/>
              <a:ext cx="1160401" cy="109411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70368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89">
          <p15:clr>
            <a:srgbClr val="FFFFFF"/>
          </p15:clr>
        </p15:guide>
        <p15:guide id="2" orient="horz" pos="346">
          <p15:clr>
            <a:srgbClr val="FFFFFF"/>
          </p15:clr>
        </p15:guide>
        <p15:guide id="3" pos="3840">
          <p15:clr>
            <a:srgbClr val="FFFFFF"/>
          </p15:clr>
        </p15:guide>
        <p15:guide id="4" pos="1118">
          <p15:clr>
            <a:srgbClr val="FFFFFF"/>
          </p15:clr>
        </p15:guide>
        <p15:guide id="5" pos="2026">
          <p15:clr>
            <a:srgbClr val="FFFFFF"/>
          </p15:clr>
        </p15:guide>
        <p15:guide id="6" pos="2887">
          <p15:clr>
            <a:srgbClr val="FFFFFF"/>
          </p15:clr>
        </p15:guide>
        <p15:guide id="7" pos="4747">
          <p15:clr>
            <a:srgbClr val="FFFFFF"/>
          </p15:clr>
        </p15:guide>
        <p15:guide id="8" pos="5654">
          <p15:clr>
            <a:srgbClr val="FFFFFF"/>
          </p15:clr>
        </p15:guide>
        <p15:guide id="9" pos="6562">
          <p15:clr>
            <a:srgbClr val="FFFFFF"/>
          </p15:clr>
        </p15:guide>
        <p15:guide id="10" pos="7469">
          <p15:clr>
            <a:srgbClr val="FFFFFF"/>
          </p15:clr>
        </p15:guide>
        <p15:guide id="11" orient="horz" pos="1253">
          <p15:clr>
            <a:srgbClr val="FFFFFF"/>
          </p15:clr>
        </p15:guide>
        <p15:guide id="12" orient="horz" pos="2160">
          <p15:clr>
            <a:srgbClr val="FFFFFF"/>
          </p15:clr>
        </p15:guide>
        <p15:guide id="13" orient="horz" pos="3067">
          <p15:clr>
            <a:srgbClr val="FFFFFF"/>
          </p15:clr>
        </p15:guide>
        <p15:guide id="14" orient="horz" pos="3974">
          <p15:clr>
            <a:srgbClr val="FFFF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54012"/>
            <a:ext cx="9923803" cy="654050"/>
          </a:xfrm>
        </p:spPr>
        <p:txBody>
          <a:bodyPr>
            <a:normAutofit/>
          </a:bodyPr>
          <a:lstStyle>
            <a:lvl1pPr>
              <a:defRPr sz="2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31638"/>
            <a:ext cx="10958181" cy="50453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1035-3998-40A2-8128-F0F61EC68D8C}" type="datetime1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oogle Shape;54;p1">
            <a:extLst>
              <a:ext uri="{FF2B5EF4-FFF2-40B4-BE49-F238E27FC236}">
                <a16:creationId xmlns:a16="http://schemas.microsoft.com/office/drawing/2014/main" id="{235003E0-2CC0-4A28-925E-085ED9A7CA0D}"/>
              </a:ext>
            </a:extLst>
          </p:cNvPr>
          <p:cNvSpPr/>
          <p:nvPr userDrawn="1"/>
        </p:nvSpPr>
        <p:spPr>
          <a:xfrm>
            <a:off x="10772894" y="-15340"/>
            <a:ext cx="1023487" cy="112674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32DAE2-0C65-4179-8F82-D28ED80CCCEE}"/>
              </a:ext>
            </a:extLst>
          </p:cNvPr>
          <p:cNvGrpSpPr/>
          <p:nvPr userDrawn="1"/>
        </p:nvGrpSpPr>
        <p:grpSpPr>
          <a:xfrm>
            <a:off x="10953487" y="292276"/>
            <a:ext cx="681258" cy="670366"/>
            <a:chOff x="8602106" y="2725050"/>
            <a:chExt cx="1179255" cy="1160400"/>
          </a:xfrm>
        </p:grpSpPr>
        <p:sp>
          <p:nvSpPr>
            <p:cNvPr id="10" name="Google Shape;55;p1">
              <a:extLst>
                <a:ext uri="{FF2B5EF4-FFF2-40B4-BE49-F238E27FC236}">
                  <a16:creationId xmlns:a16="http://schemas.microsoft.com/office/drawing/2014/main" id="{5A560323-5006-426A-8415-8C88F15D3066}"/>
                </a:ext>
              </a:extLst>
            </p:cNvPr>
            <p:cNvSpPr/>
            <p:nvPr/>
          </p:nvSpPr>
          <p:spPr>
            <a:xfrm>
              <a:off x="8602106" y="2725050"/>
              <a:ext cx="1160401" cy="1160400"/>
            </a:xfrm>
            <a:prstGeom prst="ellipse">
              <a:avLst/>
            </a:prstGeom>
            <a:noFill/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" name="Google Shape;56;p1">
              <a:extLst>
                <a:ext uri="{FF2B5EF4-FFF2-40B4-BE49-F238E27FC236}">
                  <a16:creationId xmlns:a16="http://schemas.microsoft.com/office/drawing/2014/main" id="{C87DBEC8-71B3-4D0A-929E-317404F7389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2293" r="12285"/>
            <a:stretch/>
          </p:blipFill>
          <p:spPr>
            <a:xfrm>
              <a:off x="8620960" y="2760066"/>
              <a:ext cx="1160401" cy="109411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29444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4901A-630F-4FDE-B541-846AA3847703}" type="datetime1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6E74-D2EB-4CC1-8319-F5E782CA5A7B}" type="datetime1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3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3957-A014-4D23-8D0B-950D425EC132}" type="datetime1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D588-0837-48C5-B5DE-2180D7DE16CB}" type="datetime1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1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E489-B0AC-458D-9AEC-F21834C2F442}" type="datetime1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7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33B7-796D-47B2-9085-98A06B10B904}" type="datetime1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0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5D0E-295E-4E01-8F15-6932AAC12D97}" type="datetime1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E4B49-F8F3-446C-B254-144DE8301530}" type="datetime1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33C20-DE06-4F12-B8ED-41AC191038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ttps://upload.wikimedia.org/wikipedia/commons/a/aa/Flag_of_Lagos_State.png">
            <a:extLst>
              <a:ext uri="{FF2B5EF4-FFF2-40B4-BE49-F238E27FC236}">
                <a16:creationId xmlns:a16="http://schemas.microsoft.com/office/drawing/2014/main" id="{7EF21686-BD15-4E7E-8B98-75702CB26D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r="74007"/>
          <a:stretch/>
        </p:blipFill>
        <p:spPr bwMode="auto">
          <a:xfrm>
            <a:off x="0" y="0"/>
            <a:ext cx="200025" cy="6858000"/>
          </a:xfrm>
          <a:custGeom>
            <a:avLst/>
            <a:gdLst>
              <a:gd name="connsiteX0" fmla="*/ 0 w 376015"/>
              <a:gd name="connsiteY0" fmla="*/ 0 h 6858000"/>
              <a:gd name="connsiteX1" fmla="*/ 376015 w 376015"/>
              <a:gd name="connsiteY1" fmla="*/ 0 h 6858000"/>
              <a:gd name="connsiteX2" fmla="*/ 376015 w 376015"/>
              <a:gd name="connsiteY2" fmla="*/ 6858000 h 6858000"/>
              <a:gd name="connsiteX3" fmla="*/ 0 w 3760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015" h="6858000">
                <a:moveTo>
                  <a:pt x="0" y="0"/>
                </a:moveTo>
                <a:lnTo>
                  <a:pt x="376015" y="0"/>
                </a:lnTo>
                <a:lnTo>
                  <a:pt x="37601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40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fif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2037" y="3143189"/>
            <a:ext cx="10067925" cy="1007706"/>
          </a:xfrm>
        </p:spPr>
        <p:txBody>
          <a:bodyPr>
            <a:normAutofit fontScale="90000"/>
          </a:bodyPr>
          <a:lstStyle/>
          <a:p>
            <a:pPr>
              <a:lnSpc>
                <a:spcPct val="114000"/>
              </a:lnSpc>
            </a:pPr>
            <a:r>
              <a:rPr lang="en-GB" sz="3600" b="1" dirty="0">
                <a:latin typeface="+mn-lt"/>
              </a:rPr>
              <a:t>How Lagos State Managed the COVID-19 Pandemic</a:t>
            </a:r>
            <a:br>
              <a:rPr lang="en-GB" sz="3100" b="1" i="1" dirty="0">
                <a:latin typeface="+mn-lt"/>
              </a:rPr>
            </a:br>
            <a:r>
              <a:rPr lang="en-GB" sz="2700" b="1" i="1" dirty="0">
                <a:latin typeface="+mn-lt"/>
              </a:rPr>
              <a:t>Presentation to the Commissioners of Health</a:t>
            </a:r>
            <a:endParaRPr lang="en-US" sz="4000" b="1" i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1066799"/>
            <a:ext cx="1819275" cy="1819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9338" y="5620152"/>
            <a:ext cx="4393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SEPTEMBER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7961" y="4962927"/>
            <a:ext cx="854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Prof. Akin Abayomi, Honourable Commission of Health, Lagos</a:t>
            </a:r>
          </a:p>
        </p:txBody>
      </p:sp>
    </p:spTree>
    <p:extLst>
      <p:ext uri="{BB962C8B-B14F-4D97-AF65-F5344CB8AC3E}">
        <p14:creationId xmlns:p14="http://schemas.microsoft.com/office/powerpoint/2010/main" val="4257381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>
            <a:extLst>
              <a:ext uri="{FF2B5EF4-FFF2-40B4-BE49-F238E27FC236}">
                <a16:creationId xmlns:a16="http://schemas.microsoft.com/office/drawing/2014/main" id="{51C0C041-7989-47A5-BDA1-4029EC5371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BFA2CA7-2D25-4334-9CEC-3C8C4BAE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>
                <a:solidFill>
                  <a:srgbClr val="FFFFFF"/>
                </a:solidFill>
              </a:rPr>
              <a:t>THE FIRST WAVE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D036F-1090-4755-B505-894FB825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E33C20-DE06-4F12-B8ED-41AC191038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57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348A4C-F355-45C4-805A-B6D452DBDFFE}"/>
              </a:ext>
            </a:extLst>
          </p:cNvPr>
          <p:cNvSpPr/>
          <p:nvPr/>
        </p:nvSpPr>
        <p:spPr>
          <a:xfrm>
            <a:off x="0" y="0"/>
            <a:ext cx="5374433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83735-A32E-42F9-BE09-7B17896E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E33C20-DE06-4F12-B8ED-41AC191038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7E744-A425-417A-920D-DEAA9EED0C0E}"/>
              </a:ext>
            </a:extLst>
          </p:cNvPr>
          <p:cNvSpPr txBox="1"/>
          <p:nvPr/>
        </p:nvSpPr>
        <p:spPr>
          <a:xfrm>
            <a:off x="695026" y="1853507"/>
            <a:ext cx="4319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FIRST WAVE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44480-1BD8-4072-BE9D-FCAA10912973}"/>
              </a:ext>
            </a:extLst>
          </p:cNvPr>
          <p:cNvSpPr txBox="1"/>
          <p:nvPr/>
        </p:nvSpPr>
        <p:spPr>
          <a:xfrm>
            <a:off x="1435510" y="2376727"/>
            <a:ext cx="2896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Adapt Health System to Manage the Pandemic</a:t>
            </a:r>
            <a:endParaRPr lang="en-GB" sz="2000" i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5BCEEC-CD4E-45CD-BD18-562E7733C256}"/>
              </a:ext>
            </a:extLst>
          </p:cNvPr>
          <p:cNvSpPr/>
          <p:nvPr/>
        </p:nvSpPr>
        <p:spPr>
          <a:xfrm>
            <a:off x="5673213" y="1405432"/>
            <a:ext cx="422787" cy="31463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FF84F-BFF9-40BD-A27C-14856F168AB2}"/>
              </a:ext>
            </a:extLst>
          </p:cNvPr>
          <p:cNvSpPr txBox="1"/>
          <p:nvPr/>
        </p:nvSpPr>
        <p:spPr>
          <a:xfrm>
            <a:off x="6308848" y="1350732"/>
            <a:ext cx="5188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Inclusion of private sector in testing &amp; isolation strategy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0B8CB0-CB28-4117-B3A9-FE7DE58C1FDC}"/>
              </a:ext>
            </a:extLst>
          </p:cNvPr>
          <p:cNvSpPr/>
          <p:nvPr/>
        </p:nvSpPr>
        <p:spPr>
          <a:xfrm>
            <a:off x="5673213" y="2226206"/>
            <a:ext cx="422787" cy="31463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57FEC-0186-47AC-95DE-211996FC7E74}"/>
              </a:ext>
            </a:extLst>
          </p:cNvPr>
          <p:cNvSpPr txBox="1"/>
          <p:nvPr/>
        </p:nvSpPr>
        <p:spPr>
          <a:xfrm>
            <a:off x="6308848" y="2220666"/>
            <a:ext cx="5480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Telemedicine driven Home-based care program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5CCB0D-4EB5-4EF0-B009-DA46B5876662}"/>
              </a:ext>
            </a:extLst>
          </p:cNvPr>
          <p:cNvSpPr/>
          <p:nvPr/>
        </p:nvSpPr>
        <p:spPr>
          <a:xfrm>
            <a:off x="5673213" y="3052520"/>
            <a:ext cx="422787" cy="31463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A66623-056C-49D0-8469-12EC19CCE320}"/>
              </a:ext>
            </a:extLst>
          </p:cNvPr>
          <p:cNvSpPr txBox="1"/>
          <p:nvPr/>
        </p:nvSpPr>
        <p:spPr>
          <a:xfrm>
            <a:off x="6308848" y="3046980"/>
            <a:ext cx="5480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Using Data to forecast the peak of the first wave</a:t>
            </a:r>
          </a:p>
        </p:txBody>
      </p:sp>
    </p:spTree>
    <p:extLst>
      <p:ext uri="{BB962C8B-B14F-4D97-AF65-F5344CB8AC3E}">
        <p14:creationId xmlns:p14="http://schemas.microsoft.com/office/powerpoint/2010/main" val="1083128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17D1-6D0F-4955-80DD-69964B05A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Inclusion of Private Laboratories in Lagos State’s Testing Strategy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B38E545-E419-4E2B-A532-5B21FA6217F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248697"/>
          <a:ext cx="10931013" cy="532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7880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2FA8D1-BB59-46C7-B171-0C943302467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8928" y="321219"/>
            <a:ext cx="10274711" cy="540929"/>
          </a:xfrm>
        </p:spPr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r>
              <a:rPr lang="en-GB" sz="2400" b="1" dirty="0"/>
              <a:t>T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he Private Laboratories have </a:t>
            </a:r>
            <a:r>
              <a:rPr lang="en-GB" sz="2400" b="1" dirty="0"/>
              <a:t>Accounted 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for over 67% of the samples Tested in Lagos State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4D8D13-8A7C-4DB5-9192-A7110A56088A}"/>
              </a:ext>
            </a:extLst>
          </p:cNvPr>
          <p:cNvGrpSpPr/>
          <p:nvPr/>
        </p:nvGrpSpPr>
        <p:grpSpPr>
          <a:xfrm>
            <a:off x="1111798" y="5333873"/>
            <a:ext cx="10217020" cy="661979"/>
            <a:chOff x="1052804" y="6039581"/>
            <a:chExt cx="10217020" cy="66197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DB827F9-7CE8-46DF-9678-293F37E83989}"/>
                </a:ext>
              </a:extLst>
            </p:cNvPr>
            <p:cNvSpPr/>
            <p:nvPr/>
          </p:nvSpPr>
          <p:spPr>
            <a:xfrm>
              <a:off x="1052804" y="6079980"/>
              <a:ext cx="410547" cy="28212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CB9A960-4845-4891-86E5-B1757A5ECF28}"/>
                </a:ext>
              </a:extLst>
            </p:cNvPr>
            <p:cNvSpPr/>
            <p:nvPr/>
          </p:nvSpPr>
          <p:spPr>
            <a:xfrm>
              <a:off x="6016690" y="6052410"/>
              <a:ext cx="410547" cy="28212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C68104-0236-49FA-A6A1-8C85D686B9F9}"/>
                </a:ext>
              </a:extLst>
            </p:cNvPr>
            <p:cNvSpPr txBox="1"/>
            <p:nvPr/>
          </p:nvSpPr>
          <p:spPr>
            <a:xfrm>
              <a:off x="1649963" y="6055229"/>
              <a:ext cx="46559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Public Laboratories – </a:t>
              </a:r>
              <a:r>
                <a:rPr lang="en-GB" sz="1800" b="1" dirty="0"/>
                <a:t>191,735</a:t>
              </a:r>
              <a:r>
                <a:rPr lang="en-GB" b="1" dirty="0"/>
                <a:t> Samples processed (27%)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16F4E2-CE47-4FD9-B44D-35C9E58D0998}"/>
                </a:ext>
              </a:extLst>
            </p:cNvPr>
            <p:cNvSpPr txBox="1"/>
            <p:nvPr/>
          </p:nvSpPr>
          <p:spPr>
            <a:xfrm>
              <a:off x="6613849" y="6039581"/>
              <a:ext cx="46559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Private Laboratories – 508</a:t>
              </a:r>
              <a:r>
                <a:rPr lang="en-GB" sz="1800" b="1" dirty="0"/>
                <a:t>,580 </a:t>
              </a:r>
              <a:r>
                <a:rPr lang="en-GB" b="1" dirty="0"/>
                <a:t>Samples processed (73%)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42E4A89-1EEC-486F-B4A4-6ED328A75D4C}"/>
              </a:ext>
            </a:extLst>
          </p:cNvPr>
          <p:cNvSpPr txBox="1"/>
          <p:nvPr/>
        </p:nvSpPr>
        <p:spPr>
          <a:xfrm>
            <a:off x="7578177" y="1244293"/>
            <a:ext cx="4058552" cy="3782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Currently, we have 25 accredited private and 4 public health laboratories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0000"/>
              </a:solidFill>
            </a:endParaRP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Total samples tested: 700,315 Of this amount, 685,036 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were valid initial samples 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0000"/>
              </a:solidFill>
            </a:endParaRP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>
                <a:solidFill>
                  <a:srgbClr val="000000"/>
                </a:solidFill>
              </a:rPr>
              <a:t>The balance were repeat samples tested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050" b="1" i="0" u="none" strike="noStrike" baseline="0" dirty="0">
              <a:solidFill>
                <a:srgbClr val="000000"/>
              </a:solidFill>
            </a:endParaRP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72,673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were diagnosed Positive</a:t>
            </a:r>
            <a:endParaRPr lang="en-GB" sz="2000" b="1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7933847-2FA6-4E22-9902-5A8E28F2B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99698"/>
              </p:ext>
            </p:extLst>
          </p:nvPr>
        </p:nvGraphicFramePr>
        <p:xfrm>
          <a:off x="648929" y="747866"/>
          <a:ext cx="6735097" cy="4586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6426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75074" y="321219"/>
            <a:ext cx="10433339" cy="540929"/>
          </a:xfrm>
        </p:spPr>
        <p:txBody>
          <a:bodyPr/>
          <a:lstStyle/>
          <a:p>
            <a:r>
              <a:rPr lang="en-GB" dirty="0"/>
              <a:t>To Better Managed Mild Cases, We Included Home-Based Care </a:t>
            </a:r>
            <a:endParaRPr lang="en-GB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375074" y="1237369"/>
            <a:ext cx="11641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It became clear that we couldn’t isolate all the confirmed cases of COVID-19, so we adapted our isolation strategy to include a telemedicine driven Home Based Care Program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59E5B7-C298-47B4-BA19-D302B644E458}"/>
              </a:ext>
            </a:extLst>
          </p:cNvPr>
          <p:cNvGrpSpPr/>
          <p:nvPr/>
        </p:nvGrpSpPr>
        <p:grpSpPr>
          <a:xfrm>
            <a:off x="772135" y="2258921"/>
            <a:ext cx="10847750" cy="3985088"/>
            <a:chOff x="772135" y="2258921"/>
            <a:chExt cx="10847750" cy="3985088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5495637" y="2628253"/>
              <a:ext cx="0" cy="3615756"/>
            </a:xfrm>
            <a:prstGeom prst="line">
              <a:avLst/>
            </a:prstGeom>
            <a:ln w="19050">
              <a:solidFill>
                <a:srgbClr val="0066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4659296" y="2258921"/>
              <a:ext cx="1672682" cy="369332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Policy Changes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1353142" y="6244009"/>
              <a:ext cx="1940312" cy="0"/>
            </a:xfrm>
            <a:prstGeom prst="straightConnector1">
              <a:avLst/>
            </a:prstGeom>
            <a:ln w="10160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4510609" y="6244009"/>
              <a:ext cx="1940312" cy="0"/>
            </a:xfrm>
            <a:prstGeom prst="straightConnector1">
              <a:avLst/>
            </a:prstGeom>
            <a:ln w="101600">
              <a:solidFill>
                <a:srgbClr val="006600"/>
              </a:solidFill>
              <a:prstDash val="lgDashDot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7867794" y="6244009"/>
              <a:ext cx="1940312" cy="0"/>
            </a:xfrm>
            <a:prstGeom prst="straightConnector1">
              <a:avLst/>
            </a:prstGeom>
            <a:ln w="10160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772135" y="2258921"/>
              <a:ext cx="4028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Isolation alone (Full Containment)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747790" y="2258921"/>
              <a:ext cx="47709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INTEGRATED CARE </a:t>
              </a:r>
            </a:p>
            <a:p>
              <a:pPr algn="ctr"/>
              <a:r>
                <a:rPr lang="en-GB" b="1" dirty="0"/>
                <a:t>Isolation + Private Providers + Home Care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490994" y="3839942"/>
              <a:ext cx="52180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/>
                <a:t>+</a:t>
              </a: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812" y="3644250"/>
              <a:ext cx="1651073" cy="1100715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9447005" y="3839942"/>
              <a:ext cx="52180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/>
                <a:t>+</a:t>
              </a: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2566" y="3654477"/>
              <a:ext cx="1514674" cy="100942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63" y="3278570"/>
              <a:ext cx="3382613" cy="223628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924" y="3568046"/>
              <a:ext cx="1780213" cy="11769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480666" y="5277243"/>
              <a:ext cx="4238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Leverage a Robust Tele-Medicine Platform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3348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D48A5-FAA5-471F-B707-B25DB0EDD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Introduced Care Packs for the Home Based Care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0618E-47AF-4E13-992A-01C4A2F0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851931D-3EEA-41FE-A4D9-1BCD2274C917}"/>
              </a:ext>
            </a:extLst>
          </p:cNvPr>
          <p:cNvGraphicFramePr>
            <a:graphicFrameLocks noGrp="1"/>
          </p:cNvGraphicFramePr>
          <p:nvPr/>
        </p:nvGraphicFramePr>
        <p:xfrm>
          <a:off x="4246182" y="1153592"/>
          <a:ext cx="3542414" cy="246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65">
                  <a:extLst>
                    <a:ext uri="{9D8B030D-6E8A-4147-A177-3AD203B41FA5}">
                      <a16:colId xmlns:a16="http://schemas.microsoft.com/office/drawing/2014/main" val="711053923"/>
                    </a:ext>
                  </a:extLst>
                </a:gridCol>
                <a:gridCol w="2987749">
                  <a:extLst>
                    <a:ext uri="{9D8B030D-6E8A-4147-A177-3AD203B41FA5}">
                      <a16:colId xmlns:a16="http://schemas.microsoft.com/office/drawing/2014/main" val="1803627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700" dirty="0"/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Item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590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7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7 Medical Masks and a digital thermometer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421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7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Z</a:t>
                      </a:r>
                      <a:r>
                        <a:rPr lang="en-GB" sz="1700" dirty="0" err="1"/>
                        <a:t>inc</a:t>
                      </a:r>
                      <a:r>
                        <a:rPr lang="en-GB" sz="1700" dirty="0"/>
                        <a:t> Tabs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003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7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2 Sachets of Paracetamol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200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7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Vitamin 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780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7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Vitamin 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597158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109FEA4A-C0ED-42EE-B39E-43634E8AFD56}"/>
              </a:ext>
            </a:extLst>
          </p:cNvPr>
          <p:cNvGrpSpPr/>
          <p:nvPr/>
        </p:nvGrpSpPr>
        <p:grpSpPr>
          <a:xfrm>
            <a:off x="4360136" y="1184728"/>
            <a:ext cx="6594417" cy="5242474"/>
            <a:chOff x="4424155" y="-1645090"/>
            <a:chExt cx="6594417" cy="5242474"/>
          </a:xfrm>
        </p:grpSpPr>
        <p:pic>
          <p:nvPicPr>
            <p:cNvPr id="8" name="Picture 7" descr="A picture containing small, bottle, table, little&#10;&#10;Description automatically generated">
              <a:extLst>
                <a:ext uri="{FF2B5EF4-FFF2-40B4-BE49-F238E27FC236}">
                  <a16:creationId xmlns:a16="http://schemas.microsoft.com/office/drawing/2014/main" id="{781FC9F8-8AFC-4A4E-8258-12B56895E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546" b="10783"/>
            <a:stretch/>
          </p:blipFill>
          <p:spPr>
            <a:xfrm>
              <a:off x="4424155" y="1009806"/>
              <a:ext cx="2849853" cy="258757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7865800-9997-4F9F-8217-C0F0E0A511E7}"/>
                </a:ext>
              </a:extLst>
            </p:cNvPr>
            <p:cNvGrpSpPr/>
            <p:nvPr/>
          </p:nvGrpSpPr>
          <p:grpSpPr>
            <a:xfrm>
              <a:off x="8137621" y="1351390"/>
              <a:ext cx="2743200" cy="2225040"/>
              <a:chOff x="8137621" y="1351390"/>
              <a:chExt cx="2743200" cy="222504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17E236D-C814-43C7-B57B-1A5F8F760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621" y="1351390"/>
                <a:ext cx="2743200" cy="222504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AD0276A-271D-451D-B1A1-ED92B9914AF0}"/>
                  </a:ext>
                </a:extLst>
              </p:cNvPr>
              <p:cNvSpPr/>
              <p:nvPr/>
            </p:nvSpPr>
            <p:spPr>
              <a:xfrm>
                <a:off x="8137621" y="1487826"/>
                <a:ext cx="876123" cy="178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34" name="Picture 33" descr="A picture containing device, thermometer, remote, control&#10;&#10;Description automatically generated">
              <a:extLst>
                <a:ext uri="{FF2B5EF4-FFF2-40B4-BE49-F238E27FC236}">
                  <a16:creationId xmlns:a16="http://schemas.microsoft.com/office/drawing/2014/main" id="{A8A44AFB-B722-47AC-9B39-1DBED9743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372" y="-1645090"/>
              <a:ext cx="2743200" cy="2411916"/>
            </a:xfrm>
            <a:prstGeom prst="rect">
              <a:avLst/>
            </a:prstGeom>
          </p:spPr>
        </p:pic>
      </p:grpSp>
      <p:pic>
        <p:nvPicPr>
          <p:cNvPr id="33" name="Picture 3">
            <a:extLst>
              <a:ext uri="{FF2B5EF4-FFF2-40B4-BE49-F238E27FC236}">
                <a16:creationId xmlns:a16="http://schemas.microsoft.com/office/drawing/2014/main" id="{16175A37-A32C-4B21-8881-D1182E9A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110745"/>
            <a:ext cx="3195320" cy="532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003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90CB47-0CA2-4DF0-916A-590507EFAC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Forecasting the Spread of the Virus predicted first wave would peak in August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4C6A62-FBD6-474C-87AF-2CABEE7B3E6E}"/>
              </a:ext>
            </a:extLst>
          </p:cNvPr>
          <p:cNvSpPr txBox="1"/>
          <p:nvPr/>
        </p:nvSpPr>
        <p:spPr>
          <a:xfrm>
            <a:off x="509667" y="5446723"/>
            <a:ext cx="11172666" cy="91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GB" sz="2400" b="1" dirty="0"/>
              <a:t>Our modelling of the pattern of the virus led us to believe that we would reach the peak number of infections between July and August. This is exactly what happened</a:t>
            </a:r>
          </a:p>
        </p:txBody>
      </p:sp>
      <p:graphicFrame>
        <p:nvGraphicFramePr>
          <p:cNvPr id="93" name="Chart 92">
            <a:extLst>
              <a:ext uri="{FF2B5EF4-FFF2-40B4-BE49-F238E27FC236}">
                <a16:creationId xmlns:a16="http://schemas.microsoft.com/office/drawing/2014/main" id="{10B0AAFE-F91D-41D5-9731-A9741B201A51}"/>
              </a:ext>
            </a:extLst>
          </p:cNvPr>
          <p:cNvGraphicFramePr>
            <a:graphicFrameLocks noGrp="1"/>
          </p:cNvGraphicFramePr>
          <p:nvPr/>
        </p:nvGraphicFramePr>
        <p:xfrm>
          <a:off x="637214" y="903995"/>
          <a:ext cx="10673483" cy="450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2837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2A16FA-A907-4FFE-80E9-C26D9AC67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FC8E197-D752-4EA2-B2C9-529CB8A9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THE SECOND WAVE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3589E-B976-432D-A66C-1EC548F8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E33C20-DE06-4F12-B8ED-41AC191038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5768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348A4C-F355-45C4-805A-B6D452DBDFFE}"/>
              </a:ext>
            </a:extLst>
          </p:cNvPr>
          <p:cNvSpPr/>
          <p:nvPr/>
        </p:nvSpPr>
        <p:spPr>
          <a:xfrm>
            <a:off x="0" y="0"/>
            <a:ext cx="5374433" cy="6858000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83735-A32E-42F9-BE09-7B17896E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E33C20-DE06-4F12-B8ED-41AC191038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7E744-A425-417A-920D-DEAA9EED0C0E}"/>
              </a:ext>
            </a:extLst>
          </p:cNvPr>
          <p:cNvSpPr txBox="1"/>
          <p:nvPr/>
        </p:nvSpPr>
        <p:spPr>
          <a:xfrm>
            <a:off x="695026" y="1853507"/>
            <a:ext cx="4319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SECOND WAVE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44480-1BD8-4072-BE9D-FCAA10912973}"/>
              </a:ext>
            </a:extLst>
          </p:cNvPr>
          <p:cNvSpPr txBox="1"/>
          <p:nvPr/>
        </p:nvSpPr>
        <p:spPr>
          <a:xfrm>
            <a:off x="1435510" y="2376727"/>
            <a:ext cx="2896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Strengthen Health System &amp; Reduce Death</a:t>
            </a:r>
            <a:endParaRPr lang="en-GB" sz="2000" i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5BCEEC-CD4E-45CD-BD18-562E7733C256}"/>
              </a:ext>
            </a:extLst>
          </p:cNvPr>
          <p:cNvSpPr/>
          <p:nvPr/>
        </p:nvSpPr>
        <p:spPr>
          <a:xfrm>
            <a:off x="5673213" y="1405432"/>
            <a:ext cx="422787" cy="31463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FF84F-BFF9-40BD-A27C-14856F168AB2}"/>
              </a:ext>
            </a:extLst>
          </p:cNvPr>
          <p:cNvSpPr txBox="1"/>
          <p:nvPr/>
        </p:nvSpPr>
        <p:spPr>
          <a:xfrm>
            <a:off x="6308848" y="1350732"/>
            <a:ext cx="5188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Deploy learnings from 1</a:t>
            </a:r>
            <a:r>
              <a:rPr lang="en-GB" sz="1800" b="1" baseline="30000" dirty="0"/>
              <a:t>st</a:t>
            </a:r>
            <a:r>
              <a:rPr lang="en-GB" sz="1800" b="1" dirty="0"/>
              <a:t>  wave to reduce deaths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0B8CB0-CB28-4117-B3A9-FE7DE58C1FDC}"/>
              </a:ext>
            </a:extLst>
          </p:cNvPr>
          <p:cNvSpPr/>
          <p:nvPr/>
        </p:nvSpPr>
        <p:spPr>
          <a:xfrm>
            <a:off x="5673213" y="2226206"/>
            <a:ext cx="422787" cy="31463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57FEC-0186-47AC-95DE-211996FC7E74}"/>
              </a:ext>
            </a:extLst>
          </p:cNvPr>
          <p:cNvSpPr txBox="1"/>
          <p:nvPr/>
        </p:nvSpPr>
        <p:spPr>
          <a:xfrm>
            <a:off x="6308847" y="2152689"/>
            <a:ext cx="5480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endParaRPr lang="en-GB" sz="600" b="1" dirty="0"/>
          </a:p>
          <a:p>
            <a:r>
              <a:rPr lang="en-GB" sz="1800" b="1" dirty="0"/>
              <a:t>Publish research about virus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5CCB0D-4EB5-4EF0-B009-DA46B5876662}"/>
              </a:ext>
            </a:extLst>
          </p:cNvPr>
          <p:cNvSpPr/>
          <p:nvPr/>
        </p:nvSpPr>
        <p:spPr>
          <a:xfrm>
            <a:off x="5673213" y="3052520"/>
            <a:ext cx="422787" cy="31463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A66623-056C-49D0-8469-12EC19CCE320}"/>
              </a:ext>
            </a:extLst>
          </p:cNvPr>
          <p:cNvSpPr txBox="1"/>
          <p:nvPr/>
        </p:nvSpPr>
        <p:spPr>
          <a:xfrm>
            <a:off x="6308848" y="3046980"/>
            <a:ext cx="5480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Introduce oxygen strategy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C5E35F-540C-423A-8CB5-D0E715E6C2B3}"/>
              </a:ext>
            </a:extLst>
          </p:cNvPr>
          <p:cNvSpPr/>
          <p:nvPr/>
        </p:nvSpPr>
        <p:spPr>
          <a:xfrm>
            <a:off x="5673213" y="3854478"/>
            <a:ext cx="422787" cy="31463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87C5E-9DAC-4B7E-A8B6-2CC9C77C4FF9}"/>
              </a:ext>
            </a:extLst>
          </p:cNvPr>
          <p:cNvSpPr txBox="1"/>
          <p:nvPr/>
        </p:nvSpPr>
        <p:spPr>
          <a:xfrm>
            <a:off x="6308848" y="3848938"/>
            <a:ext cx="5480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Robust data </a:t>
            </a:r>
            <a:r>
              <a:rPr lang="en-GB" b="1" dirty="0"/>
              <a:t>c</a:t>
            </a:r>
            <a:r>
              <a:rPr lang="en-GB" sz="1800" b="1" dirty="0"/>
              <a:t>ollection and Interpretation to Support Decision making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865116-D3BA-4CE4-AB56-33E9A27F3F06}"/>
              </a:ext>
            </a:extLst>
          </p:cNvPr>
          <p:cNvSpPr/>
          <p:nvPr/>
        </p:nvSpPr>
        <p:spPr>
          <a:xfrm>
            <a:off x="5673212" y="4866477"/>
            <a:ext cx="422787" cy="31463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09C3BB-B257-4D2B-BDF9-995ECD1CC79C}"/>
              </a:ext>
            </a:extLst>
          </p:cNvPr>
          <p:cNvSpPr txBox="1"/>
          <p:nvPr/>
        </p:nvSpPr>
        <p:spPr>
          <a:xfrm>
            <a:off x="6308847" y="4860937"/>
            <a:ext cx="5480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Keep the economy of Lagos State open</a:t>
            </a:r>
          </a:p>
        </p:txBody>
      </p:sp>
    </p:spTree>
    <p:extLst>
      <p:ext uri="{BB962C8B-B14F-4D97-AF65-F5344CB8AC3E}">
        <p14:creationId xmlns:p14="http://schemas.microsoft.com/office/powerpoint/2010/main" val="35899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7B3A5-5A2E-4EC5-869A-41F26650F6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Managing the Second Wave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544C7F-4CC0-4C44-8BE7-BE8F1C257764}"/>
              </a:ext>
            </a:extLst>
          </p:cNvPr>
          <p:cNvSpPr txBox="1">
            <a:spLocks/>
          </p:cNvSpPr>
          <p:nvPr/>
        </p:nvSpPr>
        <p:spPr>
          <a:xfrm>
            <a:off x="665365" y="1297565"/>
            <a:ext cx="11076450" cy="13311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/>
              <a:t>We carried-over all our successful strategies from the first wave into the second wave </a:t>
            </a:r>
          </a:p>
          <a:p>
            <a:pPr marL="285750" indent="-28575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100" b="1" dirty="0"/>
          </a:p>
          <a:p>
            <a:pPr marL="285750" indent="-28575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/>
              <a:t>Following the study of regions of the world that were in a second wave, we knew that the availability of oxygen was critical to beating the wave so we introduced a robust oxygen strategy into our response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F8A0B-92D8-4472-B308-482A3525EAA0}"/>
              </a:ext>
            </a:extLst>
          </p:cNvPr>
          <p:cNvGrpSpPr/>
          <p:nvPr/>
        </p:nvGrpSpPr>
        <p:grpSpPr>
          <a:xfrm>
            <a:off x="1016456" y="2901352"/>
            <a:ext cx="10159088" cy="3028243"/>
            <a:chOff x="1268362" y="2442528"/>
            <a:chExt cx="10159088" cy="302824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295A24B-DCBF-40FF-B861-8A4B4D07E7E1}"/>
                </a:ext>
              </a:extLst>
            </p:cNvPr>
            <p:cNvSpPr/>
            <p:nvPr/>
          </p:nvSpPr>
          <p:spPr>
            <a:xfrm>
              <a:off x="1268362" y="2445167"/>
              <a:ext cx="1563329" cy="147238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/>
                <a:t>Expanded Testing Strategy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53575C-AC54-474B-BEAC-E40262CC9A22}"/>
                </a:ext>
              </a:extLst>
            </p:cNvPr>
            <p:cNvSpPr txBox="1"/>
            <p:nvPr/>
          </p:nvSpPr>
          <p:spPr>
            <a:xfrm>
              <a:off x="1268362" y="4125041"/>
              <a:ext cx="2347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Inclusion of more private laboratories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B21D167-1999-480C-BEF6-D0DC3C3B8873}"/>
                </a:ext>
              </a:extLst>
            </p:cNvPr>
            <p:cNvSpPr/>
            <p:nvPr/>
          </p:nvSpPr>
          <p:spPr>
            <a:xfrm>
              <a:off x="4892167" y="2445167"/>
              <a:ext cx="1563329" cy="1472381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Oxygen Strategy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C66746-D182-4326-AC74-ADF496F7A98E}"/>
                </a:ext>
              </a:extLst>
            </p:cNvPr>
            <p:cNvSpPr txBox="1"/>
            <p:nvPr/>
          </p:nvSpPr>
          <p:spPr>
            <a:xfrm>
              <a:off x="4892167" y="4139620"/>
              <a:ext cx="234736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/>
                <a:t>Decentralized oxygen kiosks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6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/>
                <a:t>Oxygen plants in selected hospitals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B039A3E-4ADB-41BF-9021-AEFAF4D7F8A8}"/>
                </a:ext>
              </a:extLst>
            </p:cNvPr>
            <p:cNvSpPr/>
            <p:nvPr/>
          </p:nvSpPr>
          <p:spPr>
            <a:xfrm>
              <a:off x="9143999" y="2442528"/>
              <a:ext cx="1563329" cy="147238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Home Based Care Program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E9714F-1A76-4895-9B0A-860BFDCEA10A}"/>
                </a:ext>
              </a:extLst>
            </p:cNvPr>
            <p:cNvSpPr txBox="1"/>
            <p:nvPr/>
          </p:nvSpPr>
          <p:spPr>
            <a:xfrm>
              <a:off x="9080090" y="4178109"/>
              <a:ext cx="234736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/>
                <a:t>Expand State Telemedicine Platform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6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/>
                <a:t>Out-patient clinic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0773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AA04C-BBDF-4ED5-9B76-FD9BC19D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4000"/>
              </a:lnSpc>
            </a:pPr>
            <a:r>
              <a:rPr lang="en-GB" b="1" dirty="0"/>
              <a:t>Our response to the COVID-19 pandemic can be divided into 5 periods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C0044-44A2-4471-B679-39B34A09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F45824-9D66-4792-8792-70EC5DDB3017}"/>
              </a:ext>
            </a:extLst>
          </p:cNvPr>
          <p:cNvGrpSpPr/>
          <p:nvPr/>
        </p:nvGrpSpPr>
        <p:grpSpPr>
          <a:xfrm>
            <a:off x="994177" y="1367783"/>
            <a:ext cx="10863526" cy="4842192"/>
            <a:chOff x="620551" y="1948046"/>
            <a:chExt cx="10863526" cy="48421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6AE4D3-5FBB-4681-A7B4-1D04438A20D0}"/>
                </a:ext>
              </a:extLst>
            </p:cNvPr>
            <p:cNvGrpSpPr/>
            <p:nvPr/>
          </p:nvGrpSpPr>
          <p:grpSpPr>
            <a:xfrm>
              <a:off x="620551" y="1948046"/>
              <a:ext cx="10548895" cy="2533278"/>
              <a:chOff x="620551" y="1948046"/>
              <a:chExt cx="10548895" cy="2533278"/>
            </a:xfrm>
          </p:grpSpPr>
          <p:sp>
            <p:nvSpPr>
              <p:cNvPr id="66" name="Freeform 11">
                <a:extLst>
                  <a:ext uri="{FF2B5EF4-FFF2-40B4-BE49-F238E27FC236}">
                    <a16:creationId xmlns:a16="http://schemas.microsoft.com/office/drawing/2014/main" id="{C732E46D-4EBB-4806-ACF0-8DE92D0E0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7620" y="2756988"/>
                <a:ext cx="1771826" cy="1724336"/>
              </a:xfrm>
              <a:custGeom>
                <a:avLst/>
                <a:gdLst>
                  <a:gd name="T0" fmla="*/ 2752 w 2794"/>
                  <a:gd name="T1" fmla="*/ 3089 h 3411"/>
                  <a:gd name="T2" fmla="*/ 2752 w 2794"/>
                  <a:gd name="T3" fmla="*/ 3089 h 3411"/>
                  <a:gd name="T4" fmla="*/ 2471 w 2794"/>
                  <a:gd name="T5" fmla="*/ 3370 h 3411"/>
                  <a:gd name="T6" fmla="*/ 321 w 2794"/>
                  <a:gd name="T7" fmla="*/ 3370 h 3411"/>
                  <a:gd name="T8" fmla="*/ 321 w 2794"/>
                  <a:gd name="T9" fmla="*/ 3370 h 3411"/>
                  <a:gd name="T10" fmla="*/ 41 w 2794"/>
                  <a:gd name="T11" fmla="*/ 3089 h 3411"/>
                  <a:gd name="T12" fmla="*/ 41 w 2794"/>
                  <a:gd name="T13" fmla="*/ 935 h 3411"/>
                  <a:gd name="T14" fmla="*/ 2752 w 2794"/>
                  <a:gd name="T15" fmla="*/ 935 h 3411"/>
                  <a:gd name="T16" fmla="*/ 2752 w 2794"/>
                  <a:gd name="T17" fmla="*/ 3089 h 3411"/>
                  <a:gd name="T18" fmla="*/ 2471 w 2794"/>
                  <a:gd name="T19" fmla="*/ 0 h 3411"/>
                  <a:gd name="T20" fmla="*/ 1725 w 2794"/>
                  <a:gd name="T21" fmla="*/ 0 h 3411"/>
                  <a:gd name="T22" fmla="*/ 1725 w 2794"/>
                  <a:gd name="T23" fmla="*/ 0 h 3411"/>
                  <a:gd name="T24" fmla="*/ 1396 w 2794"/>
                  <a:gd name="T25" fmla="*/ 239 h 3411"/>
                  <a:gd name="T26" fmla="*/ 1396 w 2794"/>
                  <a:gd name="T27" fmla="*/ 239 h 3411"/>
                  <a:gd name="T28" fmla="*/ 1067 w 2794"/>
                  <a:gd name="T29" fmla="*/ 0 h 3411"/>
                  <a:gd name="T30" fmla="*/ 321 w 2794"/>
                  <a:gd name="T31" fmla="*/ 0 h 3411"/>
                  <a:gd name="T32" fmla="*/ 321 w 2794"/>
                  <a:gd name="T33" fmla="*/ 0 h 3411"/>
                  <a:gd name="T34" fmla="*/ 0 w 2794"/>
                  <a:gd name="T35" fmla="*/ 321 h 3411"/>
                  <a:gd name="T36" fmla="*/ 0 w 2794"/>
                  <a:gd name="T37" fmla="*/ 3089 h 3411"/>
                  <a:gd name="T38" fmla="*/ 0 w 2794"/>
                  <a:gd name="T39" fmla="*/ 3089 h 3411"/>
                  <a:gd name="T40" fmla="*/ 321 w 2794"/>
                  <a:gd name="T41" fmla="*/ 3410 h 3411"/>
                  <a:gd name="T42" fmla="*/ 2471 w 2794"/>
                  <a:gd name="T43" fmla="*/ 3410 h 3411"/>
                  <a:gd name="T44" fmla="*/ 2471 w 2794"/>
                  <a:gd name="T45" fmla="*/ 3410 h 3411"/>
                  <a:gd name="T46" fmla="*/ 2793 w 2794"/>
                  <a:gd name="T47" fmla="*/ 3089 h 3411"/>
                  <a:gd name="T48" fmla="*/ 2793 w 2794"/>
                  <a:gd name="T49" fmla="*/ 321 h 3411"/>
                  <a:gd name="T50" fmla="*/ 2793 w 2794"/>
                  <a:gd name="T51" fmla="*/ 321 h 3411"/>
                  <a:gd name="T52" fmla="*/ 2471 w 2794"/>
                  <a:gd name="T53" fmla="*/ 0 h 3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94" h="3411">
                    <a:moveTo>
                      <a:pt x="2752" y="3089"/>
                    </a:moveTo>
                    <a:lnTo>
                      <a:pt x="2752" y="3089"/>
                    </a:lnTo>
                    <a:cubicBezTo>
                      <a:pt x="2752" y="3244"/>
                      <a:pt x="2626" y="3370"/>
                      <a:pt x="2471" y="3370"/>
                    </a:cubicBezTo>
                    <a:lnTo>
                      <a:pt x="321" y="3370"/>
                    </a:lnTo>
                    <a:lnTo>
                      <a:pt x="321" y="3370"/>
                    </a:lnTo>
                    <a:cubicBezTo>
                      <a:pt x="167" y="3370"/>
                      <a:pt x="41" y="3244"/>
                      <a:pt x="41" y="3089"/>
                    </a:cubicBezTo>
                    <a:lnTo>
                      <a:pt x="41" y="935"/>
                    </a:lnTo>
                    <a:lnTo>
                      <a:pt x="2752" y="935"/>
                    </a:lnTo>
                    <a:lnTo>
                      <a:pt x="2752" y="3089"/>
                    </a:lnTo>
                    <a:close/>
                    <a:moveTo>
                      <a:pt x="2471" y="0"/>
                    </a:moveTo>
                    <a:lnTo>
                      <a:pt x="1725" y="0"/>
                    </a:lnTo>
                    <a:lnTo>
                      <a:pt x="1725" y="0"/>
                    </a:lnTo>
                    <a:cubicBezTo>
                      <a:pt x="1680" y="139"/>
                      <a:pt x="1550" y="239"/>
                      <a:pt x="1396" y="239"/>
                    </a:cubicBezTo>
                    <a:lnTo>
                      <a:pt x="1396" y="239"/>
                    </a:lnTo>
                    <a:cubicBezTo>
                      <a:pt x="1242" y="239"/>
                      <a:pt x="1112" y="139"/>
                      <a:pt x="1067" y="0"/>
                    </a:cubicBezTo>
                    <a:lnTo>
                      <a:pt x="321" y="0"/>
                    </a:lnTo>
                    <a:lnTo>
                      <a:pt x="321" y="0"/>
                    </a:lnTo>
                    <a:cubicBezTo>
                      <a:pt x="144" y="0"/>
                      <a:pt x="0" y="145"/>
                      <a:pt x="0" y="321"/>
                    </a:cubicBezTo>
                    <a:lnTo>
                      <a:pt x="0" y="3089"/>
                    </a:lnTo>
                    <a:lnTo>
                      <a:pt x="0" y="3089"/>
                    </a:lnTo>
                    <a:cubicBezTo>
                      <a:pt x="0" y="3266"/>
                      <a:pt x="144" y="3410"/>
                      <a:pt x="321" y="3410"/>
                    </a:cubicBezTo>
                    <a:lnTo>
                      <a:pt x="2471" y="3410"/>
                    </a:lnTo>
                    <a:lnTo>
                      <a:pt x="2471" y="3410"/>
                    </a:lnTo>
                    <a:cubicBezTo>
                      <a:pt x="2648" y="3410"/>
                      <a:pt x="2793" y="3266"/>
                      <a:pt x="2793" y="3089"/>
                    </a:cubicBezTo>
                    <a:lnTo>
                      <a:pt x="2793" y="321"/>
                    </a:lnTo>
                    <a:lnTo>
                      <a:pt x="2793" y="321"/>
                    </a:lnTo>
                    <a:cubicBezTo>
                      <a:pt x="2793" y="145"/>
                      <a:pt x="2648" y="0"/>
                      <a:pt x="24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67" name="Freeform 12">
                <a:extLst>
                  <a:ext uri="{FF2B5EF4-FFF2-40B4-BE49-F238E27FC236}">
                    <a16:creationId xmlns:a16="http://schemas.microsoft.com/office/drawing/2014/main" id="{E010F17B-CFBB-4098-AAD8-A739BA813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9388" y="2756988"/>
                <a:ext cx="1771826" cy="1724336"/>
              </a:xfrm>
              <a:custGeom>
                <a:avLst/>
                <a:gdLst>
                  <a:gd name="T0" fmla="*/ 2752 w 2794"/>
                  <a:gd name="T1" fmla="*/ 3089 h 3411"/>
                  <a:gd name="T2" fmla="*/ 2752 w 2794"/>
                  <a:gd name="T3" fmla="*/ 3089 h 3411"/>
                  <a:gd name="T4" fmla="*/ 2472 w 2794"/>
                  <a:gd name="T5" fmla="*/ 3370 h 3411"/>
                  <a:gd name="T6" fmla="*/ 322 w 2794"/>
                  <a:gd name="T7" fmla="*/ 3370 h 3411"/>
                  <a:gd name="T8" fmla="*/ 322 w 2794"/>
                  <a:gd name="T9" fmla="*/ 3370 h 3411"/>
                  <a:gd name="T10" fmla="*/ 41 w 2794"/>
                  <a:gd name="T11" fmla="*/ 3089 h 3411"/>
                  <a:gd name="T12" fmla="*/ 41 w 2794"/>
                  <a:gd name="T13" fmla="*/ 935 h 3411"/>
                  <a:gd name="T14" fmla="*/ 2752 w 2794"/>
                  <a:gd name="T15" fmla="*/ 935 h 3411"/>
                  <a:gd name="T16" fmla="*/ 2752 w 2794"/>
                  <a:gd name="T17" fmla="*/ 3089 h 3411"/>
                  <a:gd name="T18" fmla="*/ 2472 w 2794"/>
                  <a:gd name="T19" fmla="*/ 0 h 3411"/>
                  <a:gd name="T20" fmla="*/ 1726 w 2794"/>
                  <a:gd name="T21" fmla="*/ 0 h 3411"/>
                  <a:gd name="T22" fmla="*/ 1726 w 2794"/>
                  <a:gd name="T23" fmla="*/ 0 h 3411"/>
                  <a:gd name="T24" fmla="*/ 1397 w 2794"/>
                  <a:gd name="T25" fmla="*/ 239 h 3411"/>
                  <a:gd name="T26" fmla="*/ 1397 w 2794"/>
                  <a:gd name="T27" fmla="*/ 239 h 3411"/>
                  <a:gd name="T28" fmla="*/ 1067 w 2794"/>
                  <a:gd name="T29" fmla="*/ 0 h 3411"/>
                  <a:gd name="T30" fmla="*/ 322 w 2794"/>
                  <a:gd name="T31" fmla="*/ 0 h 3411"/>
                  <a:gd name="T32" fmla="*/ 322 w 2794"/>
                  <a:gd name="T33" fmla="*/ 0 h 3411"/>
                  <a:gd name="T34" fmla="*/ 0 w 2794"/>
                  <a:gd name="T35" fmla="*/ 321 h 3411"/>
                  <a:gd name="T36" fmla="*/ 0 w 2794"/>
                  <a:gd name="T37" fmla="*/ 3089 h 3411"/>
                  <a:gd name="T38" fmla="*/ 0 w 2794"/>
                  <a:gd name="T39" fmla="*/ 3089 h 3411"/>
                  <a:gd name="T40" fmla="*/ 322 w 2794"/>
                  <a:gd name="T41" fmla="*/ 3410 h 3411"/>
                  <a:gd name="T42" fmla="*/ 2472 w 2794"/>
                  <a:gd name="T43" fmla="*/ 3410 h 3411"/>
                  <a:gd name="T44" fmla="*/ 2472 w 2794"/>
                  <a:gd name="T45" fmla="*/ 3410 h 3411"/>
                  <a:gd name="T46" fmla="*/ 2793 w 2794"/>
                  <a:gd name="T47" fmla="*/ 3089 h 3411"/>
                  <a:gd name="T48" fmla="*/ 2793 w 2794"/>
                  <a:gd name="T49" fmla="*/ 321 h 3411"/>
                  <a:gd name="T50" fmla="*/ 2793 w 2794"/>
                  <a:gd name="T51" fmla="*/ 321 h 3411"/>
                  <a:gd name="T52" fmla="*/ 2472 w 2794"/>
                  <a:gd name="T53" fmla="*/ 0 h 3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94" h="3411">
                    <a:moveTo>
                      <a:pt x="2752" y="3089"/>
                    </a:moveTo>
                    <a:lnTo>
                      <a:pt x="2752" y="3089"/>
                    </a:lnTo>
                    <a:cubicBezTo>
                      <a:pt x="2752" y="3244"/>
                      <a:pt x="2626" y="3370"/>
                      <a:pt x="2472" y="3370"/>
                    </a:cubicBezTo>
                    <a:lnTo>
                      <a:pt x="322" y="3370"/>
                    </a:lnTo>
                    <a:lnTo>
                      <a:pt x="322" y="3370"/>
                    </a:lnTo>
                    <a:cubicBezTo>
                      <a:pt x="167" y="3370"/>
                      <a:pt x="41" y="3244"/>
                      <a:pt x="41" y="3089"/>
                    </a:cubicBezTo>
                    <a:lnTo>
                      <a:pt x="41" y="935"/>
                    </a:lnTo>
                    <a:lnTo>
                      <a:pt x="2752" y="935"/>
                    </a:lnTo>
                    <a:lnTo>
                      <a:pt x="2752" y="3089"/>
                    </a:lnTo>
                    <a:close/>
                    <a:moveTo>
                      <a:pt x="2472" y="0"/>
                    </a:moveTo>
                    <a:lnTo>
                      <a:pt x="1726" y="0"/>
                    </a:lnTo>
                    <a:lnTo>
                      <a:pt x="1726" y="0"/>
                    </a:lnTo>
                    <a:cubicBezTo>
                      <a:pt x="1681" y="139"/>
                      <a:pt x="1551" y="239"/>
                      <a:pt x="1397" y="239"/>
                    </a:cubicBezTo>
                    <a:lnTo>
                      <a:pt x="1397" y="239"/>
                    </a:lnTo>
                    <a:cubicBezTo>
                      <a:pt x="1243" y="239"/>
                      <a:pt x="1113" y="139"/>
                      <a:pt x="1067" y="0"/>
                    </a:cubicBezTo>
                    <a:lnTo>
                      <a:pt x="322" y="0"/>
                    </a:lnTo>
                    <a:lnTo>
                      <a:pt x="322" y="0"/>
                    </a:lnTo>
                    <a:cubicBezTo>
                      <a:pt x="145" y="0"/>
                      <a:pt x="0" y="145"/>
                      <a:pt x="0" y="321"/>
                    </a:cubicBezTo>
                    <a:lnTo>
                      <a:pt x="0" y="3089"/>
                    </a:lnTo>
                    <a:lnTo>
                      <a:pt x="0" y="3089"/>
                    </a:lnTo>
                    <a:cubicBezTo>
                      <a:pt x="0" y="3266"/>
                      <a:pt x="145" y="3410"/>
                      <a:pt x="322" y="3410"/>
                    </a:cubicBezTo>
                    <a:lnTo>
                      <a:pt x="2472" y="3410"/>
                    </a:lnTo>
                    <a:lnTo>
                      <a:pt x="2472" y="3410"/>
                    </a:lnTo>
                    <a:cubicBezTo>
                      <a:pt x="2649" y="3410"/>
                      <a:pt x="2793" y="3266"/>
                      <a:pt x="2793" y="3089"/>
                    </a:cubicBezTo>
                    <a:lnTo>
                      <a:pt x="2793" y="321"/>
                    </a:lnTo>
                    <a:lnTo>
                      <a:pt x="2793" y="321"/>
                    </a:lnTo>
                    <a:cubicBezTo>
                      <a:pt x="2793" y="145"/>
                      <a:pt x="2649" y="0"/>
                      <a:pt x="24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68" name="Freeform 13">
                <a:extLst>
                  <a:ext uri="{FF2B5EF4-FFF2-40B4-BE49-F238E27FC236}">
                    <a16:creationId xmlns:a16="http://schemas.microsoft.com/office/drawing/2014/main" id="{0E5B9503-067F-45AD-9723-455127365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9673" y="2549800"/>
                <a:ext cx="388461" cy="309668"/>
              </a:xfrm>
              <a:custGeom>
                <a:avLst/>
                <a:gdLst>
                  <a:gd name="T0" fmla="*/ 306 w 612"/>
                  <a:gd name="T1" fmla="*/ 0 h 611"/>
                  <a:gd name="T2" fmla="*/ 306 w 612"/>
                  <a:gd name="T3" fmla="*/ 0 h 611"/>
                  <a:gd name="T4" fmla="*/ 0 w 612"/>
                  <a:gd name="T5" fmla="*/ 305 h 611"/>
                  <a:gd name="T6" fmla="*/ 0 w 612"/>
                  <a:gd name="T7" fmla="*/ 305 h 611"/>
                  <a:gd name="T8" fmla="*/ 306 w 612"/>
                  <a:gd name="T9" fmla="*/ 610 h 611"/>
                  <a:gd name="T10" fmla="*/ 306 w 612"/>
                  <a:gd name="T11" fmla="*/ 610 h 611"/>
                  <a:gd name="T12" fmla="*/ 611 w 612"/>
                  <a:gd name="T13" fmla="*/ 305 h 611"/>
                  <a:gd name="T14" fmla="*/ 611 w 612"/>
                  <a:gd name="T15" fmla="*/ 305 h 611"/>
                  <a:gd name="T16" fmla="*/ 306 w 612"/>
                  <a:gd name="T17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2" h="611">
                    <a:moveTo>
                      <a:pt x="306" y="0"/>
                    </a:moveTo>
                    <a:lnTo>
                      <a:pt x="306" y="0"/>
                    </a:lnTo>
                    <a:cubicBezTo>
                      <a:pt x="137" y="0"/>
                      <a:pt x="0" y="136"/>
                      <a:pt x="0" y="305"/>
                    </a:cubicBezTo>
                    <a:lnTo>
                      <a:pt x="0" y="305"/>
                    </a:lnTo>
                    <a:cubicBezTo>
                      <a:pt x="0" y="474"/>
                      <a:pt x="137" y="610"/>
                      <a:pt x="306" y="610"/>
                    </a:cubicBezTo>
                    <a:lnTo>
                      <a:pt x="306" y="610"/>
                    </a:lnTo>
                    <a:cubicBezTo>
                      <a:pt x="474" y="610"/>
                      <a:pt x="611" y="474"/>
                      <a:pt x="611" y="305"/>
                    </a:cubicBezTo>
                    <a:lnTo>
                      <a:pt x="611" y="305"/>
                    </a:lnTo>
                    <a:cubicBezTo>
                      <a:pt x="611" y="136"/>
                      <a:pt x="474" y="0"/>
                      <a:pt x="306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69" name="Freeform 14">
                <a:extLst>
                  <a:ext uri="{FF2B5EF4-FFF2-40B4-BE49-F238E27FC236}">
                    <a16:creationId xmlns:a16="http://schemas.microsoft.com/office/drawing/2014/main" id="{2FE9AD03-D850-4FB8-BBE4-26CBE5670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0126" y="2756988"/>
                <a:ext cx="1769032" cy="1724336"/>
              </a:xfrm>
              <a:custGeom>
                <a:avLst/>
                <a:gdLst>
                  <a:gd name="T0" fmla="*/ 2751 w 2793"/>
                  <a:gd name="T1" fmla="*/ 3089 h 3411"/>
                  <a:gd name="T2" fmla="*/ 2751 w 2793"/>
                  <a:gd name="T3" fmla="*/ 3089 h 3411"/>
                  <a:gd name="T4" fmla="*/ 2471 w 2793"/>
                  <a:gd name="T5" fmla="*/ 3370 h 3411"/>
                  <a:gd name="T6" fmla="*/ 321 w 2793"/>
                  <a:gd name="T7" fmla="*/ 3370 h 3411"/>
                  <a:gd name="T8" fmla="*/ 321 w 2793"/>
                  <a:gd name="T9" fmla="*/ 3370 h 3411"/>
                  <a:gd name="T10" fmla="*/ 41 w 2793"/>
                  <a:gd name="T11" fmla="*/ 3089 h 3411"/>
                  <a:gd name="T12" fmla="*/ 41 w 2793"/>
                  <a:gd name="T13" fmla="*/ 935 h 3411"/>
                  <a:gd name="T14" fmla="*/ 2751 w 2793"/>
                  <a:gd name="T15" fmla="*/ 935 h 3411"/>
                  <a:gd name="T16" fmla="*/ 2751 w 2793"/>
                  <a:gd name="T17" fmla="*/ 3089 h 3411"/>
                  <a:gd name="T18" fmla="*/ 2471 w 2793"/>
                  <a:gd name="T19" fmla="*/ 0 h 3411"/>
                  <a:gd name="T20" fmla="*/ 1725 w 2793"/>
                  <a:gd name="T21" fmla="*/ 0 h 3411"/>
                  <a:gd name="T22" fmla="*/ 1725 w 2793"/>
                  <a:gd name="T23" fmla="*/ 0 h 3411"/>
                  <a:gd name="T24" fmla="*/ 1396 w 2793"/>
                  <a:gd name="T25" fmla="*/ 239 h 3411"/>
                  <a:gd name="T26" fmla="*/ 1396 w 2793"/>
                  <a:gd name="T27" fmla="*/ 239 h 3411"/>
                  <a:gd name="T28" fmla="*/ 1067 w 2793"/>
                  <a:gd name="T29" fmla="*/ 0 h 3411"/>
                  <a:gd name="T30" fmla="*/ 321 w 2793"/>
                  <a:gd name="T31" fmla="*/ 0 h 3411"/>
                  <a:gd name="T32" fmla="*/ 321 w 2793"/>
                  <a:gd name="T33" fmla="*/ 0 h 3411"/>
                  <a:gd name="T34" fmla="*/ 0 w 2793"/>
                  <a:gd name="T35" fmla="*/ 321 h 3411"/>
                  <a:gd name="T36" fmla="*/ 0 w 2793"/>
                  <a:gd name="T37" fmla="*/ 3089 h 3411"/>
                  <a:gd name="T38" fmla="*/ 0 w 2793"/>
                  <a:gd name="T39" fmla="*/ 3089 h 3411"/>
                  <a:gd name="T40" fmla="*/ 321 w 2793"/>
                  <a:gd name="T41" fmla="*/ 3410 h 3411"/>
                  <a:gd name="T42" fmla="*/ 2471 w 2793"/>
                  <a:gd name="T43" fmla="*/ 3410 h 3411"/>
                  <a:gd name="T44" fmla="*/ 2471 w 2793"/>
                  <a:gd name="T45" fmla="*/ 3410 h 3411"/>
                  <a:gd name="T46" fmla="*/ 2792 w 2793"/>
                  <a:gd name="T47" fmla="*/ 3089 h 3411"/>
                  <a:gd name="T48" fmla="*/ 2792 w 2793"/>
                  <a:gd name="T49" fmla="*/ 321 h 3411"/>
                  <a:gd name="T50" fmla="*/ 2792 w 2793"/>
                  <a:gd name="T51" fmla="*/ 321 h 3411"/>
                  <a:gd name="T52" fmla="*/ 2471 w 2793"/>
                  <a:gd name="T53" fmla="*/ 0 h 3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93" h="3411">
                    <a:moveTo>
                      <a:pt x="2751" y="3089"/>
                    </a:moveTo>
                    <a:lnTo>
                      <a:pt x="2751" y="3089"/>
                    </a:lnTo>
                    <a:cubicBezTo>
                      <a:pt x="2751" y="3244"/>
                      <a:pt x="2625" y="3370"/>
                      <a:pt x="2471" y="3370"/>
                    </a:cubicBezTo>
                    <a:lnTo>
                      <a:pt x="321" y="3370"/>
                    </a:lnTo>
                    <a:lnTo>
                      <a:pt x="321" y="3370"/>
                    </a:lnTo>
                    <a:cubicBezTo>
                      <a:pt x="167" y="3370"/>
                      <a:pt x="41" y="3244"/>
                      <a:pt x="41" y="3089"/>
                    </a:cubicBezTo>
                    <a:lnTo>
                      <a:pt x="41" y="935"/>
                    </a:lnTo>
                    <a:lnTo>
                      <a:pt x="2751" y="935"/>
                    </a:lnTo>
                    <a:lnTo>
                      <a:pt x="2751" y="3089"/>
                    </a:lnTo>
                    <a:close/>
                    <a:moveTo>
                      <a:pt x="2471" y="0"/>
                    </a:moveTo>
                    <a:lnTo>
                      <a:pt x="1725" y="0"/>
                    </a:lnTo>
                    <a:lnTo>
                      <a:pt x="1725" y="0"/>
                    </a:lnTo>
                    <a:cubicBezTo>
                      <a:pt x="1680" y="139"/>
                      <a:pt x="1550" y="239"/>
                      <a:pt x="1396" y="239"/>
                    </a:cubicBezTo>
                    <a:lnTo>
                      <a:pt x="1396" y="239"/>
                    </a:lnTo>
                    <a:cubicBezTo>
                      <a:pt x="1242" y="239"/>
                      <a:pt x="1112" y="139"/>
                      <a:pt x="1067" y="0"/>
                    </a:cubicBezTo>
                    <a:lnTo>
                      <a:pt x="321" y="0"/>
                    </a:lnTo>
                    <a:lnTo>
                      <a:pt x="321" y="0"/>
                    </a:lnTo>
                    <a:cubicBezTo>
                      <a:pt x="144" y="0"/>
                      <a:pt x="0" y="145"/>
                      <a:pt x="0" y="321"/>
                    </a:cubicBezTo>
                    <a:lnTo>
                      <a:pt x="0" y="3089"/>
                    </a:lnTo>
                    <a:lnTo>
                      <a:pt x="0" y="3089"/>
                    </a:lnTo>
                    <a:cubicBezTo>
                      <a:pt x="0" y="3266"/>
                      <a:pt x="144" y="3410"/>
                      <a:pt x="321" y="3410"/>
                    </a:cubicBezTo>
                    <a:lnTo>
                      <a:pt x="2471" y="3410"/>
                    </a:lnTo>
                    <a:lnTo>
                      <a:pt x="2471" y="3410"/>
                    </a:lnTo>
                    <a:cubicBezTo>
                      <a:pt x="2648" y="3410"/>
                      <a:pt x="2792" y="3266"/>
                      <a:pt x="2792" y="3089"/>
                    </a:cubicBezTo>
                    <a:lnTo>
                      <a:pt x="2792" y="321"/>
                    </a:lnTo>
                    <a:lnTo>
                      <a:pt x="2792" y="321"/>
                    </a:lnTo>
                    <a:cubicBezTo>
                      <a:pt x="2792" y="145"/>
                      <a:pt x="2648" y="0"/>
                      <a:pt x="24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70" name="Freeform 15">
                <a:extLst>
                  <a:ext uri="{FF2B5EF4-FFF2-40B4-BE49-F238E27FC236}">
                    <a16:creationId xmlns:a16="http://schemas.microsoft.com/office/drawing/2014/main" id="{4ED06E97-FEC5-41C1-B274-FF4054B62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8360" y="2756988"/>
                <a:ext cx="1769031" cy="1724336"/>
              </a:xfrm>
              <a:custGeom>
                <a:avLst/>
                <a:gdLst>
                  <a:gd name="T0" fmla="*/ 2751 w 2793"/>
                  <a:gd name="T1" fmla="*/ 3089 h 3411"/>
                  <a:gd name="T2" fmla="*/ 2751 w 2793"/>
                  <a:gd name="T3" fmla="*/ 3089 h 3411"/>
                  <a:gd name="T4" fmla="*/ 2470 w 2793"/>
                  <a:gd name="T5" fmla="*/ 3370 h 3411"/>
                  <a:gd name="T6" fmla="*/ 322 w 2793"/>
                  <a:gd name="T7" fmla="*/ 3370 h 3411"/>
                  <a:gd name="T8" fmla="*/ 322 w 2793"/>
                  <a:gd name="T9" fmla="*/ 3370 h 3411"/>
                  <a:gd name="T10" fmla="*/ 41 w 2793"/>
                  <a:gd name="T11" fmla="*/ 3089 h 3411"/>
                  <a:gd name="T12" fmla="*/ 41 w 2793"/>
                  <a:gd name="T13" fmla="*/ 935 h 3411"/>
                  <a:gd name="T14" fmla="*/ 2751 w 2793"/>
                  <a:gd name="T15" fmla="*/ 935 h 3411"/>
                  <a:gd name="T16" fmla="*/ 2751 w 2793"/>
                  <a:gd name="T17" fmla="*/ 3089 h 3411"/>
                  <a:gd name="T18" fmla="*/ 2470 w 2793"/>
                  <a:gd name="T19" fmla="*/ 0 h 3411"/>
                  <a:gd name="T20" fmla="*/ 1725 w 2793"/>
                  <a:gd name="T21" fmla="*/ 0 h 3411"/>
                  <a:gd name="T22" fmla="*/ 1725 w 2793"/>
                  <a:gd name="T23" fmla="*/ 0 h 3411"/>
                  <a:gd name="T24" fmla="*/ 1396 w 2793"/>
                  <a:gd name="T25" fmla="*/ 239 h 3411"/>
                  <a:gd name="T26" fmla="*/ 1396 w 2793"/>
                  <a:gd name="T27" fmla="*/ 239 h 3411"/>
                  <a:gd name="T28" fmla="*/ 1067 w 2793"/>
                  <a:gd name="T29" fmla="*/ 0 h 3411"/>
                  <a:gd name="T30" fmla="*/ 322 w 2793"/>
                  <a:gd name="T31" fmla="*/ 0 h 3411"/>
                  <a:gd name="T32" fmla="*/ 322 w 2793"/>
                  <a:gd name="T33" fmla="*/ 0 h 3411"/>
                  <a:gd name="T34" fmla="*/ 0 w 2793"/>
                  <a:gd name="T35" fmla="*/ 321 h 3411"/>
                  <a:gd name="T36" fmla="*/ 0 w 2793"/>
                  <a:gd name="T37" fmla="*/ 3089 h 3411"/>
                  <a:gd name="T38" fmla="*/ 0 w 2793"/>
                  <a:gd name="T39" fmla="*/ 3089 h 3411"/>
                  <a:gd name="T40" fmla="*/ 322 w 2793"/>
                  <a:gd name="T41" fmla="*/ 3410 h 3411"/>
                  <a:gd name="T42" fmla="*/ 2470 w 2793"/>
                  <a:gd name="T43" fmla="*/ 3410 h 3411"/>
                  <a:gd name="T44" fmla="*/ 2470 w 2793"/>
                  <a:gd name="T45" fmla="*/ 3410 h 3411"/>
                  <a:gd name="T46" fmla="*/ 2792 w 2793"/>
                  <a:gd name="T47" fmla="*/ 3089 h 3411"/>
                  <a:gd name="T48" fmla="*/ 2792 w 2793"/>
                  <a:gd name="T49" fmla="*/ 321 h 3411"/>
                  <a:gd name="T50" fmla="*/ 2792 w 2793"/>
                  <a:gd name="T51" fmla="*/ 321 h 3411"/>
                  <a:gd name="T52" fmla="*/ 2470 w 2793"/>
                  <a:gd name="T53" fmla="*/ 0 h 3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93" h="3411">
                    <a:moveTo>
                      <a:pt x="2751" y="3089"/>
                    </a:moveTo>
                    <a:lnTo>
                      <a:pt x="2751" y="3089"/>
                    </a:lnTo>
                    <a:cubicBezTo>
                      <a:pt x="2751" y="3244"/>
                      <a:pt x="2625" y="3370"/>
                      <a:pt x="2470" y="3370"/>
                    </a:cubicBezTo>
                    <a:lnTo>
                      <a:pt x="322" y="3370"/>
                    </a:lnTo>
                    <a:lnTo>
                      <a:pt x="322" y="3370"/>
                    </a:lnTo>
                    <a:cubicBezTo>
                      <a:pt x="167" y="3370"/>
                      <a:pt x="41" y="3244"/>
                      <a:pt x="41" y="3089"/>
                    </a:cubicBezTo>
                    <a:lnTo>
                      <a:pt x="41" y="935"/>
                    </a:lnTo>
                    <a:lnTo>
                      <a:pt x="2751" y="935"/>
                    </a:lnTo>
                    <a:lnTo>
                      <a:pt x="2751" y="3089"/>
                    </a:lnTo>
                    <a:close/>
                    <a:moveTo>
                      <a:pt x="2470" y="0"/>
                    </a:moveTo>
                    <a:lnTo>
                      <a:pt x="1725" y="0"/>
                    </a:lnTo>
                    <a:lnTo>
                      <a:pt x="1725" y="0"/>
                    </a:lnTo>
                    <a:cubicBezTo>
                      <a:pt x="1679" y="139"/>
                      <a:pt x="1549" y="239"/>
                      <a:pt x="1396" y="239"/>
                    </a:cubicBezTo>
                    <a:lnTo>
                      <a:pt x="1396" y="239"/>
                    </a:lnTo>
                    <a:cubicBezTo>
                      <a:pt x="1242" y="239"/>
                      <a:pt x="1112" y="139"/>
                      <a:pt x="1067" y="0"/>
                    </a:cubicBezTo>
                    <a:lnTo>
                      <a:pt x="322" y="0"/>
                    </a:lnTo>
                    <a:lnTo>
                      <a:pt x="322" y="0"/>
                    </a:lnTo>
                    <a:cubicBezTo>
                      <a:pt x="144" y="0"/>
                      <a:pt x="0" y="145"/>
                      <a:pt x="0" y="321"/>
                    </a:cubicBezTo>
                    <a:lnTo>
                      <a:pt x="0" y="3089"/>
                    </a:lnTo>
                    <a:lnTo>
                      <a:pt x="0" y="3089"/>
                    </a:lnTo>
                    <a:cubicBezTo>
                      <a:pt x="0" y="3266"/>
                      <a:pt x="144" y="3410"/>
                      <a:pt x="322" y="3410"/>
                    </a:cubicBezTo>
                    <a:lnTo>
                      <a:pt x="2470" y="3410"/>
                    </a:lnTo>
                    <a:lnTo>
                      <a:pt x="2470" y="3410"/>
                    </a:lnTo>
                    <a:cubicBezTo>
                      <a:pt x="2648" y="3410"/>
                      <a:pt x="2792" y="3266"/>
                      <a:pt x="2792" y="3089"/>
                    </a:cubicBezTo>
                    <a:lnTo>
                      <a:pt x="2792" y="321"/>
                    </a:lnTo>
                    <a:lnTo>
                      <a:pt x="2792" y="321"/>
                    </a:lnTo>
                    <a:cubicBezTo>
                      <a:pt x="2792" y="145"/>
                      <a:pt x="2648" y="0"/>
                      <a:pt x="24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71" name="Freeform 16">
                <a:extLst>
                  <a:ext uri="{FF2B5EF4-FFF2-40B4-BE49-F238E27FC236}">
                    <a16:creationId xmlns:a16="http://schemas.microsoft.com/office/drawing/2014/main" id="{68837869-CF51-40F6-B6BC-579453E14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098" y="2756988"/>
                <a:ext cx="1771826" cy="1724336"/>
              </a:xfrm>
              <a:custGeom>
                <a:avLst/>
                <a:gdLst>
                  <a:gd name="T0" fmla="*/ 2752 w 2794"/>
                  <a:gd name="T1" fmla="*/ 3089 h 3411"/>
                  <a:gd name="T2" fmla="*/ 2752 w 2794"/>
                  <a:gd name="T3" fmla="*/ 3089 h 3411"/>
                  <a:gd name="T4" fmla="*/ 2471 w 2794"/>
                  <a:gd name="T5" fmla="*/ 3370 h 3411"/>
                  <a:gd name="T6" fmla="*/ 322 w 2794"/>
                  <a:gd name="T7" fmla="*/ 3370 h 3411"/>
                  <a:gd name="T8" fmla="*/ 322 w 2794"/>
                  <a:gd name="T9" fmla="*/ 3370 h 3411"/>
                  <a:gd name="T10" fmla="*/ 41 w 2794"/>
                  <a:gd name="T11" fmla="*/ 3089 h 3411"/>
                  <a:gd name="T12" fmla="*/ 41 w 2794"/>
                  <a:gd name="T13" fmla="*/ 935 h 3411"/>
                  <a:gd name="T14" fmla="*/ 2752 w 2794"/>
                  <a:gd name="T15" fmla="*/ 935 h 3411"/>
                  <a:gd name="T16" fmla="*/ 2752 w 2794"/>
                  <a:gd name="T17" fmla="*/ 3089 h 3411"/>
                  <a:gd name="T18" fmla="*/ 2471 w 2794"/>
                  <a:gd name="T19" fmla="*/ 0 h 3411"/>
                  <a:gd name="T20" fmla="*/ 1726 w 2794"/>
                  <a:gd name="T21" fmla="*/ 0 h 3411"/>
                  <a:gd name="T22" fmla="*/ 1726 w 2794"/>
                  <a:gd name="T23" fmla="*/ 0 h 3411"/>
                  <a:gd name="T24" fmla="*/ 1396 w 2794"/>
                  <a:gd name="T25" fmla="*/ 239 h 3411"/>
                  <a:gd name="T26" fmla="*/ 1396 w 2794"/>
                  <a:gd name="T27" fmla="*/ 239 h 3411"/>
                  <a:gd name="T28" fmla="*/ 1067 w 2794"/>
                  <a:gd name="T29" fmla="*/ 0 h 3411"/>
                  <a:gd name="T30" fmla="*/ 322 w 2794"/>
                  <a:gd name="T31" fmla="*/ 0 h 3411"/>
                  <a:gd name="T32" fmla="*/ 322 w 2794"/>
                  <a:gd name="T33" fmla="*/ 0 h 3411"/>
                  <a:gd name="T34" fmla="*/ 0 w 2794"/>
                  <a:gd name="T35" fmla="*/ 321 h 3411"/>
                  <a:gd name="T36" fmla="*/ 0 w 2794"/>
                  <a:gd name="T37" fmla="*/ 3089 h 3411"/>
                  <a:gd name="T38" fmla="*/ 0 w 2794"/>
                  <a:gd name="T39" fmla="*/ 3089 h 3411"/>
                  <a:gd name="T40" fmla="*/ 322 w 2794"/>
                  <a:gd name="T41" fmla="*/ 3410 h 3411"/>
                  <a:gd name="T42" fmla="*/ 2471 w 2794"/>
                  <a:gd name="T43" fmla="*/ 3410 h 3411"/>
                  <a:gd name="T44" fmla="*/ 2471 w 2794"/>
                  <a:gd name="T45" fmla="*/ 3410 h 3411"/>
                  <a:gd name="T46" fmla="*/ 2793 w 2794"/>
                  <a:gd name="T47" fmla="*/ 3089 h 3411"/>
                  <a:gd name="T48" fmla="*/ 2793 w 2794"/>
                  <a:gd name="T49" fmla="*/ 321 h 3411"/>
                  <a:gd name="T50" fmla="*/ 2793 w 2794"/>
                  <a:gd name="T51" fmla="*/ 321 h 3411"/>
                  <a:gd name="T52" fmla="*/ 2471 w 2794"/>
                  <a:gd name="T53" fmla="*/ 0 h 3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94" h="3411">
                    <a:moveTo>
                      <a:pt x="2752" y="3089"/>
                    </a:moveTo>
                    <a:lnTo>
                      <a:pt x="2752" y="3089"/>
                    </a:lnTo>
                    <a:cubicBezTo>
                      <a:pt x="2752" y="3244"/>
                      <a:pt x="2626" y="3370"/>
                      <a:pt x="2471" y="3370"/>
                    </a:cubicBezTo>
                    <a:lnTo>
                      <a:pt x="322" y="3370"/>
                    </a:lnTo>
                    <a:lnTo>
                      <a:pt x="322" y="3370"/>
                    </a:lnTo>
                    <a:cubicBezTo>
                      <a:pt x="167" y="3370"/>
                      <a:pt x="41" y="3244"/>
                      <a:pt x="41" y="3089"/>
                    </a:cubicBezTo>
                    <a:lnTo>
                      <a:pt x="41" y="935"/>
                    </a:lnTo>
                    <a:lnTo>
                      <a:pt x="2752" y="935"/>
                    </a:lnTo>
                    <a:lnTo>
                      <a:pt x="2752" y="3089"/>
                    </a:lnTo>
                    <a:close/>
                    <a:moveTo>
                      <a:pt x="2471" y="0"/>
                    </a:moveTo>
                    <a:lnTo>
                      <a:pt x="1726" y="0"/>
                    </a:lnTo>
                    <a:lnTo>
                      <a:pt x="1726" y="0"/>
                    </a:lnTo>
                    <a:cubicBezTo>
                      <a:pt x="1681" y="139"/>
                      <a:pt x="1550" y="239"/>
                      <a:pt x="1396" y="239"/>
                    </a:cubicBezTo>
                    <a:lnTo>
                      <a:pt x="1396" y="239"/>
                    </a:lnTo>
                    <a:cubicBezTo>
                      <a:pt x="1243" y="239"/>
                      <a:pt x="1113" y="139"/>
                      <a:pt x="1067" y="0"/>
                    </a:cubicBezTo>
                    <a:lnTo>
                      <a:pt x="322" y="0"/>
                    </a:lnTo>
                    <a:lnTo>
                      <a:pt x="322" y="0"/>
                    </a:lnTo>
                    <a:cubicBezTo>
                      <a:pt x="144" y="0"/>
                      <a:pt x="0" y="145"/>
                      <a:pt x="0" y="321"/>
                    </a:cubicBezTo>
                    <a:lnTo>
                      <a:pt x="0" y="3089"/>
                    </a:lnTo>
                    <a:lnTo>
                      <a:pt x="0" y="3089"/>
                    </a:lnTo>
                    <a:cubicBezTo>
                      <a:pt x="0" y="3266"/>
                      <a:pt x="144" y="3410"/>
                      <a:pt x="322" y="3410"/>
                    </a:cubicBezTo>
                    <a:lnTo>
                      <a:pt x="2471" y="3410"/>
                    </a:lnTo>
                    <a:lnTo>
                      <a:pt x="2471" y="3410"/>
                    </a:lnTo>
                    <a:cubicBezTo>
                      <a:pt x="2649" y="3410"/>
                      <a:pt x="2793" y="3266"/>
                      <a:pt x="2793" y="3089"/>
                    </a:cubicBezTo>
                    <a:lnTo>
                      <a:pt x="2793" y="321"/>
                    </a:lnTo>
                    <a:lnTo>
                      <a:pt x="2793" y="321"/>
                    </a:lnTo>
                    <a:cubicBezTo>
                      <a:pt x="2793" y="145"/>
                      <a:pt x="2649" y="0"/>
                      <a:pt x="24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72" name="Freeform 17">
                <a:extLst>
                  <a:ext uri="{FF2B5EF4-FFF2-40B4-BE49-F238E27FC236}">
                    <a16:creationId xmlns:a16="http://schemas.microsoft.com/office/drawing/2014/main" id="{974641BA-DFF3-4802-9F56-A5B6B6469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178" y="2549800"/>
                <a:ext cx="388461" cy="309668"/>
              </a:xfrm>
              <a:custGeom>
                <a:avLst/>
                <a:gdLst>
                  <a:gd name="T0" fmla="*/ 305 w 612"/>
                  <a:gd name="T1" fmla="*/ 0 h 611"/>
                  <a:gd name="T2" fmla="*/ 305 w 612"/>
                  <a:gd name="T3" fmla="*/ 0 h 611"/>
                  <a:gd name="T4" fmla="*/ 0 w 612"/>
                  <a:gd name="T5" fmla="*/ 305 h 611"/>
                  <a:gd name="T6" fmla="*/ 0 w 612"/>
                  <a:gd name="T7" fmla="*/ 305 h 611"/>
                  <a:gd name="T8" fmla="*/ 305 w 612"/>
                  <a:gd name="T9" fmla="*/ 610 h 611"/>
                  <a:gd name="T10" fmla="*/ 305 w 612"/>
                  <a:gd name="T11" fmla="*/ 610 h 611"/>
                  <a:gd name="T12" fmla="*/ 611 w 612"/>
                  <a:gd name="T13" fmla="*/ 305 h 611"/>
                  <a:gd name="T14" fmla="*/ 611 w 612"/>
                  <a:gd name="T15" fmla="*/ 305 h 611"/>
                  <a:gd name="T16" fmla="*/ 305 w 612"/>
                  <a:gd name="T17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2" h="611">
                    <a:moveTo>
                      <a:pt x="305" y="0"/>
                    </a:moveTo>
                    <a:lnTo>
                      <a:pt x="305" y="0"/>
                    </a:lnTo>
                    <a:cubicBezTo>
                      <a:pt x="137" y="0"/>
                      <a:pt x="0" y="136"/>
                      <a:pt x="0" y="305"/>
                    </a:cubicBezTo>
                    <a:lnTo>
                      <a:pt x="0" y="305"/>
                    </a:lnTo>
                    <a:cubicBezTo>
                      <a:pt x="0" y="474"/>
                      <a:pt x="137" y="610"/>
                      <a:pt x="305" y="610"/>
                    </a:cubicBezTo>
                    <a:lnTo>
                      <a:pt x="305" y="610"/>
                    </a:lnTo>
                    <a:cubicBezTo>
                      <a:pt x="474" y="610"/>
                      <a:pt x="611" y="474"/>
                      <a:pt x="611" y="305"/>
                    </a:cubicBezTo>
                    <a:lnTo>
                      <a:pt x="611" y="305"/>
                    </a:lnTo>
                    <a:cubicBezTo>
                      <a:pt x="611" y="136"/>
                      <a:pt x="474" y="0"/>
                      <a:pt x="305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73" name="Freeform 18">
                <a:extLst>
                  <a:ext uri="{FF2B5EF4-FFF2-40B4-BE49-F238E27FC236}">
                    <a16:creationId xmlns:a16="http://schemas.microsoft.com/office/drawing/2014/main" id="{0ADA2BE4-48DF-4291-86F2-CF1F52A7C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0413" y="2549800"/>
                <a:ext cx="388459" cy="309668"/>
              </a:xfrm>
              <a:custGeom>
                <a:avLst/>
                <a:gdLst>
                  <a:gd name="T0" fmla="*/ 305 w 611"/>
                  <a:gd name="T1" fmla="*/ 0 h 611"/>
                  <a:gd name="T2" fmla="*/ 305 w 611"/>
                  <a:gd name="T3" fmla="*/ 0 h 611"/>
                  <a:gd name="T4" fmla="*/ 0 w 611"/>
                  <a:gd name="T5" fmla="*/ 305 h 611"/>
                  <a:gd name="T6" fmla="*/ 0 w 611"/>
                  <a:gd name="T7" fmla="*/ 305 h 611"/>
                  <a:gd name="T8" fmla="*/ 305 w 611"/>
                  <a:gd name="T9" fmla="*/ 610 h 611"/>
                  <a:gd name="T10" fmla="*/ 305 w 611"/>
                  <a:gd name="T11" fmla="*/ 610 h 611"/>
                  <a:gd name="T12" fmla="*/ 610 w 611"/>
                  <a:gd name="T13" fmla="*/ 305 h 611"/>
                  <a:gd name="T14" fmla="*/ 610 w 611"/>
                  <a:gd name="T15" fmla="*/ 305 h 611"/>
                  <a:gd name="T16" fmla="*/ 305 w 611"/>
                  <a:gd name="T17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1" h="611">
                    <a:moveTo>
                      <a:pt x="305" y="0"/>
                    </a:moveTo>
                    <a:lnTo>
                      <a:pt x="305" y="0"/>
                    </a:lnTo>
                    <a:cubicBezTo>
                      <a:pt x="136" y="0"/>
                      <a:pt x="0" y="136"/>
                      <a:pt x="0" y="305"/>
                    </a:cubicBezTo>
                    <a:lnTo>
                      <a:pt x="0" y="305"/>
                    </a:lnTo>
                    <a:cubicBezTo>
                      <a:pt x="0" y="474"/>
                      <a:pt x="136" y="610"/>
                      <a:pt x="305" y="610"/>
                    </a:cubicBezTo>
                    <a:lnTo>
                      <a:pt x="305" y="610"/>
                    </a:lnTo>
                    <a:cubicBezTo>
                      <a:pt x="474" y="610"/>
                      <a:pt x="610" y="474"/>
                      <a:pt x="610" y="305"/>
                    </a:cubicBezTo>
                    <a:lnTo>
                      <a:pt x="610" y="305"/>
                    </a:lnTo>
                    <a:cubicBezTo>
                      <a:pt x="610" y="136"/>
                      <a:pt x="474" y="0"/>
                      <a:pt x="305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74" name="Freeform 19">
                <a:extLst>
                  <a:ext uri="{FF2B5EF4-FFF2-40B4-BE49-F238E27FC236}">
                    <a16:creationId xmlns:a16="http://schemas.microsoft.com/office/drawing/2014/main" id="{BD3E6F19-4172-408C-B231-3EF2BC1DC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1608" y="2539968"/>
                <a:ext cx="388459" cy="309668"/>
              </a:xfrm>
              <a:custGeom>
                <a:avLst/>
                <a:gdLst>
                  <a:gd name="T0" fmla="*/ 305 w 611"/>
                  <a:gd name="T1" fmla="*/ 0 h 611"/>
                  <a:gd name="T2" fmla="*/ 305 w 611"/>
                  <a:gd name="T3" fmla="*/ 0 h 611"/>
                  <a:gd name="T4" fmla="*/ 0 w 611"/>
                  <a:gd name="T5" fmla="*/ 305 h 611"/>
                  <a:gd name="T6" fmla="*/ 0 w 611"/>
                  <a:gd name="T7" fmla="*/ 305 h 611"/>
                  <a:gd name="T8" fmla="*/ 305 w 611"/>
                  <a:gd name="T9" fmla="*/ 610 h 611"/>
                  <a:gd name="T10" fmla="*/ 305 w 611"/>
                  <a:gd name="T11" fmla="*/ 610 h 611"/>
                  <a:gd name="T12" fmla="*/ 610 w 611"/>
                  <a:gd name="T13" fmla="*/ 305 h 611"/>
                  <a:gd name="T14" fmla="*/ 610 w 611"/>
                  <a:gd name="T15" fmla="*/ 305 h 611"/>
                  <a:gd name="T16" fmla="*/ 305 w 611"/>
                  <a:gd name="T17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1" h="611">
                    <a:moveTo>
                      <a:pt x="305" y="0"/>
                    </a:moveTo>
                    <a:lnTo>
                      <a:pt x="305" y="0"/>
                    </a:lnTo>
                    <a:cubicBezTo>
                      <a:pt x="136" y="0"/>
                      <a:pt x="0" y="136"/>
                      <a:pt x="0" y="305"/>
                    </a:cubicBezTo>
                    <a:lnTo>
                      <a:pt x="0" y="305"/>
                    </a:lnTo>
                    <a:cubicBezTo>
                      <a:pt x="0" y="474"/>
                      <a:pt x="136" y="610"/>
                      <a:pt x="305" y="610"/>
                    </a:cubicBezTo>
                    <a:lnTo>
                      <a:pt x="305" y="610"/>
                    </a:lnTo>
                    <a:cubicBezTo>
                      <a:pt x="473" y="610"/>
                      <a:pt x="610" y="474"/>
                      <a:pt x="610" y="305"/>
                    </a:cubicBezTo>
                    <a:lnTo>
                      <a:pt x="610" y="305"/>
                    </a:lnTo>
                    <a:cubicBezTo>
                      <a:pt x="610" y="136"/>
                      <a:pt x="473" y="0"/>
                      <a:pt x="305" y="0"/>
                    </a:cubicBezTo>
                  </a:path>
                </a:pathLst>
              </a:cu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75" name="Freeform 20">
                <a:extLst>
                  <a:ext uri="{FF2B5EF4-FFF2-40B4-BE49-F238E27FC236}">
                    <a16:creationId xmlns:a16="http://schemas.microsoft.com/office/drawing/2014/main" id="{BD80F531-EEE3-4BFA-BFD3-261E1CF1B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0700" y="2549800"/>
                <a:ext cx="388461" cy="309668"/>
              </a:xfrm>
              <a:custGeom>
                <a:avLst/>
                <a:gdLst>
                  <a:gd name="T0" fmla="*/ 305 w 612"/>
                  <a:gd name="T1" fmla="*/ 0 h 611"/>
                  <a:gd name="T2" fmla="*/ 305 w 612"/>
                  <a:gd name="T3" fmla="*/ 0 h 611"/>
                  <a:gd name="T4" fmla="*/ 0 w 612"/>
                  <a:gd name="T5" fmla="*/ 305 h 611"/>
                  <a:gd name="T6" fmla="*/ 0 w 612"/>
                  <a:gd name="T7" fmla="*/ 305 h 611"/>
                  <a:gd name="T8" fmla="*/ 305 w 612"/>
                  <a:gd name="T9" fmla="*/ 610 h 611"/>
                  <a:gd name="T10" fmla="*/ 305 w 612"/>
                  <a:gd name="T11" fmla="*/ 610 h 611"/>
                  <a:gd name="T12" fmla="*/ 611 w 612"/>
                  <a:gd name="T13" fmla="*/ 305 h 611"/>
                  <a:gd name="T14" fmla="*/ 611 w 612"/>
                  <a:gd name="T15" fmla="*/ 305 h 611"/>
                  <a:gd name="T16" fmla="*/ 305 w 612"/>
                  <a:gd name="T17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2" h="611">
                    <a:moveTo>
                      <a:pt x="305" y="0"/>
                    </a:moveTo>
                    <a:lnTo>
                      <a:pt x="305" y="0"/>
                    </a:lnTo>
                    <a:cubicBezTo>
                      <a:pt x="136" y="0"/>
                      <a:pt x="0" y="136"/>
                      <a:pt x="0" y="305"/>
                    </a:cubicBezTo>
                    <a:lnTo>
                      <a:pt x="0" y="305"/>
                    </a:lnTo>
                    <a:cubicBezTo>
                      <a:pt x="0" y="474"/>
                      <a:pt x="136" y="610"/>
                      <a:pt x="305" y="610"/>
                    </a:cubicBezTo>
                    <a:lnTo>
                      <a:pt x="305" y="610"/>
                    </a:lnTo>
                    <a:cubicBezTo>
                      <a:pt x="474" y="610"/>
                      <a:pt x="611" y="474"/>
                      <a:pt x="611" y="305"/>
                    </a:cubicBezTo>
                    <a:lnTo>
                      <a:pt x="611" y="305"/>
                    </a:lnTo>
                    <a:cubicBezTo>
                      <a:pt x="611" y="136"/>
                      <a:pt x="474" y="0"/>
                      <a:pt x="305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1E44AE0-38FC-4A12-9C8E-EE7C82C5F1EB}"/>
                  </a:ext>
                </a:extLst>
              </p:cNvPr>
              <p:cNvSpPr txBox="1"/>
              <p:nvPr/>
            </p:nvSpPr>
            <p:spPr>
              <a:xfrm>
                <a:off x="683491" y="2886187"/>
                <a:ext cx="1680246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League Spartan" charset="0"/>
                    <a:cs typeface="Poppins" pitchFamily="2" charset="77"/>
                  </a:rPr>
                  <a:t>Pre- Index case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500816E-C87B-45E0-B649-F192DA08BB1F}"/>
                  </a:ext>
                </a:extLst>
              </p:cNvPr>
              <p:cNvSpPr txBox="1"/>
              <p:nvPr/>
            </p:nvSpPr>
            <p:spPr>
              <a:xfrm>
                <a:off x="2952673" y="2846974"/>
                <a:ext cx="1523943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League Spartan" charset="0"/>
                    <a:cs typeface="Poppins" pitchFamily="2" charset="77"/>
                  </a:rPr>
                  <a:t>Post Index-Case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E6F6B0B-91FB-455F-9250-288AF8E1E680}"/>
                  </a:ext>
                </a:extLst>
              </p:cNvPr>
              <p:cNvSpPr txBox="1"/>
              <p:nvPr/>
            </p:nvSpPr>
            <p:spPr>
              <a:xfrm>
                <a:off x="5367025" y="2846974"/>
                <a:ext cx="1071705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League Spartan" charset="0"/>
                    <a:cs typeface="Poppins" pitchFamily="2" charset="77"/>
                  </a:rPr>
                  <a:t>First Wave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0FF4AE0-3999-4616-B69D-D3154739984F}"/>
                  </a:ext>
                </a:extLst>
              </p:cNvPr>
              <p:cNvSpPr txBox="1"/>
              <p:nvPr/>
            </p:nvSpPr>
            <p:spPr>
              <a:xfrm>
                <a:off x="7433327" y="2846974"/>
                <a:ext cx="1323952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US" sz="1600" b="1" dirty="0">
                    <a:ea typeface="League Spartan" charset="0"/>
                    <a:cs typeface="Poppins" pitchFamily="2" charset="77"/>
                  </a:rPr>
                  <a:t>Second Wave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9A4E95D-7243-4A9E-8B00-0B89FA3EF25A}"/>
                  </a:ext>
                </a:extLst>
              </p:cNvPr>
              <p:cNvSpPr txBox="1"/>
              <p:nvPr/>
            </p:nvSpPr>
            <p:spPr>
              <a:xfrm>
                <a:off x="9708857" y="2846974"/>
                <a:ext cx="1149354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League Spartan" charset="0"/>
                    <a:cs typeface="Poppins" pitchFamily="2" charset="77"/>
                  </a:rPr>
                  <a:t>Third Wave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19F1510-5597-4110-8B87-4C0CFC9FCDDC}"/>
                  </a:ext>
                </a:extLst>
              </p:cNvPr>
              <p:cNvSpPr txBox="1"/>
              <p:nvPr/>
            </p:nvSpPr>
            <p:spPr>
              <a:xfrm>
                <a:off x="1379183" y="2486767"/>
                <a:ext cx="288862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League Spartan" charset="0"/>
                    <a:cs typeface="Poppins" pitchFamily="2" charset="77"/>
                  </a:rPr>
                  <a:t>1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3139D58-C0C3-4183-B1F3-62C8267BE47B}"/>
                  </a:ext>
                </a:extLst>
              </p:cNvPr>
              <p:cNvSpPr txBox="1"/>
              <p:nvPr/>
            </p:nvSpPr>
            <p:spPr>
              <a:xfrm>
                <a:off x="3570211" y="2486767"/>
                <a:ext cx="288862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League Spartan" charset="0"/>
                    <a:cs typeface="Poppins" pitchFamily="2" charset="77"/>
                  </a:rPr>
                  <a:t>2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3F3DB95-E4AE-4E91-ADE3-7515B852DA71}"/>
                  </a:ext>
                </a:extLst>
              </p:cNvPr>
              <p:cNvSpPr txBox="1"/>
              <p:nvPr/>
            </p:nvSpPr>
            <p:spPr>
              <a:xfrm>
                <a:off x="5759842" y="2486767"/>
                <a:ext cx="28886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League Spartan" charset="0"/>
                    <a:cs typeface="Poppins" pitchFamily="2" charset="77"/>
                  </a:rPr>
                  <a:t>3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6D257A8-89D6-4581-A18C-E5CD3A0DD317}"/>
                  </a:ext>
                </a:extLst>
              </p:cNvPr>
              <p:cNvSpPr txBox="1"/>
              <p:nvPr/>
            </p:nvSpPr>
            <p:spPr>
              <a:xfrm>
                <a:off x="7949472" y="2516263"/>
                <a:ext cx="257003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US" sz="1600" b="1" dirty="0">
                    <a:ea typeface="League Spartan" charset="0"/>
                    <a:cs typeface="Poppins" pitchFamily="2" charset="77"/>
                  </a:rPr>
                  <a:t>4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5D4FD87-B282-40DD-8977-40CB1A6673A6}"/>
                  </a:ext>
                </a:extLst>
              </p:cNvPr>
              <p:cNvSpPr txBox="1"/>
              <p:nvPr/>
            </p:nvSpPr>
            <p:spPr>
              <a:xfrm>
                <a:off x="10139101" y="2486767"/>
                <a:ext cx="288862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League Spartan" charset="0"/>
                    <a:cs typeface="Poppins" pitchFamily="2" charset="77"/>
                  </a:rPr>
                  <a:t>5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C05DA0E-D32D-4617-9EF8-908113AD440E}"/>
                  </a:ext>
                </a:extLst>
              </p:cNvPr>
              <p:cNvSpPr txBox="1"/>
              <p:nvPr/>
            </p:nvSpPr>
            <p:spPr>
              <a:xfrm>
                <a:off x="620551" y="1948046"/>
                <a:ext cx="10541526" cy="40011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2000" b="1" dirty="0">
                    <a:ea typeface="League Spartan" charset="0"/>
                    <a:cs typeface="Poppins" pitchFamily="2" charset="77"/>
                  </a:rPr>
                  <a:t>Towards a COVID-19 Free Lagos State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B828FD-F13A-4ECE-BBE0-3B711A8AAD67}"/>
                </a:ext>
              </a:extLst>
            </p:cNvPr>
            <p:cNvSpPr txBox="1"/>
            <p:nvPr/>
          </p:nvSpPr>
          <p:spPr>
            <a:xfrm>
              <a:off x="760845" y="3493312"/>
              <a:ext cx="1525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Anticipate the pandemic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B0A516A-3B61-4928-8260-68284774D2E7}"/>
                </a:ext>
              </a:extLst>
            </p:cNvPr>
            <p:cNvSpPr txBox="1"/>
            <p:nvPr/>
          </p:nvSpPr>
          <p:spPr>
            <a:xfrm>
              <a:off x="2961042" y="3493312"/>
              <a:ext cx="1525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Mitigate the spread of the virus 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3AF91CE-3575-4DA4-BCF0-34AC8058FA9C}"/>
                </a:ext>
              </a:extLst>
            </p:cNvPr>
            <p:cNvSpPr txBox="1"/>
            <p:nvPr/>
          </p:nvSpPr>
          <p:spPr>
            <a:xfrm>
              <a:off x="5053050" y="3493312"/>
              <a:ext cx="17690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Adapt health system to manage the pandemic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19E7DE7-751B-4C4D-A1A2-5F1EFA2C7DDF}"/>
                </a:ext>
              </a:extLst>
            </p:cNvPr>
            <p:cNvSpPr txBox="1"/>
            <p:nvPr/>
          </p:nvSpPr>
          <p:spPr>
            <a:xfrm>
              <a:off x="9384900" y="3275514"/>
              <a:ext cx="18188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Resilience. Pursue Herd Immunity to end 3</a:t>
              </a:r>
              <a:r>
                <a:rPr lang="en-GB" sz="1600" b="1" baseline="30000" dirty="0"/>
                <a:t>rd</a:t>
              </a:r>
              <a:r>
                <a:rPr lang="en-GB" sz="1600" b="1" dirty="0"/>
                <a:t> wave and  mitigate a 4</a:t>
              </a:r>
              <a:r>
                <a:rPr lang="en-GB" sz="1600" b="1" baseline="30000" dirty="0"/>
                <a:t>th</a:t>
              </a:r>
              <a:r>
                <a:rPr lang="en-GB" sz="1600" b="1" dirty="0"/>
                <a:t> wave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63E5F39-32E6-43AB-9678-51A0C0B4F8F0}"/>
                </a:ext>
              </a:extLst>
            </p:cNvPr>
            <p:cNvSpPr txBox="1"/>
            <p:nvPr/>
          </p:nvSpPr>
          <p:spPr>
            <a:xfrm>
              <a:off x="7315203" y="3370201"/>
              <a:ext cx="181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Learning, Strengthen health system and reduce deaths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B91EB5B-07AF-4023-8CF6-7A68C60EA668}"/>
                </a:ext>
              </a:extLst>
            </p:cNvPr>
            <p:cNvSpPr txBox="1"/>
            <p:nvPr/>
          </p:nvSpPr>
          <p:spPr>
            <a:xfrm>
              <a:off x="627920" y="4574247"/>
              <a:ext cx="181884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Expand testing  &amp; isolation capacity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endParaRPr lang="en-GB" sz="500" b="1" dirty="0"/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Setup Incident Command System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endParaRPr lang="en-GB" sz="500" b="1" dirty="0"/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Robust scenario analysis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A335EB8-EC07-4371-957C-494347EF5027}"/>
                </a:ext>
              </a:extLst>
            </p:cNvPr>
            <p:cNvSpPr txBox="1"/>
            <p:nvPr/>
          </p:nvSpPr>
          <p:spPr>
            <a:xfrm>
              <a:off x="2827333" y="4574247"/>
              <a:ext cx="1821637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Full isolation of all confirmed cases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endParaRPr lang="en-GB" sz="500" b="1" dirty="0"/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Increased the number of public labs testing for COVID-19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ABEF36C-3379-40C4-B3D0-993C54E2AD6B}"/>
                </a:ext>
              </a:extLst>
            </p:cNvPr>
            <p:cNvSpPr txBox="1"/>
            <p:nvPr/>
          </p:nvSpPr>
          <p:spPr>
            <a:xfrm>
              <a:off x="5026746" y="4574247"/>
              <a:ext cx="1821638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Inclusion of private sector in testing &amp; isolation strategy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endParaRPr lang="en-GB" sz="500" b="1" dirty="0"/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Telemedicine driven Home-based care program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CF83AC6-54E6-4152-B66F-2EF1BCE709C2}"/>
                </a:ext>
              </a:extLst>
            </p:cNvPr>
            <p:cNvSpPr txBox="1"/>
            <p:nvPr/>
          </p:nvSpPr>
          <p:spPr>
            <a:xfrm>
              <a:off x="7226159" y="4574247"/>
              <a:ext cx="1771825" cy="204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Reduce deaths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endParaRPr lang="en-GB" sz="500" b="1" dirty="0"/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Deploy learnings from 1</a:t>
              </a:r>
              <a:r>
                <a:rPr lang="en-GB" sz="1600" b="1" baseline="30000" dirty="0"/>
                <a:t>st</a:t>
              </a:r>
              <a:r>
                <a:rPr lang="en-GB" sz="1600" b="1" dirty="0"/>
                <a:t>  wave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endParaRPr lang="en-GB" sz="500" b="1" dirty="0"/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Publish findings about virus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endParaRPr lang="en-GB" sz="500" b="1" dirty="0"/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Introduce oxygen strategy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8122469-53ED-4884-99D7-232406290479}"/>
                </a:ext>
              </a:extLst>
            </p:cNvPr>
            <p:cNvSpPr txBox="1"/>
            <p:nvPr/>
          </p:nvSpPr>
          <p:spPr>
            <a:xfrm>
              <a:off x="9425572" y="4574247"/>
              <a:ext cx="205850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Ramp up vaccination to achieve herd immunity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endParaRPr lang="en-GB" sz="500" b="1" dirty="0"/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Control importation of mutant strains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endParaRPr lang="en-GB" sz="500" b="1" dirty="0"/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600" b="1" dirty="0"/>
                <a:t>Build capacity to sequence variants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038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E6BE2F-5044-4CE1-87D5-22EF49E867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Early successes created a false sense of security in community which resulted in relaxation of precautionary measures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7F7FCCC-6999-443A-AB6A-81BDC8314B92}"/>
              </a:ext>
            </a:extLst>
          </p:cNvPr>
          <p:cNvGraphicFramePr>
            <a:graphicFrameLocks noGrp="1"/>
          </p:cNvGraphicFramePr>
          <p:nvPr/>
        </p:nvGraphicFramePr>
        <p:xfrm>
          <a:off x="552881" y="472631"/>
          <a:ext cx="11196734" cy="543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Arrow: Right 9">
            <a:extLst>
              <a:ext uri="{FF2B5EF4-FFF2-40B4-BE49-F238E27FC236}">
                <a16:creationId xmlns:a16="http://schemas.microsoft.com/office/drawing/2014/main" id="{32956465-D2F0-49CE-B823-83F28DB21174}"/>
              </a:ext>
            </a:extLst>
          </p:cNvPr>
          <p:cNvSpPr/>
          <p:nvPr/>
        </p:nvSpPr>
        <p:spPr>
          <a:xfrm>
            <a:off x="6470900" y="3952493"/>
            <a:ext cx="1822404" cy="178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1D941C9-FE58-420C-B324-8547219FE0D8}"/>
              </a:ext>
            </a:extLst>
          </p:cNvPr>
          <p:cNvSpPr/>
          <p:nvPr/>
        </p:nvSpPr>
        <p:spPr>
          <a:xfrm rot="19138116">
            <a:off x="9638439" y="3481896"/>
            <a:ext cx="867747" cy="177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8BA299-814A-4EFA-B520-782A925D3433}"/>
              </a:ext>
            </a:extLst>
          </p:cNvPr>
          <p:cNvGrpSpPr/>
          <p:nvPr/>
        </p:nvGrpSpPr>
        <p:grpSpPr>
          <a:xfrm>
            <a:off x="844205" y="4995996"/>
            <a:ext cx="10734550" cy="539453"/>
            <a:chOff x="844205" y="4995996"/>
            <a:chExt cx="10734550" cy="53945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BF58FC0-A947-425E-BEF3-B95AD1F3282F}"/>
                </a:ext>
              </a:extLst>
            </p:cNvPr>
            <p:cNvSpPr txBox="1"/>
            <p:nvPr/>
          </p:nvSpPr>
          <p:spPr>
            <a:xfrm>
              <a:off x="844205" y="5012229"/>
              <a:ext cx="5508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Mar ‘20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34DB30-0C6B-4295-8D1C-81B53F229274}"/>
                </a:ext>
              </a:extLst>
            </p:cNvPr>
            <p:cNvSpPr txBox="1"/>
            <p:nvPr/>
          </p:nvSpPr>
          <p:spPr>
            <a:xfrm>
              <a:off x="1654327" y="5012229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Apr ‘20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18AAC7-7156-4F7F-85DD-B9FF66EA3238}"/>
                </a:ext>
              </a:extLst>
            </p:cNvPr>
            <p:cNvSpPr txBox="1"/>
            <p:nvPr/>
          </p:nvSpPr>
          <p:spPr>
            <a:xfrm>
              <a:off x="2661359" y="5012229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May ‘20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815DE2-D182-4959-A065-B71677D7C15A}"/>
                </a:ext>
              </a:extLst>
            </p:cNvPr>
            <p:cNvSpPr txBox="1"/>
            <p:nvPr/>
          </p:nvSpPr>
          <p:spPr>
            <a:xfrm>
              <a:off x="3652076" y="5012227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June ‘20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0FA431-C49C-4806-A1A1-B839C651F62F}"/>
                </a:ext>
              </a:extLst>
            </p:cNvPr>
            <p:cNvSpPr txBox="1"/>
            <p:nvPr/>
          </p:nvSpPr>
          <p:spPr>
            <a:xfrm>
              <a:off x="4704840" y="5012226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July ‘20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033EE1-2571-474C-B693-C8E047661FA8}"/>
                </a:ext>
              </a:extLst>
            </p:cNvPr>
            <p:cNvSpPr txBox="1"/>
            <p:nvPr/>
          </p:nvSpPr>
          <p:spPr>
            <a:xfrm>
              <a:off x="5780430" y="5012225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Aug ‘20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3FCE04-80D9-440A-8B3E-304B5FAA9455}"/>
                </a:ext>
              </a:extLst>
            </p:cNvPr>
            <p:cNvSpPr txBox="1"/>
            <p:nvPr/>
          </p:nvSpPr>
          <p:spPr>
            <a:xfrm>
              <a:off x="6753340" y="5012225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Sept ‘20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4F0CC9-2690-4E85-9E37-9805A6988738}"/>
                </a:ext>
              </a:extLst>
            </p:cNvPr>
            <p:cNvSpPr txBox="1"/>
            <p:nvPr/>
          </p:nvSpPr>
          <p:spPr>
            <a:xfrm>
              <a:off x="7868337" y="4995996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Oct ‘20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36FFE03-0DE8-4C8B-88A0-5191F9099FD6}"/>
                </a:ext>
              </a:extLst>
            </p:cNvPr>
            <p:cNvSpPr txBox="1"/>
            <p:nvPr/>
          </p:nvSpPr>
          <p:spPr>
            <a:xfrm>
              <a:off x="9009199" y="5012225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Nov ‘20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C57F99-AAC3-4F2A-A148-4FFAB73D84F0}"/>
                </a:ext>
              </a:extLst>
            </p:cNvPr>
            <p:cNvSpPr txBox="1"/>
            <p:nvPr/>
          </p:nvSpPr>
          <p:spPr>
            <a:xfrm>
              <a:off x="10053151" y="4995996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Dec ‘01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CB6547-7EE8-47D2-970F-CC2787B208E3}"/>
                </a:ext>
              </a:extLst>
            </p:cNvPr>
            <p:cNvSpPr txBox="1"/>
            <p:nvPr/>
          </p:nvSpPr>
          <p:spPr>
            <a:xfrm>
              <a:off x="10976586" y="5009263"/>
              <a:ext cx="6021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Jan ‘01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3D1460A-13A6-4161-A759-532E5733E7F3}"/>
              </a:ext>
            </a:extLst>
          </p:cNvPr>
          <p:cNvSpPr txBox="1"/>
          <p:nvPr/>
        </p:nvSpPr>
        <p:spPr>
          <a:xfrm>
            <a:off x="1395064" y="1461894"/>
            <a:ext cx="9756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/>
              <a:t>Failure in Adaptation and increase in vulnerability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72053DB-294C-4DCF-B3E2-7D8CDD06C821}"/>
              </a:ext>
            </a:extLst>
          </p:cNvPr>
          <p:cNvSpPr/>
          <p:nvPr/>
        </p:nvSpPr>
        <p:spPr>
          <a:xfrm rot="20433205">
            <a:off x="2287849" y="4061623"/>
            <a:ext cx="867747" cy="177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563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79E627-902F-4478-A561-AA1D74D7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Analysis of Oxygen Usage During 2</a:t>
            </a:r>
            <a:r>
              <a:rPr lang="en-GB" baseline="30000" dirty="0"/>
              <a:t>nd</a:t>
            </a:r>
            <a:r>
              <a:rPr lang="en-GB" dirty="0"/>
              <a:t> and 3</a:t>
            </a:r>
            <a:r>
              <a:rPr lang="en-GB" baseline="30000" dirty="0"/>
              <a:t>rd</a:t>
            </a:r>
            <a:r>
              <a:rPr lang="en-GB" dirty="0"/>
              <a:t> Waves of the Pandemic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4F3D57E-47BF-4B9D-AF9C-6185F1258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245845"/>
              </p:ext>
            </p:extLst>
          </p:nvPr>
        </p:nvGraphicFramePr>
        <p:xfrm>
          <a:off x="436088" y="1182763"/>
          <a:ext cx="11319823" cy="5441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7201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655822-0416-47B9-8BE2-CDF9AE517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Lagos State’s Oxygen Strategy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B2C38-1E53-4F50-8A9D-DAD3DC0C2B71}"/>
              </a:ext>
            </a:extLst>
          </p:cNvPr>
          <p:cNvSpPr txBox="1"/>
          <p:nvPr/>
        </p:nvSpPr>
        <p:spPr>
          <a:xfrm>
            <a:off x="445966" y="1037814"/>
            <a:ext cx="11300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/>
              <a:t>We deployed a robust oxygen strategy to meet the increasing need for oxygen therapy at the isolation and treatment centres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6CBA030-B420-4BC7-8997-99415FEC7534}"/>
              </a:ext>
            </a:extLst>
          </p:cNvPr>
          <p:cNvGrpSpPr/>
          <p:nvPr/>
        </p:nvGrpSpPr>
        <p:grpSpPr>
          <a:xfrm>
            <a:off x="2065773" y="1705936"/>
            <a:ext cx="8434080" cy="4904649"/>
            <a:chOff x="2085437" y="1634822"/>
            <a:chExt cx="8434080" cy="4904649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AD4DA4E-7DD7-40E0-978C-B0E5C5F08CBC}"/>
                </a:ext>
              </a:extLst>
            </p:cNvPr>
            <p:cNvSpPr/>
            <p:nvPr/>
          </p:nvSpPr>
          <p:spPr>
            <a:xfrm>
              <a:off x="2085437" y="1634822"/>
              <a:ext cx="3018776" cy="14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02" y="17625"/>
                  </a:moveTo>
                  <a:cubicBezTo>
                    <a:pt x="15825" y="16108"/>
                    <a:pt x="14095" y="15376"/>
                    <a:pt x="12365" y="15376"/>
                  </a:cubicBezTo>
                  <a:lnTo>
                    <a:pt x="3740" y="15376"/>
                  </a:lnTo>
                  <a:cubicBezTo>
                    <a:pt x="1679" y="15376"/>
                    <a:pt x="0" y="11924"/>
                    <a:pt x="0" y="7688"/>
                  </a:cubicBezTo>
                  <a:cubicBezTo>
                    <a:pt x="0" y="3452"/>
                    <a:pt x="1679" y="0"/>
                    <a:pt x="3740" y="0"/>
                  </a:cubicBezTo>
                  <a:lnTo>
                    <a:pt x="3740" y="0"/>
                  </a:lnTo>
                  <a:cubicBezTo>
                    <a:pt x="9821" y="0"/>
                    <a:pt x="15545" y="5753"/>
                    <a:pt x="19285" y="15533"/>
                  </a:cubicBezTo>
                  <a:lnTo>
                    <a:pt x="21600" y="21600"/>
                  </a:lnTo>
                  <a:cubicBezTo>
                    <a:pt x="21600" y="21600"/>
                    <a:pt x="21600" y="21600"/>
                    <a:pt x="21600" y="21600"/>
                  </a:cubicBezTo>
                  <a:lnTo>
                    <a:pt x="17402" y="17625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03959380-1A21-4E58-8862-A2F63B389BF8}"/>
                </a:ext>
              </a:extLst>
            </p:cNvPr>
            <p:cNvSpPr/>
            <p:nvPr/>
          </p:nvSpPr>
          <p:spPr>
            <a:xfrm>
              <a:off x="2169251" y="1705936"/>
              <a:ext cx="888921" cy="888921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GB" b="1" dirty="0"/>
                <a:t>1</a:t>
              </a:r>
              <a:endParaRPr b="1"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7AA40E23-29D1-4FEC-9A12-176B026F486D}"/>
                </a:ext>
              </a:extLst>
            </p:cNvPr>
            <p:cNvSpPr/>
            <p:nvPr/>
          </p:nvSpPr>
          <p:spPr>
            <a:xfrm>
              <a:off x="4681086" y="2489098"/>
              <a:ext cx="5838431" cy="1472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30"/>
                  </a:moveTo>
                  <a:cubicBezTo>
                    <a:pt x="21600" y="18157"/>
                    <a:pt x="20745" y="21548"/>
                    <a:pt x="19693" y="21600"/>
                  </a:cubicBezTo>
                  <a:lnTo>
                    <a:pt x="19693" y="21600"/>
                  </a:lnTo>
                  <a:lnTo>
                    <a:pt x="7301" y="21600"/>
                  </a:lnTo>
                  <a:cubicBezTo>
                    <a:pt x="5380" y="21600"/>
                    <a:pt x="3565" y="18104"/>
                    <a:pt x="2381" y="12104"/>
                  </a:cubicBezTo>
                  <a:lnTo>
                    <a:pt x="0" y="0"/>
                  </a:lnTo>
                  <a:lnTo>
                    <a:pt x="1381" y="2504"/>
                  </a:lnTo>
                  <a:cubicBezTo>
                    <a:pt x="2723" y="4957"/>
                    <a:pt x="4170" y="6209"/>
                    <a:pt x="5643" y="6209"/>
                  </a:cubicBezTo>
                  <a:lnTo>
                    <a:pt x="19706" y="6209"/>
                  </a:lnTo>
                  <a:lnTo>
                    <a:pt x="19706" y="6209"/>
                  </a:lnTo>
                  <a:cubicBezTo>
                    <a:pt x="20745" y="6313"/>
                    <a:pt x="21600" y="9757"/>
                    <a:pt x="21600" y="1393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FC34366C-CA0F-4D06-9763-C3B6E88BDE62}"/>
                </a:ext>
              </a:extLst>
            </p:cNvPr>
            <p:cNvSpPr/>
            <p:nvPr/>
          </p:nvSpPr>
          <p:spPr>
            <a:xfrm>
              <a:off x="2085437" y="2914868"/>
              <a:ext cx="3018776" cy="14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02" y="17625"/>
                  </a:moveTo>
                  <a:cubicBezTo>
                    <a:pt x="15825" y="16108"/>
                    <a:pt x="14095" y="15376"/>
                    <a:pt x="12365" y="15376"/>
                  </a:cubicBezTo>
                  <a:lnTo>
                    <a:pt x="3740" y="15376"/>
                  </a:lnTo>
                  <a:cubicBezTo>
                    <a:pt x="1679" y="15376"/>
                    <a:pt x="0" y="11924"/>
                    <a:pt x="0" y="7688"/>
                  </a:cubicBezTo>
                  <a:cubicBezTo>
                    <a:pt x="0" y="3452"/>
                    <a:pt x="1679" y="0"/>
                    <a:pt x="3740" y="0"/>
                  </a:cubicBezTo>
                  <a:lnTo>
                    <a:pt x="3740" y="0"/>
                  </a:lnTo>
                  <a:cubicBezTo>
                    <a:pt x="9821" y="0"/>
                    <a:pt x="15545" y="5753"/>
                    <a:pt x="19285" y="15533"/>
                  </a:cubicBezTo>
                  <a:lnTo>
                    <a:pt x="21600" y="21600"/>
                  </a:lnTo>
                  <a:cubicBezTo>
                    <a:pt x="21600" y="21600"/>
                    <a:pt x="21600" y="21600"/>
                    <a:pt x="21600" y="21600"/>
                  </a:cubicBezTo>
                  <a:lnTo>
                    <a:pt x="17402" y="17625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07B67651-DDA0-40FC-A624-8A6CA675579E}"/>
                </a:ext>
              </a:extLst>
            </p:cNvPr>
            <p:cNvSpPr/>
            <p:nvPr/>
          </p:nvSpPr>
          <p:spPr>
            <a:xfrm>
              <a:off x="2169251" y="2985982"/>
              <a:ext cx="888921" cy="888921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GB" b="1" dirty="0"/>
                <a:t>2</a:t>
              </a: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2F895283-09BF-4BEB-B962-84C524F1821C}"/>
                </a:ext>
              </a:extLst>
            </p:cNvPr>
            <p:cNvSpPr/>
            <p:nvPr/>
          </p:nvSpPr>
          <p:spPr>
            <a:xfrm>
              <a:off x="4681086" y="3766725"/>
              <a:ext cx="5838431" cy="1472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30"/>
                  </a:moveTo>
                  <a:cubicBezTo>
                    <a:pt x="21600" y="18157"/>
                    <a:pt x="20745" y="21548"/>
                    <a:pt x="19693" y="21600"/>
                  </a:cubicBezTo>
                  <a:lnTo>
                    <a:pt x="19693" y="21600"/>
                  </a:lnTo>
                  <a:lnTo>
                    <a:pt x="7301" y="21600"/>
                  </a:lnTo>
                  <a:cubicBezTo>
                    <a:pt x="5380" y="21600"/>
                    <a:pt x="3565" y="18104"/>
                    <a:pt x="2381" y="12104"/>
                  </a:cubicBezTo>
                  <a:lnTo>
                    <a:pt x="0" y="0"/>
                  </a:lnTo>
                  <a:lnTo>
                    <a:pt x="1381" y="2504"/>
                  </a:lnTo>
                  <a:cubicBezTo>
                    <a:pt x="2723" y="4957"/>
                    <a:pt x="4170" y="6209"/>
                    <a:pt x="5643" y="6209"/>
                  </a:cubicBezTo>
                  <a:lnTo>
                    <a:pt x="19706" y="6209"/>
                  </a:lnTo>
                  <a:lnTo>
                    <a:pt x="19706" y="6209"/>
                  </a:lnTo>
                  <a:cubicBezTo>
                    <a:pt x="20745" y="6313"/>
                    <a:pt x="21600" y="9704"/>
                    <a:pt x="21600" y="1393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261CD19-2F21-4D64-9785-709CDF5E90A2}"/>
                </a:ext>
              </a:extLst>
            </p:cNvPr>
            <p:cNvSpPr/>
            <p:nvPr/>
          </p:nvSpPr>
          <p:spPr>
            <a:xfrm>
              <a:off x="2085437" y="4194915"/>
              <a:ext cx="3018776" cy="14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02" y="17625"/>
                  </a:moveTo>
                  <a:cubicBezTo>
                    <a:pt x="15825" y="16108"/>
                    <a:pt x="14095" y="15376"/>
                    <a:pt x="12365" y="15376"/>
                  </a:cubicBezTo>
                  <a:lnTo>
                    <a:pt x="3740" y="15376"/>
                  </a:lnTo>
                  <a:cubicBezTo>
                    <a:pt x="1679" y="15376"/>
                    <a:pt x="0" y="11924"/>
                    <a:pt x="0" y="7688"/>
                  </a:cubicBezTo>
                  <a:cubicBezTo>
                    <a:pt x="0" y="3452"/>
                    <a:pt x="1679" y="0"/>
                    <a:pt x="3740" y="0"/>
                  </a:cubicBezTo>
                  <a:lnTo>
                    <a:pt x="3740" y="0"/>
                  </a:lnTo>
                  <a:cubicBezTo>
                    <a:pt x="9821" y="0"/>
                    <a:pt x="15545" y="5753"/>
                    <a:pt x="19285" y="15533"/>
                  </a:cubicBezTo>
                  <a:lnTo>
                    <a:pt x="21600" y="21600"/>
                  </a:lnTo>
                  <a:cubicBezTo>
                    <a:pt x="21600" y="21600"/>
                    <a:pt x="21600" y="21600"/>
                    <a:pt x="21600" y="21600"/>
                  </a:cubicBezTo>
                  <a:lnTo>
                    <a:pt x="17402" y="1762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CF45ECAF-3C84-4E4A-B653-4DCC0353E28B}"/>
                </a:ext>
              </a:extLst>
            </p:cNvPr>
            <p:cNvSpPr/>
            <p:nvPr/>
          </p:nvSpPr>
          <p:spPr>
            <a:xfrm>
              <a:off x="2169251" y="4266028"/>
              <a:ext cx="888921" cy="888921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GB" b="1" dirty="0"/>
                <a:t>3</a:t>
              </a:r>
              <a:endParaRPr b="1"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17C10AEA-0165-4465-A1BB-B4EC40DB3D7A}"/>
                </a:ext>
              </a:extLst>
            </p:cNvPr>
            <p:cNvSpPr/>
            <p:nvPr/>
          </p:nvSpPr>
          <p:spPr>
            <a:xfrm>
              <a:off x="4681086" y="5044352"/>
              <a:ext cx="5838431" cy="1472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30"/>
                  </a:moveTo>
                  <a:cubicBezTo>
                    <a:pt x="21600" y="18157"/>
                    <a:pt x="20745" y="21548"/>
                    <a:pt x="19693" y="21600"/>
                  </a:cubicBezTo>
                  <a:lnTo>
                    <a:pt x="19693" y="21600"/>
                  </a:lnTo>
                  <a:lnTo>
                    <a:pt x="7301" y="21600"/>
                  </a:lnTo>
                  <a:cubicBezTo>
                    <a:pt x="5380" y="21600"/>
                    <a:pt x="3565" y="18104"/>
                    <a:pt x="2381" y="12104"/>
                  </a:cubicBezTo>
                  <a:lnTo>
                    <a:pt x="0" y="0"/>
                  </a:lnTo>
                  <a:lnTo>
                    <a:pt x="1381" y="2504"/>
                  </a:lnTo>
                  <a:cubicBezTo>
                    <a:pt x="2723" y="4957"/>
                    <a:pt x="4170" y="6209"/>
                    <a:pt x="5643" y="6209"/>
                  </a:cubicBezTo>
                  <a:lnTo>
                    <a:pt x="19706" y="6209"/>
                  </a:lnTo>
                  <a:lnTo>
                    <a:pt x="19706" y="6209"/>
                  </a:lnTo>
                  <a:cubicBezTo>
                    <a:pt x="20745" y="6313"/>
                    <a:pt x="21600" y="9704"/>
                    <a:pt x="21600" y="13930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E17577F-14FF-4454-B807-CF903B544573}"/>
                </a:ext>
              </a:extLst>
            </p:cNvPr>
            <p:cNvGrpSpPr/>
            <p:nvPr/>
          </p:nvGrpSpPr>
          <p:grpSpPr>
            <a:xfrm>
              <a:off x="6226027" y="2920822"/>
              <a:ext cx="4215268" cy="1077218"/>
              <a:chOff x="6019550" y="2297643"/>
              <a:chExt cx="4215268" cy="1077218"/>
            </a:xfrm>
          </p:grpSpPr>
          <p:sp>
            <p:nvSpPr>
              <p:cNvPr id="39" name="Circle">
                <a:extLst>
                  <a:ext uri="{FF2B5EF4-FFF2-40B4-BE49-F238E27FC236}">
                    <a16:creationId xmlns:a16="http://schemas.microsoft.com/office/drawing/2014/main" id="{59F4A8EB-D8C3-41FF-959F-6D9B1D1EEF9B}"/>
                  </a:ext>
                </a:extLst>
              </p:cNvPr>
              <p:cNvSpPr/>
              <p:nvPr/>
            </p:nvSpPr>
            <p:spPr>
              <a:xfrm>
                <a:off x="9345897" y="2372960"/>
                <a:ext cx="888921" cy="888921"/>
              </a:xfrm>
              <a:prstGeom prst="ellipse">
                <a:avLst/>
              </a:prstGeom>
              <a:solidFill>
                <a:srgbClr val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0" name="TextBox 14">
                <a:extLst>
                  <a:ext uri="{FF2B5EF4-FFF2-40B4-BE49-F238E27FC236}">
                    <a16:creationId xmlns:a16="http://schemas.microsoft.com/office/drawing/2014/main" id="{03EB4243-78CF-43A0-A547-468A0B0DBC69}"/>
                  </a:ext>
                </a:extLst>
              </p:cNvPr>
              <p:cNvSpPr txBox="1"/>
              <p:nvPr/>
            </p:nvSpPr>
            <p:spPr>
              <a:xfrm>
                <a:off x="6019550" y="2297643"/>
                <a:ext cx="3248125" cy="1077218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b="1" noProof="1">
                    <a:solidFill>
                      <a:schemeClr val="bg1"/>
                    </a:solidFill>
                  </a:rPr>
                  <a:t>Outsourcing of oxygen supply at IDH to a 3</a:t>
                </a:r>
                <a:r>
                  <a:rPr lang="en-US" sz="1600" b="1" baseline="30000" noProof="1">
                    <a:solidFill>
                      <a:schemeClr val="bg1"/>
                    </a:solidFill>
                  </a:rPr>
                  <a:t>rd</a:t>
                </a:r>
                <a:r>
                  <a:rPr lang="en-US" sz="1600" b="1" noProof="1">
                    <a:solidFill>
                      <a:schemeClr val="bg1"/>
                    </a:solidFill>
                  </a:rPr>
                  <a:t> party logistics firm. This has significantly improved the supply of oxygen at the hospital</a:t>
                </a:r>
              </a:p>
            </p:txBody>
          </p:sp>
        </p:grpSp>
        <p:sp>
          <p:nvSpPr>
            <p:cNvPr id="38" name="TextBox 15">
              <a:extLst>
                <a:ext uri="{FF2B5EF4-FFF2-40B4-BE49-F238E27FC236}">
                  <a16:creationId xmlns:a16="http://schemas.microsoft.com/office/drawing/2014/main" id="{BCD36EE2-8E99-4C17-80E8-B37C1CBBF378}"/>
                </a:ext>
              </a:extLst>
            </p:cNvPr>
            <p:cNvSpPr txBox="1"/>
            <p:nvPr/>
          </p:nvSpPr>
          <p:spPr>
            <a:xfrm>
              <a:off x="6226027" y="4170063"/>
              <a:ext cx="3370257" cy="107721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noProof="1"/>
                <a:t>Deployment of oxygen therapy centres in high burden local government areas to meet the increasing demand for oxygen in community </a:t>
              </a:r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71F25BE8-A180-4272-B078-13A9F062ED7C}"/>
                </a:ext>
              </a:extLst>
            </p:cNvPr>
            <p:cNvSpPr txBox="1"/>
            <p:nvPr/>
          </p:nvSpPr>
          <p:spPr>
            <a:xfrm>
              <a:off x="6226028" y="5462253"/>
              <a:ext cx="3248124" cy="107721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noProof="1">
                  <a:solidFill>
                    <a:schemeClr val="bg1"/>
                  </a:solidFill>
                </a:rPr>
                <a:t>Installation of 2 Oxygen plants at IDH, Yaba and Gbagada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chemeClr val="bg1"/>
                  </a:solidFill>
                </a:rPr>
                <a:t>Reactivation of Oxygen Plant in LASUTH</a:t>
              </a: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3B0362B3-0E53-44B6-8EF8-DC0CE3B33339}"/>
                </a:ext>
              </a:extLst>
            </p:cNvPr>
            <p:cNvSpPr txBox="1"/>
            <p:nvPr/>
          </p:nvSpPr>
          <p:spPr>
            <a:xfrm>
              <a:off x="3203640" y="2102414"/>
              <a:ext cx="1047712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noProof="1">
                  <a:solidFill>
                    <a:schemeClr val="bg1"/>
                  </a:solidFill>
                </a:rPr>
                <a:t>Outsourcing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19F33121-5EF9-46CD-9811-1DEFFF6FA254}"/>
                </a:ext>
              </a:extLst>
            </p:cNvPr>
            <p:cNvSpPr txBox="1"/>
            <p:nvPr/>
          </p:nvSpPr>
          <p:spPr>
            <a:xfrm>
              <a:off x="3203640" y="3259350"/>
              <a:ext cx="1047712" cy="58477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noProof="1">
                  <a:solidFill>
                    <a:schemeClr val="bg1"/>
                  </a:solidFill>
                </a:rPr>
                <a:t>Oxygen Centres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2E953D87-8496-45B2-91F7-FDE9393DA1D2}"/>
                </a:ext>
              </a:extLst>
            </p:cNvPr>
            <p:cNvSpPr txBox="1"/>
            <p:nvPr/>
          </p:nvSpPr>
          <p:spPr>
            <a:xfrm>
              <a:off x="3203640" y="4539396"/>
              <a:ext cx="1047712" cy="58477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noProof="1">
                  <a:solidFill>
                    <a:schemeClr val="bg1"/>
                  </a:solidFill>
                </a:rPr>
                <a:t>Oxygen Plants</a:t>
              </a:r>
            </a:p>
          </p:txBody>
        </p:sp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22D15006-67E0-443D-9D2C-E7C130946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5" t="7028" r="16628" b="42097"/>
            <a:stretch/>
          </p:blipFill>
          <p:spPr>
            <a:xfrm>
              <a:off x="9673176" y="3280573"/>
              <a:ext cx="647315" cy="352398"/>
            </a:xfrm>
            <a:prstGeom prst="rect">
              <a:avLst/>
            </a:prstGeom>
          </p:spPr>
        </p:pic>
        <p:pic>
          <p:nvPicPr>
            <p:cNvPr id="43" name="Picture 42" descr="A picture containing grass, outdoor, building, green&#10;&#10;Description automatically generated">
              <a:extLst>
                <a:ext uri="{FF2B5EF4-FFF2-40B4-BE49-F238E27FC236}">
                  <a16:creationId xmlns:a16="http://schemas.microsoft.com/office/drawing/2014/main" id="{202EDADE-696C-42E7-A8B2-8EF253C38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" t="-537" r="13606" b="14284"/>
            <a:stretch/>
          </p:blipFill>
          <p:spPr>
            <a:xfrm>
              <a:off x="9596284" y="4255131"/>
              <a:ext cx="844913" cy="888921"/>
            </a:xfrm>
            <a:prstGeom prst="ellipse">
              <a:avLst/>
            </a:prstGeom>
          </p:spPr>
        </p:pic>
        <p:pic>
          <p:nvPicPr>
            <p:cNvPr id="44" name="Picture 43" descr="A picture containing ceiling, building, roof&#10;&#10;Description automatically generated">
              <a:extLst>
                <a:ext uri="{FF2B5EF4-FFF2-40B4-BE49-F238E27FC236}">
                  <a16:creationId xmlns:a16="http://schemas.microsoft.com/office/drawing/2014/main" id="{8D8B5910-EE46-4671-9059-BAAA812B2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5"/>
            <a:stretch/>
          </p:blipFill>
          <p:spPr>
            <a:xfrm>
              <a:off x="9574329" y="5532758"/>
              <a:ext cx="845011" cy="904178"/>
            </a:xfrm>
            <a:prstGeom prst="ellipse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51C0970-A36A-4185-B2BF-6BA755B23DDA}"/>
              </a:ext>
            </a:extLst>
          </p:cNvPr>
          <p:cNvSpPr txBox="1"/>
          <p:nvPr/>
        </p:nvSpPr>
        <p:spPr>
          <a:xfrm>
            <a:off x="10619694" y="5592432"/>
            <a:ext cx="14846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" b="1" dirty="0"/>
          </a:p>
        </p:txBody>
      </p:sp>
    </p:spTree>
    <p:extLst>
      <p:ext uri="{BB962C8B-B14F-4D97-AF65-F5344CB8AC3E}">
        <p14:creationId xmlns:p14="http://schemas.microsoft.com/office/powerpoint/2010/main" val="2637281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eiling, indoor, floor, island&#10;&#10;Description automatically generated">
            <a:extLst>
              <a:ext uri="{FF2B5EF4-FFF2-40B4-BE49-F238E27FC236}">
                <a16:creationId xmlns:a16="http://schemas.microsoft.com/office/drawing/2014/main" id="{3BAA50DC-90AE-455B-8D88-C1F4D250A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0" y="4280278"/>
            <a:ext cx="3854852" cy="224535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B2C64A-0E42-4D19-AF86-9A9978CB44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291" y="321219"/>
            <a:ext cx="10669490" cy="540929"/>
          </a:xfrm>
        </p:spPr>
        <p:txBody>
          <a:bodyPr/>
          <a:lstStyle/>
          <a:p>
            <a:r>
              <a:rPr lang="en-GB" dirty="0"/>
              <a:t>Oxygen Therapy Centres in 10 LGAs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BF015-3E24-48E5-94E6-00AB58080C3C}"/>
              </a:ext>
            </a:extLst>
          </p:cNvPr>
          <p:cNvSpPr txBox="1"/>
          <p:nvPr/>
        </p:nvSpPr>
        <p:spPr>
          <a:xfrm>
            <a:off x="480290" y="1091142"/>
            <a:ext cx="11411757" cy="774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GB" sz="2000" b="1" dirty="0"/>
              <a:t>Oxygen therapy and other related services are provided to patients that require them in our excellently designed and fit-for-purpose facilities 10 High-burden LGAs</a:t>
            </a:r>
          </a:p>
        </p:txBody>
      </p:sp>
      <p:pic>
        <p:nvPicPr>
          <p:cNvPr id="9" name="Picture 8" descr="A picture containing outdoor, sky, ground, building&#10;&#10;Description automatically generated">
            <a:extLst>
              <a:ext uri="{FF2B5EF4-FFF2-40B4-BE49-F238E27FC236}">
                <a16:creationId xmlns:a16="http://schemas.microsoft.com/office/drawing/2014/main" id="{B749792A-76C5-4A20-92E6-F57F9B5364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4"/>
          <a:stretch/>
        </p:blipFill>
        <p:spPr>
          <a:xfrm>
            <a:off x="4442690" y="4280277"/>
            <a:ext cx="3511607" cy="2245351"/>
          </a:xfrm>
          <a:prstGeom prst="rect">
            <a:avLst/>
          </a:prstGeom>
        </p:spPr>
      </p:pic>
      <p:pic>
        <p:nvPicPr>
          <p:cNvPr id="8" name="Picture 7" descr="A picture containing indoor, ceiling, floor, wall&#10;&#10;Description automatically generated">
            <a:extLst>
              <a:ext uri="{FF2B5EF4-FFF2-40B4-BE49-F238E27FC236}">
                <a16:creationId xmlns:a16="http://schemas.microsoft.com/office/drawing/2014/main" id="{F985A57B-91E3-410A-B184-DCF65B95C4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4"/>
          <a:stretch/>
        </p:blipFill>
        <p:spPr>
          <a:xfrm>
            <a:off x="8037196" y="4280277"/>
            <a:ext cx="3854851" cy="22453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36634F-CED8-4C22-A469-3817DFCC13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0" r="3918" b="27366"/>
          <a:stretch/>
        </p:blipFill>
        <p:spPr>
          <a:xfrm>
            <a:off x="4442690" y="1950063"/>
            <a:ext cx="7449357" cy="2245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FBD9C8-0782-4353-ACE1-AF65C6EFA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782" b="8298"/>
          <a:stretch/>
        </p:blipFill>
        <p:spPr>
          <a:xfrm>
            <a:off x="480290" y="1950063"/>
            <a:ext cx="3879501" cy="224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39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2FF47-C9F7-4D20-8978-F0D1A81E14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Installation of Oxygen Plant at IDH</a:t>
            </a:r>
          </a:p>
        </p:txBody>
      </p:sp>
      <p:pic>
        <p:nvPicPr>
          <p:cNvPr id="5" name="Picture 4" descr="A picture containing ceiling, building, roof&#10;&#10;Description automatically generated">
            <a:extLst>
              <a:ext uri="{FF2B5EF4-FFF2-40B4-BE49-F238E27FC236}">
                <a16:creationId xmlns:a16="http://schemas.microsoft.com/office/drawing/2014/main" id="{23663904-5686-4D06-AB72-A06AF1EC1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0" y="990600"/>
            <a:ext cx="3480619" cy="232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0CE3B-128E-4561-89C5-1EF8CBC41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0" y="3429000"/>
            <a:ext cx="3480620" cy="2320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5170A1-9D76-4709-BF88-9FFC06BB4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21" y="990600"/>
            <a:ext cx="3100827" cy="2325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479F62-DA71-4C41-975D-934DA0B51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20" y="3444671"/>
            <a:ext cx="3100827" cy="23047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CE6891-3CA0-4946-92CB-4C031270D929}"/>
              </a:ext>
            </a:extLst>
          </p:cNvPr>
          <p:cNvSpPr txBox="1"/>
          <p:nvPr/>
        </p:nvSpPr>
        <p:spPr>
          <a:xfrm>
            <a:off x="7293360" y="990600"/>
            <a:ext cx="3860413" cy="4067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000" b="1" dirty="0"/>
              <a:t>Deployment and installation of a 60-cylinder-per-day at the Infectious Diseases Hospital in Yaba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000" b="1" dirty="0"/>
              <a:t>Another oxygen plant has been deployed at Gbagada General Hospital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Dedicated generators were procured to power the plants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644950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16C6-FC27-40B4-858B-5D531EC64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b="1" dirty="0"/>
              <a:t>Lagos State has published 21 COVID-19 related research publications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F3E5D-668C-4976-AE53-2E3BE3D3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25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A303CB-8CD7-44CC-9E9B-9E7B5625EFFD}"/>
              </a:ext>
            </a:extLst>
          </p:cNvPr>
          <p:cNvGrpSpPr/>
          <p:nvPr/>
        </p:nvGrpSpPr>
        <p:grpSpPr>
          <a:xfrm>
            <a:off x="834001" y="1384395"/>
            <a:ext cx="11165737" cy="4595622"/>
            <a:chOff x="834001" y="1384395"/>
            <a:chExt cx="11165737" cy="4595622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1BF4C917-A1CC-4335-9585-D041990A9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3353"/>
            <a:stretch/>
          </p:blipFill>
          <p:spPr>
            <a:xfrm>
              <a:off x="5916968" y="2974765"/>
              <a:ext cx="5640567" cy="1251079"/>
            </a:xfrm>
            <a:prstGeom prst="rect">
              <a:avLst/>
            </a:prstGeom>
          </p:spPr>
        </p:pic>
        <p:pic>
          <p:nvPicPr>
            <p:cNvPr id="10" name="Picture 9" descr="A screenshot of a text message&#10;&#10;Description automatically generated with medium confidence">
              <a:extLst>
                <a:ext uri="{FF2B5EF4-FFF2-40B4-BE49-F238E27FC236}">
                  <a16:creationId xmlns:a16="http://schemas.microsoft.com/office/drawing/2014/main" id="{98F41D00-78F7-4F52-B02A-4BDB28C29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0021"/>
            <a:stretch/>
          </p:blipFill>
          <p:spPr>
            <a:xfrm>
              <a:off x="5598066" y="1398583"/>
              <a:ext cx="5959469" cy="1409965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434C7EB3-81AF-4E77-B1F6-2724639AF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4215"/>
            <a:stretch/>
          </p:blipFill>
          <p:spPr>
            <a:xfrm>
              <a:off x="834001" y="2977223"/>
              <a:ext cx="4917041" cy="1424154"/>
            </a:xfrm>
            <a:prstGeom prst="rect">
              <a:avLst/>
            </a:prstGeom>
          </p:spPr>
        </p:pic>
        <p:pic>
          <p:nvPicPr>
            <p:cNvPr id="15" name="Picture 14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8BA6243B-A993-4B51-9DD0-B033448FE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2684"/>
            <a:stretch/>
          </p:blipFill>
          <p:spPr>
            <a:xfrm>
              <a:off x="838199" y="1384395"/>
              <a:ext cx="4616066" cy="142415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DB6014-DCEB-4A16-BA92-6214FE7E7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001" y="4687507"/>
              <a:ext cx="5429148" cy="8805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11DD47-0BE8-45FD-A79C-AF675FD13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6000" y="4671413"/>
              <a:ext cx="5903738" cy="1308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774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16C6-FC27-40B4-858B-5D531EC64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b="1" dirty="0"/>
              <a:t>Lagos State has published 21 COVID-19 related research publications…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F3E5D-668C-4976-AE53-2E3BE3D3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49B2D5-4701-4902-BE58-A274EBCE5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90" y="1195093"/>
            <a:ext cx="5788152" cy="1410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44138D-517B-40EC-B13B-2A459CD89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776192"/>
            <a:ext cx="6103345" cy="1476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5E6E94-76F0-4AA9-8700-92E7A1A52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4169748"/>
            <a:ext cx="5927075" cy="1850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B123F2-DF0A-4FCA-A832-D1520B47B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742" y="1195093"/>
            <a:ext cx="5425876" cy="1744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196380-1FB5-420E-9871-DD0F84293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004" y="3642457"/>
            <a:ext cx="5679614" cy="6099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15CEC1-0CCC-41EC-82F2-676A5F04D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1544" y="4647548"/>
            <a:ext cx="5055997" cy="137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45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B1F7E-59B0-4DA7-8664-335E617F2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365126"/>
            <a:ext cx="10020935" cy="654050"/>
          </a:xfrm>
        </p:spPr>
        <p:txBody>
          <a:bodyPr>
            <a:normAutofit/>
          </a:bodyPr>
          <a:lstStyle/>
          <a:p>
            <a:r>
              <a:rPr lang="en-GB" dirty="0"/>
              <a:t>Robust Data Collection to Support Policy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40883-555E-4B3E-8BE9-46288B8DE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28AAC-BCC9-4D1D-A44B-4A78455D2DC1}"/>
              </a:ext>
            </a:extLst>
          </p:cNvPr>
          <p:cNvSpPr txBox="1"/>
          <p:nvPr/>
        </p:nvSpPr>
        <p:spPr>
          <a:xfrm>
            <a:off x="492760" y="1402907"/>
            <a:ext cx="11206480" cy="3436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b="1" dirty="0"/>
              <a:t>We built a system of data collection, analysis and interpretation along the lines of each pillar of the Emergency Operations Centre (EOC)</a:t>
            </a:r>
          </a:p>
          <a:p>
            <a:pPr marL="182563" indent="-18256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182563" indent="-18256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b="1" dirty="0"/>
              <a:t>We then invested in technology to automate our data collection system through the initiation and implementation of the LAGOS STATE EMERGENCY RESPONSE SYSTEM (LASERS)</a:t>
            </a:r>
          </a:p>
          <a:p>
            <a:pPr marL="182563" indent="-18256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182563" indent="-18256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b="1" dirty="0"/>
              <a:t>This allowed us to get real-time data that we could trust</a:t>
            </a:r>
          </a:p>
        </p:txBody>
      </p:sp>
    </p:spTree>
    <p:extLst>
      <p:ext uri="{BB962C8B-B14F-4D97-AF65-F5344CB8AC3E}">
        <p14:creationId xmlns:p14="http://schemas.microsoft.com/office/powerpoint/2010/main" val="3829048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1342D5-E7D0-4F85-A788-8ADBA886DDCC}"/>
              </a:ext>
            </a:extLst>
          </p:cNvPr>
          <p:cNvGrpSpPr/>
          <p:nvPr/>
        </p:nvGrpSpPr>
        <p:grpSpPr>
          <a:xfrm>
            <a:off x="416778" y="1107040"/>
            <a:ext cx="11590770" cy="4849748"/>
            <a:chOff x="416778" y="1107040"/>
            <a:chExt cx="11590770" cy="4849748"/>
          </a:xfrm>
        </p:grpSpPr>
        <p:sp>
          <p:nvSpPr>
            <p:cNvPr id="3" name="Shape">
              <a:extLst>
                <a:ext uri="{FF2B5EF4-FFF2-40B4-BE49-F238E27FC236}">
                  <a16:creationId xmlns:a16="http://schemas.microsoft.com/office/drawing/2014/main" id="{29104DC8-5B21-4111-87E7-3553636B97CB}"/>
                </a:ext>
              </a:extLst>
            </p:cNvPr>
            <p:cNvSpPr/>
            <p:nvPr/>
          </p:nvSpPr>
          <p:spPr>
            <a:xfrm>
              <a:off x="3594764" y="1194590"/>
              <a:ext cx="1738387" cy="4755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593" extrusionOk="0">
                  <a:moveTo>
                    <a:pt x="21421" y="21593"/>
                  </a:moveTo>
                  <a:cubicBezTo>
                    <a:pt x="21406" y="21593"/>
                    <a:pt x="21391" y="21593"/>
                    <a:pt x="21376" y="21593"/>
                  </a:cubicBezTo>
                  <a:cubicBezTo>
                    <a:pt x="15211" y="20856"/>
                    <a:pt x="9897" y="19447"/>
                    <a:pt x="6031" y="17525"/>
                  </a:cubicBezTo>
                  <a:cubicBezTo>
                    <a:pt x="2075" y="15565"/>
                    <a:pt x="0" y="13239"/>
                    <a:pt x="0" y="10798"/>
                  </a:cubicBezTo>
                  <a:cubicBezTo>
                    <a:pt x="0" y="8358"/>
                    <a:pt x="2090" y="6032"/>
                    <a:pt x="6031" y="4072"/>
                  </a:cubicBezTo>
                  <a:cubicBezTo>
                    <a:pt x="9897" y="2150"/>
                    <a:pt x="15211" y="746"/>
                    <a:pt x="21376" y="4"/>
                  </a:cubicBezTo>
                  <a:cubicBezTo>
                    <a:pt x="21451" y="-7"/>
                    <a:pt x="21540" y="9"/>
                    <a:pt x="21570" y="37"/>
                  </a:cubicBezTo>
                  <a:cubicBezTo>
                    <a:pt x="21600" y="64"/>
                    <a:pt x="21555" y="97"/>
                    <a:pt x="21481" y="108"/>
                  </a:cubicBezTo>
                  <a:cubicBezTo>
                    <a:pt x="15375" y="839"/>
                    <a:pt x="10121" y="2232"/>
                    <a:pt x="6284" y="4132"/>
                  </a:cubicBezTo>
                  <a:cubicBezTo>
                    <a:pt x="2373" y="6076"/>
                    <a:pt x="313" y="8380"/>
                    <a:pt x="313" y="10798"/>
                  </a:cubicBezTo>
                  <a:cubicBezTo>
                    <a:pt x="313" y="13217"/>
                    <a:pt x="2373" y="15521"/>
                    <a:pt x="6284" y="17465"/>
                  </a:cubicBezTo>
                  <a:cubicBezTo>
                    <a:pt x="10121" y="19365"/>
                    <a:pt x="15375" y="20758"/>
                    <a:pt x="21481" y="21489"/>
                  </a:cubicBezTo>
                  <a:cubicBezTo>
                    <a:pt x="21555" y="21500"/>
                    <a:pt x="21600" y="21527"/>
                    <a:pt x="21570" y="21560"/>
                  </a:cubicBezTo>
                  <a:cubicBezTo>
                    <a:pt x="21540" y="21577"/>
                    <a:pt x="21481" y="21593"/>
                    <a:pt x="21421" y="2159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" name="Shape">
              <a:extLst>
                <a:ext uri="{FF2B5EF4-FFF2-40B4-BE49-F238E27FC236}">
                  <a16:creationId xmlns:a16="http://schemas.microsoft.com/office/drawing/2014/main" id="{39E3FA58-383E-432E-B17C-91AA5305C200}"/>
                </a:ext>
              </a:extLst>
            </p:cNvPr>
            <p:cNvSpPr/>
            <p:nvPr/>
          </p:nvSpPr>
          <p:spPr>
            <a:xfrm>
              <a:off x="6829535" y="1182565"/>
              <a:ext cx="1764832" cy="4774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596" extrusionOk="0">
                  <a:moveTo>
                    <a:pt x="156" y="21596"/>
                  </a:moveTo>
                  <a:cubicBezTo>
                    <a:pt x="98" y="21596"/>
                    <a:pt x="39" y="21580"/>
                    <a:pt x="9" y="21558"/>
                  </a:cubicBezTo>
                  <a:cubicBezTo>
                    <a:pt x="-20" y="21531"/>
                    <a:pt x="24" y="21498"/>
                    <a:pt x="112" y="21487"/>
                  </a:cubicBezTo>
                  <a:cubicBezTo>
                    <a:pt x="6126" y="20786"/>
                    <a:pt x="11508" y="19366"/>
                    <a:pt x="15301" y="17484"/>
                  </a:cubicBezTo>
                  <a:cubicBezTo>
                    <a:pt x="19213" y="15542"/>
                    <a:pt x="21286" y="13230"/>
                    <a:pt x="21286" y="10799"/>
                  </a:cubicBezTo>
                  <a:cubicBezTo>
                    <a:pt x="21286" y="8367"/>
                    <a:pt x="19213" y="6056"/>
                    <a:pt x="15301" y="4114"/>
                  </a:cubicBezTo>
                  <a:cubicBezTo>
                    <a:pt x="11523" y="2237"/>
                    <a:pt x="6126" y="812"/>
                    <a:pt x="112" y="110"/>
                  </a:cubicBezTo>
                  <a:cubicBezTo>
                    <a:pt x="39" y="99"/>
                    <a:pt x="-5" y="72"/>
                    <a:pt x="9" y="40"/>
                  </a:cubicBezTo>
                  <a:cubicBezTo>
                    <a:pt x="39" y="12"/>
                    <a:pt x="112" y="-4"/>
                    <a:pt x="201" y="1"/>
                  </a:cubicBezTo>
                  <a:cubicBezTo>
                    <a:pt x="6273" y="709"/>
                    <a:pt x="11714" y="2145"/>
                    <a:pt x="15537" y="4043"/>
                  </a:cubicBezTo>
                  <a:cubicBezTo>
                    <a:pt x="19492" y="6007"/>
                    <a:pt x="21580" y="8340"/>
                    <a:pt x="21580" y="10793"/>
                  </a:cubicBezTo>
                  <a:cubicBezTo>
                    <a:pt x="21580" y="13246"/>
                    <a:pt x="19492" y="15580"/>
                    <a:pt x="15537" y="17544"/>
                  </a:cubicBezTo>
                  <a:cubicBezTo>
                    <a:pt x="11714" y="19442"/>
                    <a:pt x="6273" y="20878"/>
                    <a:pt x="201" y="21585"/>
                  </a:cubicBezTo>
                  <a:cubicBezTo>
                    <a:pt x="186" y="21596"/>
                    <a:pt x="171" y="21596"/>
                    <a:pt x="156" y="2159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74CB1B71-0420-4BF7-AEB0-11296EA9B934}"/>
                </a:ext>
              </a:extLst>
            </p:cNvPr>
            <p:cNvSpPr/>
            <p:nvPr/>
          </p:nvSpPr>
          <p:spPr>
            <a:xfrm>
              <a:off x="5013735" y="2000276"/>
              <a:ext cx="2783267" cy="1366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435" extrusionOk="0">
                  <a:moveTo>
                    <a:pt x="3367" y="11564"/>
                  </a:moveTo>
                  <a:cubicBezTo>
                    <a:pt x="7629" y="17186"/>
                    <a:pt x="14304" y="21600"/>
                    <a:pt x="18265" y="21430"/>
                  </a:cubicBezTo>
                  <a:cubicBezTo>
                    <a:pt x="20241" y="21336"/>
                    <a:pt x="21170" y="20129"/>
                    <a:pt x="21070" y="18261"/>
                  </a:cubicBezTo>
                  <a:cubicBezTo>
                    <a:pt x="20851" y="16431"/>
                    <a:pt x="20551" y="14677"/>
                    <a:pt x="20168" y="13017"/>
                  </a:cubicBezTo>
                  <a:cubicBezTo>
                    <a:pt x="20460" y="14941"/>
                    <a:pt x="19686" y="16186"/>
                    <a:pt x="17819" y="16280"/>
                  </a:cubicBezTo>
                  <a:cubicBezTo>
                    <a:pt x="14422" y="16431"/>
                    <a:pt x="8704" y="12639"/>
                    <a:pt x="5052" y="7829"/>
                  </a:cubicBezTo>
                  <a:cubicBezTo>
                    <a:pt x="2530" y="4509"/>
                    <a:pt x="1646" y="1566"/>
                    <a:pt x="2457" y="0"/>
                  </a:cubicBezTo>
                  <a:cubicBezTo>
                    <a:pt x="1637" y="811"/>
                    <a:pt x="863" y="1811"/>
                    <a:pt x="153" y="2943"/>
                  </a:cubicBezTo>
                  <a:cubicBezTo>
                    <a:pt x="-430" y="4811"/>
                    <a:pt x="663" y="7999"/>
                    <a:pt x="3367" y="11564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032387BF-C878-4609-8216-23DC0ED04A58}"/>
                </a:ext>
              </a:extLst>
            </p:cNvPr>
            <p:cNvSpPr/>
            <p:nvPr/>
          </p:nvSpPr>
          <p:spPr>
            <a:xfrm>
              <a:off x="5530816" y="1819900"/>
              <a:ext cx="2042101" cy="97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9" h="21446" extrusionOk="0">
                  <a:moveTo>
                    <a:pt x="18363" y="12712"/>
                  </a:moveTo>
                  <a:cubicBezTo>
                    <a:pt x="18640" y="18673"/>
                    <a:pt x="8069" y="13081"/>
                    <a:pt x="4224" y="5222"/>
                  </a:cubicBezTo>
                  <a:cubicBezTo>
                    <a:pt x="3706" y="4167"/>
                    <a:pt x="2356" y="976"/>
                    <a:pt x="4357" y="0"/>
                  </a:cubicBezTo>
                  <a:cubicBezTo>
                    <a:pt x="3055" y="211"/>
                    <a:pt x="1777" y="765"/>
                    <a:pt x="572" y="1556"/>
                  </a:cubicBezTo>
                  <a:cubicBezTo>
                    <a:pt x="-730" y="3270"/>
                    <a:pt x="198" y="7042"/>
                    <a:pt x="3272" y="11314"/>
                  </a:cubicBezTo>
                  <a:cubicBezTo>
                    <a:pt x="7418" y="17064"/>
                    <a:pt x="13891" y="21600"/>
                    <a:pt x="17736" y="21442"/>
                  </a:cubicBezTo>
                  <a:cubicBezTo>
                    <a:pt x="20038" y="21336"/>
                    <a:pt x="20870" y="19569"/>
                    <a:pt x="20291" y="16958"/>
                  </a:cubicBezTo>
                  <a:cubicBezTo>
                    <a:pt x="19604" y="14716"/>
                    <a:pt x="18809" y="12633"/>
                    <a:pt x="17929" y="10760"/>
                  </a:cubicBezTo>
                  <a:cubicBezTo>
                    <a:pt x="18146" y="11341"/>
                    <a:pt x="18327" y="12053"/>
                    <a:pt x="18363" y="1271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FD10DFE5-BBC1-4F29-A712-BD09A8E4A70D}"/>
                </a:ext>
              </a:extLst>
            </p:cNvPr>
            <p:cNvSpPr/>
            <p:nvPr/>
          </p:nvSpPr>
          <p:spPr>
            <a:xfrm>
              <a:off x="4616904" y="2349007"/>
              <a:ext cx="3230720" cy="1596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428" extrusionOk="0">
                  <a:moveTo>
                    <a:pt x="21388" y="14255"/>
                  </a:moveTo>
                  <a:cubicBezTo>
                    <a:pt x="21340" y="15788"/>
                    <a:pt x="20463" y="16757"/>
                    <a:pt x="18724" y="16838"/>
                  </a:cubicBezTo>
                  <a:cubicBezTo>
                    <a:pt x="14975" y="16999"/>
                    <a:pt x="8658" y="12915"/>
                    <a:pt x="4614" y="7717"/>
                  </a:cubicBezTo>
                  <a:cubicBezTo>
                    <a:pt x="2181" y="4601"/>
                    <a:pt x="1128" y="1776"/>
                    <a:pt x="1495" y="0"/>
                  </a:cubicBezTo>
                  <a:cubicBezTo>
                    <a:pt x="945" y="1146"/>
                    <a:pt x="450" y="2405"/>
                    <a:pt x="19" y="3761"/>
                  </a:cubicBezTo>
                  <a:cubicBezTo>
                    <a:pt x="-164" y="5683"/>
                    <a:pt x="985" y="8524"/>
                    <a:pt x="3417" y="11656"/>
                  </a:cubicBezTo>
                  <a:cubicBezTo>
                    <a:pt x="7749" y="17225"/>
                    <a:pt x="14513" y="21600"/>
                    <a:pt x="18533" y="21422"/>
                  </a:cubicBezTo>
                  <a:cubicBezTo>
                    <a:pt x="20224" y="21358"/>
                    <a:pt x="21165" y="20486"/>
                    <a:pt x="21348" y="19082"/>
                  </a:cubicBezTo>
                  <a:cubicBezTo>
                    <a:pt x="21396" y="18194"/>
                    <a:pt x="21428" y="17274"/>
                    <a:pt x="21428" y="16369"/>
                  </a:cubicBezTo>
                  <a:cubicBezTo>
                    <a:pt x="21436" y="15659"/>
                    <a:pt x="21420" y="14949"/>
                    <a:pt x="21388" y="1425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2AAA3B1F-CAF3-4C05-A879-BA4746D1575E}"/>
                </a:ext>
              </a:extLst>
            </p:cNvPr>
            <p:cNvSpPr/>
            <p:nvPr/>
          </p:nvSpPr>
          <p:spPr>
            <a:xfrm>
              <a:off x="4388425" y="2866089"/>
              <a:ext cx="3397112" cy="164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210" extrusionOk="0">
                  <a:moveTo>
                    <a:pt x="18886" y="13916"/>
                  </a:moveTo>
                  <a:cubicBezTo>
                    <a:pt x="14940" y="14055"/>
                    <a:pt x="8296" y="10548"/>
                    <a:pt x="4037" y="6094"/>
                  </a:cubicBezTo>
                  <a:cubicBezTo>
                    <a:pt x="1759" y="3697"/>
                    <a:pt x="627" y="1527"/>
                    <a:pt x="680" y="0"/>
                  </a:cubicBezTo>
                  <a:cubicBezTo>
                    <a:pt x="390" y="1085"/>
                    <a:pt x="161" y="2221"/>
                    <a:pt x="0" y="3407"/>
                  </a:cubicBezTo>
                  <a:cubicBezTo>
                    <a:pt x="8" y="3545"/>
                    <a:pt x="31" y="3659"/>
                    <a:pt x="38" y="3747"/>
                  </a:cubicBezTo>
                  <a:cubicBezTo>
                    <a:pt x="986" y="9778"/>
                    <a:pt x="18167" y="21600"/>
                    <a:pt x="20851" y="15519"/>
                  </a:cubicBezTo>
                  <a:cubicBezTo>
                    <a:pt x="21164" y="14484"/>
                    <a:pt x="21417" y="13386"/>
                    <a:pt x="21600" y="12251"/>
                  </a:cubicBezTo>
                  <a:cubicBezTo>
                    <a:pt x="21348" y="13248"/>
                    <a:pt x="20445" y="13866"/>
                    <a:pt x="18886" y="13916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CC7AA388-B4D4-4286-8521-7822DC11B584}"/>
                </a:ext>
              </a:extLst>
            </p:cNvPr>
            <p:cNvSpPr/>
            <p:nvPr/>
          </p:nvSpPr>
          <p:spPr>
            <a:xfrm>
              <a:off x="4737156" y="4681889"/>
              <a:ext cx="1714791" cy="64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11" y="21439"/>
                  </a:moveTo>
                  <a:cubicBezTo>
                    <a:pt x="16026" y="21519"/>
                    <a:pt x="16541" y="21600"/>
                    <a:pt x="17071" y="21600"/>
                  </a:cubicBezTo>
                  <a:cubicBezTo>
                    <a:pt x="18631" y="21600"/>
                    <a:pt x="20146" y="21156"/>
                    <a:pt x="21600" y="20348"/>
                  </a:cubicBezTo>
                  <a:cubicBezTo>
                    <a:pt x="21312" y="20429"/>
                    <a:pt x="21024" y="20470"/>
                    <a:pt x="20691" y="20510"/>
                  </a:cubicBezTo>
                  <a:cubicBezTo>
                    <a:pt x="15859" y="20792"/>
                    <a:pt x="7725" y="13848"/>
                    <a:pt x="2514" y="5047"/>
                  </a:cubicBezTo>
                  <a:cubicBezTo>
                    <a:pt x="1484" y="3311"/>
                    <a:pt x="636" y="1615"/>
                    <a:pt x="0" y="0"/>
                  </a:cubicBezTo>
                  <a:cubicBezTo>
                    <a:pt x="1288" y="4199"/>
                    <a:pt x="2802" y="7954"/>
                    <a:pt x="4484" y="11062"/>
                  </a:cubicBezTo>
                  <a:cubicBezTo>
                    <a:pt x="7665" y="16150"/>
                    <a:pt x="12118" y="20308"/>
                    <a:pt x="15511" y="21439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7570091A-DE6F-47AA-9245-A23B5192D091}"/>
                </a:ext>
              </a:extLst>
            </p:cNvPr>
            <p:cNvSpPr/>
            <p:nvPr/>
          </p:nvSpPr>
          <p:spPr>
            <a:xfrm>
              <a:off x="4340325" y="3455322"/>
              <a:ext cx="3173435" cy="147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1" extrusionOk="0">
                  <a:moveTo>
                    <a:pt x="18997" y="17904"/>
                  </a:moveTo>
                  <a:cubicBezTo>
                    <a:pt x="14872" y="18078"/>
                    <a:pt x="7931" y="13354"/>
                    <a:pt x="3487" y="7357"/>
                  </a:cubicBezTo>
                  <a:cubicBezTo>
                    <a:pt x="1416" y="4550"/>
                    <a:pt x="254" y="1970"/>
                    <a:pt x="25" y="0"/>
                  </a:cubicBezTo>
                  <a:cubicBezTo>
                    <a:pt x="8" y="540"/>
                    <a:pt x="0" y="1081"/>
                    <a:pt x="0" y="1621"/>
                  </a:cubicBezTo>
                  <a:cubicBezTo>
                    <a:pt x="0" y="2877"/>
                    <a:pt x="41" y="4097"/>
                    <a:pt x="123" y="5317"/>
                  </a:cubicBezTo>
                  <a:cubicBezTo>
                    <a:pt x="483" y="7078"/>
                    <a:pt x="1531" y="9240"/>
                    <a:pt x="3258" y="11576"/>
                  </a:cubicBezTo>
                  <a:cubicBezTo>
                    <a:pt x="7407" y="17189"/>
                    <a:pt x="13882" y="21600"/>
                    <a:pt x="17737" y="21426"/>
                  </a:cubicBezTo>
                  <a:cubicBezTo>
                    <a:pt x="18760" y="21373"/>
                    <a:pt x="19488" y="21025"/>
                    <a:pt x="19938" y="20397"/>
                  </a:cubicBezTo>
                  <a:cubicBezTo>
                    <a:pt x="20552" y="19194"/>
                    <a:pt x="21117" y="17869"/>
                    <a:pt x="21600" y="16422"/>
                  </a:cubicBezTo>
                  <a:cubicBezTo>
                    <a:pt x="21158" y="17311"/>
                    <a:pt x="20299" y="17852"/>
                    <a:pt x="18997" y="1790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C75E7498-A30B-421B-B520-90AC8A3942F2}"/>
                </a:ext>
              </a:extLst>
            </p:cNvPr>
            <p:cNvSpPr/>
            <p:nvPr/>
          </p:nvSpPr>
          <p:spPr>
            <a:xfrm>
              <a:off x="4424502" y="4092657"/>
              <a:ext cx="2639525" cy="1136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4" extrusionOk="0">
                  <a:moveTo>
                    <a:pt x="19435" y="18699"/>
                  </a:moveTo>
                  <a:cubicBezTo>
                    <a:pt x="15154" y="18903"/>
                    <a:pt x="7951" y="13599"/>
                    <a:pt x="3336" y="6845"/>
                  </a:cubicBezTo>
                  <a:cubicBezTo>
                    <a:pt x="1624" y="4329"/>
                    <a:pt x="502" y="1972"/>
                    <a:pt x="0" y="0"/>
                  </a:cubicBezTo>
                  <a:cubicBezTo>
                    <a:pt x="305" y="2312"/>
                    <a:pt x="728" y="4510"/>
                    <a:pt x="1230" y="6573"/>
                  </a:cubicBezTo>
                  <a:cubicBezTo>
                    <a:pt x="1742" y="8001"/>
                    <a:pt x="2578" y="9587"/>
                    <a:pt x="3720" y="11265"/>
                  </a:cubicBezTo>
                  <a:cubicBezTo>
                    <a:pt x="7676" y="17044"/>
                    <a:pt x="13855" y="21600"/>
                    <a:pt x="17516" y="21419"/>
                  </a:cubicBezTo>
                  <a:cubicBezTo>
                    <a:pt x="18067" y="21396"/>
                    <a:pt x="18530" y="21260"/>
                    <a:pt x="18904" y="21033"/>
                  </a:cubicBezTo>
                  <a:cubicBezTo>
                    <a:pt x="19858" y="20172"/>
                    <a:pt x="20754" y="19084"/>
                    <a:pt x="21600" y="17792"/>
                  </a:cubicBezTo>
                  <a:cubicBezTo>
                    <a:pt x="21118" y="18336"/>
                    <a:pt x="20390" y="18653"/>
                    <a:pt x="19435" y="1869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4B9D1319-BADF-4B83-93C5-A13CAF47B89B}"/>
                </a:ext>
              </a:extLst>
            </p:cNvPr>
            <p:cNvSpPr/>
            <p:nvPr/>
          </p:nvSpPr>
          <p:spPr>
            <a:xfrm>
              <a:off x="6108024" y="1831924"/>
              <a:ext cx="1070363" cy="49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9" h="21448" extrusionOk="0">
                  <a:moveTo>
                    <a:pt x="3153" y="11033"/>
                  </a:moveTo>
                  <a:cubicBezTo>
                    <a:pt x="7137" y="16938"/>
                    <a:pt x="13378" y="21600"/>
                    <a:pt x="17074" y="21445"/>
                  </a:cubicBezTo>
                  <a:cubicBezTo>
                    <a:pt x="20283" y="21289"/>
                    <a:pt x="20526" y="17560"/>
                    <a:pt x="17937" y="12691"/>
                  </a:cubicBezTo>
                  <a:cubicBezTo>
                    <a:pt x="13533" y="5698"/>
                    <a:pt x="8354" y="1140"/>
                    <a:pt x="2777" y="0"/>
                  </a:cubicBezTo>
                  <a:cubicBezTo>
                    <a:pt x="2732" y="0"/>
                    <a:pt x="2666" y="0"/>
                    <a:pt x="2622" y="0"/>
                  </a:cubicBezTo>
                  <a:cubicBezTo>
                    <a:pt x="-1074" y="155"/>
                    <a:pt x="-831" y="5128"/>
                    <a:pt x="3153" y="1103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882384A4-D526-4CFA-B8BE-14366186C5E8}"/>
                </a:ext>
              </a:extLst>
            </p:cNvPr>
            <p:cNvSpPr/>
            <p:nvPr/>
          </p:nvSpPr>
          <p:spPr>
            <a:xfrm>
              <a:off x="4196023" y="1338893"/>
              <a:ext cx="625309" cy="625309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2000" b="1" dirty="0"/>
                <a:t>6</a:t>
              </a:r>
            </a:p>
          </p:txBody>
        </p:sp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57BBAA46-C287-439E-BACC-3AE818126806}"/>
                </a:ext>
              </a:extLst>
            </p:cNvPr>
            <p:cNvSpPr/>
            <p:nvPr/>
          </p:nvSpPr>
          <p:spPr>
            <a:xfrm>
              <a:off x="4196023" y="5186947"/>
              <a:ext cx="625309" cy="625309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2000" b="1" dirty="0"/>
                <a:t>4</a:t>
              </a:r>
            </a:p>
          </p:txBody>
        </p:sp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26F7A8BA-5B79-4A9B-9B7F-68D1ED513D4F}"/>
                </a:ext>
              </a:extLst>
            </p:cNvPr>
            <p:cNvSpPr/>
            <p:nvPr/>
          </p:nvSpPr>
          <p:spPr>
            <a:xfrm>
              <a:off x="3343682" y="3215913"/>
              <a:ext cx="625309" cy="625309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2000" b="1" dirty="0"/>
                <a:t>5</a:t>
              </a:r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9FFAE1DC-5205-4A9E-A2BF-DA967CE713F6}"/>
                </a:ext>
              </a:extLst>
            </p:cNvPr>
            <p:cNvSpPr/>
            <p:nvPr/>
          </p:nvSpPr>
          <p:spPr>
            <a:xfrm>
              <a:off x="7370668" y="1338893"/>
              <a:ext cx="625309" cy="62530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2000" b="1" dirty="0"/>
                <a:t>1</a:t>
              </a:r>
              <a:endParaRPr sz="2000" b="1" dirty="0"/>
            </a:p>
          </p:txBody>
        </p:sp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1AC43EC9-03BC-47D2-83A1-90BDA2DFB832}"/>
                </a:ext>
              </a:extLst>
            </p:cNvPr>
            <p:cNvSpPr/>
            <p:nvPr/>
          </p:nvSpPr>
          <p:spPr>
            <a:xfrm>
              <a:off x="7370668" y="5186947"/>
              <a:ext cx="625309" cy="62530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2000" b="1" dirty="0"/>
                <a:t>3</a:t>
              </a:r>
            </a:p>
          </p:txBody>
        </p:sp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B82027CF-15BF-4705-9D29-B45C2C893D50}"/>
                </a:ext>
              </a:extLst>
            </p:cNvPr>
            <p:cNvSpPr/>
            <p:nvPr/>
          </p:nvSpPr>
          <p:spPr>
            <a:xfrm>
              <a:off x="8204971" y="3215913"/>
              <a:ext cx="625309" cy="62530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2000" b="1" dirty="0"/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B1BA64-08B6-464F-8C62-3200F697D0D9}"/>
                </a:ext>
              </a:extLst>
            </p:cNvPr>
            <p:cNvSpPr txBox="1"/>
            <p:nvPr/>
          </p:nvSpPr>
          <p:spPr>
            <a:xfrm>
              <a:off x="8674771" y="1111164"/>
              <a:ext cx="3137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Inclusion of Private Hospitals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25B297-F2DB-46C6-829C-DEBDC4958783}"/>
                </a:ext>
              </a:extLst>
            </p:cNvPr>
            <p:cNvSpPr txBox="1"/>
            <p:nvPr/>
          </p:nvSpPr>
          <p:spPr>
            <a:xfrm>
              <a:off x="416778" y="1107040"/>
              <a:ext cx="3137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Enforcing guidelines and Non- Pharmaceutical Interventions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C98316-73DB-4D9C-B229-64A3266677DB}"/>
                </a:ext>
              </a:extLst>
            </p:cNvPr>
            <p:cNvSpPr txBox="1"/>
            <p:nvPr/>
          </p:nvSpPr>
          <p:spPr>
            <a:xfrm>
              <a:off x="416778" y="3113068"/>
              <a:ext cx="29420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Maintain Capacity to upscale the State Response if required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95BE0E-C7EC-43CF-A8BF-2112293E28BD}"/>
                </a:ext>
              </a:extLst>
            </p:cNvPr>
            <p:cNvSpPr txBox="1"/>
            <p:nvPr/>
          </p:nvSpPr>
          <p:spPr>
            <a:xfrm>
              <a:off x="416778" y="5119096"/>
              <a:ext cx="3137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Strengthen Home-Based Care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699613-F8B8-4F75-AFD5-5BF6BE4634D0}"/>
                </a:ext>
              </a:extLst>
            </p:cNvPr>
            <p:cNvSpPr txBox="1"/>
            <p:nvPr/>
          </p:nvSpPr>
          <p:spPr>
            <a:xfrm>
              <a:off x="8869764" y="3113067"/>
              <a:ext cx="3137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Decentralization of Sample Collection Centres</a:t>
              </a:r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4E69FF-E5A0-42A6-B643-7574063982AB}"/>
                </a:ext>
              </a:extLst>
            </p:cNvPr>
            <p:cNvSpPr txBox="1"/>
            <p:nvPr/>
          </p:nvSpPr>
          <p:spPr>
            <a:xfrm>
              <a:off x="8674771" y="5127843"/>
              <a:ext cx="3137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Inclusion of Private Laboratories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280E1B9-DB06-437B-A571-0663E58695A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782175" cy="542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latin typeface="+mn-lt"/>
              </a:rPr>
              <a:t>Strategies we Deployed to keep the Economy of Lagos State open</a:t>
            </a:r>
          </a:p>
        </p:txBody>
      </p:sp>
    </p:spTree>
    <p:extLst>
      <p:ext uri="{BB962C8B-B14F-4D97-AF65-F5344CB8AC3E}">
        <p14:creationId xmlns:p14="http://schemas.microsoft.com/office/powerpoint/2010/main" val="3192461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348A4C-F355-45C4-805A-B6D452DBDFFE}"/>
              </a:ext>
            </a:extLst>
          </p:cNvPr>
          <p:cNvSpPr/>
          <p:nvPr/>
        </p:nvSpPr>
        <p:spPr>
          <a:xfrm>
            <a:off x="0" y="0"/>
            <a:ext cx="537443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83735-A32E-42F9-BE09-7B17896E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E33C20-DE06-4F12-B8ED-41AC191038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7E744-A425-417A-920D-DEAA9EED0C0E}"/>
              </a:ext>
            </a:extLst>
          </p:cNvPr>
          <p:cNvSpPr txBox="1"/>
          <p:nvPr/>
        </p:nvSpPr>
        <p:spPr>
          <a:xfrm>
            <a:off x="695026" y="1853507"/>
            <a:ext cx="4319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THIRD WAVE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44480-1BD8-4072-BE9D-FCAA10912973}"/>
              </a:ext>
            </a:extLst>
          </p:cNvPr>
          <p:cNvSpPr txBox="1"/>
          <p:nvPr/>
        </p:nvSpPr>
        <p:spPr>
          <a:xfrm>
            <a:off x="1435510" y="2376727"/>
            <a:ext cx="2896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i="1" dirty="0">
                <a:solidFill>
                  <a:schemeClr val="bg1"/>
                </a:solidFill>
              </a:rPr>
              <a:t>Pursue Herd Immunity to end 3rd wave and  mitigate a 4th wave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5BCEEC-CD4E-45CD-BD18-562E7733C256}"/>
              </a:ext>
            </a:extLst>
          </p:cNvPr>
          <p:cNvSpPr/>
          <p:nvPr/>
        </p:nvSpPr>
        <p:spPr>
          <a:xfrm>
            <a:off x="5673213" y="1405432"/>
            <a:ext cx="422787" cy="3146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FF84F-BFF9-40BD-A27C-14856F168AB2}"/>
              </a:ext>
            </a:extLst>
          </p:cNvPr>
          <p:cNvSpPr txBox="1"/>
          <p:nvPr/>
        </p:nvSpPr>
        <p:spPr>
          <a:xfrm>
            <a:off x="6308848" y="1350732"/>
            <a:ext cx="5188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Control importation of mutant strains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0B8CB0-CB28-4117-B3A9-FE7DE58C1FDC}"/>
              </a:ext>
            </a:extLst>
          </p:cNvPr>
          <p:cNvSpPr/>
          <p:nvPr/>
        </p:nvSpPr>
        <p:spPr>
          <a:xfrm>
            <a:off x="5673213" y="2226206"/>
            <a:ext cx="422787" cy="3146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57FEC-0186-47AC-95DE-211996FC7E74}"/>
              </a:ext>
            </a:extLst>
          </p:cNvPr>
          <p:cNvSpPr txBox="1"/>
          <p:nvPr/>
        </p:nvSpPr>
        <p:spPr>
          <a:xfrm>
            <a:off x="6308847" y="2171071"/>
            <a:ext cx="5480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Build capacity to sequence variants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5CCB0D-4EB5-4EF0-B009-DA46B5876662}"/>
              </a:ext>
            </a:extLst>
          </p:cNvPr>
          <p:cNvSpPr/>
          <p:nvPr/>
        </p:nvSpPr>
        <p:spPr>
          <a:xfrm>
            <a:off x="5673213" y="3052520"/>
            <a:ext cx="422787" cy="3146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A66623-056C-49D0-8469-12EC19CCE320}"/>
              </a:ext>
            </a:extLst>
          </p:cNvPr>
          <p:cNvSpPr txBox="1"/>
          <p:nvPr/>
        </p:nvSpPr>
        <p:spPr>
          <a:xfrm>
            <a:off x="6308848" y="3046980"/>
            <a:ext cx="5480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Ramp up vaccination to achieve herd immunity</a:t>
            </a:r>
          </a:p>
        </p:txBody>
      </p:sp>
    </p:spTree>
    <p:extLst>
      <p:ext uri="{BB962C8B-B14F-4D97-AF65-F5344CB8AC3E}">
        <p14:creationId xmlns:p14="http://schemas.microsoft.com/office/powerpoint/2010/main" val="3508102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8A6F0-0A48-427D-B20F-A1F42BDAD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Activities Leading Up to COVID-19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64228-5020-4DEC-9765-363EF6B7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BA2FE4-1E8F-4D94-B452-5DD2D39E5F7E}"/>
              </a:ext>
            </a:extLst>
          </p:cNvPr>
          <p:cNvGrpSpPr/>
          <p:nvPr/>
        </p:nvGrpSpPr>
        <p:grpSpPr>
          <a:xfrm>
            <a:off x="0" y="1407446"/>
            <a:ext cx="12192000" cy="4029521"/>
            <a:chOff x="0" y="1407446"/>
            <a:chExt cx="12192000" cy="40295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37581E9-EB24-47EE-AD4E-2B1CA4894ACC}"/>
                </a:ext>
              </a:extLst>
            </p:cNvPr>
            <p:cNvGrpSpPr/>
            <p:nvPr/>
          </p:nvGrpSpPr>
          <p:grpSpPr>
            <a:xfrm>
              <a:off x="0" y="1407446"/>
              <a:ext cx="12192000" cy="4029521"/>
              <a:chOff x="0" y="1258587"/>
              <a:chExt cx="12192000" cy="402952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E69650A-F708-4481-B9E4-1C8FDF68CDE6}"/>
                  </a:ext>
                </a:extLst>
              </p:cNvPr>
              <p:cNvGrpSpPr/>
              <p:nvPr/>
            </p:nvGrpSpPr>
            <p:grpSpPr>
              <a:xfrm>
                <a:off x="1221121" y="3131148"/>
                <a:ext cx="973055" cy="739056"/>
                <a:chOff x="1132114" y="3097762"/>
                <a:chExt cx="2600131" cy="1828800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F6C2C0C-7EB4-4A13-9C94-A08F821DD50B}"/>
                    </a:ext>
                  </a:extLst>
                </p:cNvPr>
                <p:cNvSpPr/>
                <p:nvPr/>
              </p:nvSpPr>
              <p:spPr>
                <a:xfrm>
                  <a:off x="1132114" y="3097762"/>
                  <a:ext cx="2600131" cy="1828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0D00AFAA-1EE5-49DC-AE8D-D6F1B6103C74}"/>
                    </a:ext>
                  </a:extLst>
                </p:cNvPr>
                <p:cNvSpPr/>
                <p:nvPr/>
              </p:nvSpPr>
              <p:spPr>
                <a:xfrm>
                  <a:off x="1132114" y="4012162"/>
                  <a:ext cx="2600131" cy="914400"/>
                </a:xfrm>
                <a:prstGeom prst="rect">
                  <a:avLst/>
                </a:prstGeom>
                <a:solidFill>
                  <a:schemeClr val="tx1">
                    <a:alpha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3539DC4-C3FE-4C51-9391-06C5A106BA8D}"/>
                  </a:ext>
                </a:extLst>
              </p:cNvPr>
              <p:cNvGrpSpPr/>
              <p:nvPr/>
            </p:nvGrpSpPr>
            <p:grpSpPr>
              <a:xfrm>
                <a:off x="3415297" y="3131148"/>
                <a:ext cx="973055" cy="739056"/>
                <a:chOff x="1132114" y="3097762"/>
                <a:chExt cx="2600131" cy="182880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1A1DF2E1-C6FC-4F99-8A07-681F35AE3C88}"/>
                    </a:ext>
                  </a:extLst>
                </p:cNvPr>
                <p:cNvSpPr/>
                <p:nvPr/>
              </p:nvSpPr>
              <p:spPr>
                <a:xfrm>
                  <a:off x="1132114" y="3097762"/>
                  <a:ext cx="2600131" cy="1828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D485E666-8C05-40E7-BEA9-10402280A15D}"/>
                    </a:ext>
                  </a:extLst>
                </p:cNvPr>
                <p:cNvSpPr/>
                <p:nvPr/>
              </p:nvSpPr>
              <p:spPr>
                <a:xfrm>
                  <a:off x="1132114" y="4012162"/>
                  <a:ext cx="2600131" cy="914400"/>
                </a:xfrm>
                <a:prstGeom prst="rect">
                  <a:avLst/>
                </a:prstGeom>
                <a:solidFill>
                  <a:schemeClr val="tx1">
                    <a:alpha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84FD8BA-37C9-4B64-8C4A-357D4C3BB705}"/>
                  </a:ext>
                </a:extLst>
              </p:cNvPr>
              <p:cNvGrpSpPr/>
              <p:nvPr/>
            </p:nvGrpSpPr>
            <p:grpSpPr>
              <a:xfrm>
                <a:off x="5609473" y="3131148"/>
                <a:ext cx="973055" cy="739056"/>
                <a:chOff x="1132114" y="3097762"/>
                <a:chExt cx="2600131" cy="1828800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04DF645-1399-48F8-8F3C-0B43CA6F9BDB}"/>
                    </a:ext>
                  </a:extLst>
                </p:cNvPr>
                <p:cNvSpPr/>
                <p:nvPr/>
              </p:nvSpPr>
              <p:spPr>
                <a:xfrm>
                  <a:off x="1132114" y="3097762"/>
                  <a:ext cx="2600131" cy="1828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FA11D9E-4203-4FDF-A539-D796F2B570DF}"/>
                    </a:ext>
                  </a:extLst>
                </p:cNvPr>
                <p:cNvSpPr/>
                <p:nvPr/>
              </p:nvSpPr>
              <p:spPr>
                <a:xfrm>
                  <a:off x="1132114" y="4012162"/>
                  <a:ext cx="2600131" cy="914400"/>
                </a:xfrm>
                <a:prstGeom prst="rect">
                  <a:avLst/>
                </a:prstGeom>
                <a:solidFill>
                  <a:schemeClr val="tx1">
                    <a:alpha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1C3E242-B966-43F0-9025-014700CAE76E}"/>
                  </a:ext>
                </a:extLst>
              </p:cNvPr>
              <p:cNvGrpSpPr/>
              <p:nvPr/>
            </p:nvGrpSpPr>
            <p:grpSpPr>
              <a:xfrm>
                <a:off x="7803649" y="3131148"/>
                <a:ext cx="973055" cy="739056"/>
                <a:chOff x="1132114" y="3097762"/>
                <a:chExt cx="2600131" cy="1828800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4F7DA92-DD6C-45FF-801F-903DDA3CF421}"/>
                    </a:ext>
                  </a:extLst>
                </p:cNvPr>
                <p:cNvSpPr/>
                <p:nvPr/>
              </p:nvSpPr>
              <p:spPr>
                <a:xfrm>
                  <a:off x="1132114" y="3097762"/>
                  <a:ext cx="2600131" cy="1828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3D64C52C-5DE2-4CAE-968A-D39B8966B00F}"/>
                    </a:ext>
                  </a:extLst>
                </p:cNvPr>
                <p:cNvSpPr/>
                <p:nvPr/>
              </p:nvSpPr>
              <p:spPr>
                <a:xfrm>
                  <a:off x="1132114" y="4012162"/>
                  <a:ext cx="2600131" cy="914400"/>
                </a:xfrm>
                <a:prstGeom prst="rect">
                  <a:avLst/>
                </a:prstGeom>
                <a:solidFill>
                  <a:schemeClr val="tx1">
                    <a:alpha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804DA31-BC83-44F6-9D1D-3785A9783BB3}"/>
                  </a:ext>
                </a:extLst>
              </p:cNvPr>
              <p:cNvGrpSpPr/>
              <p:nvPr/>
            </p:nvGrpSpPr>
            <p:grpSpPr>
              <a:xfrm>
                <a:off x="9997825" y="3131148"/>
                <a:ext cx="973055" cy="739056"/>
                <a:chOff x="1132114" y="3097762"/>
                <a:chExt cx="2600131" cy="1828800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212FC2C-91AF-44BA-BBDC-F9B915D00971}"/>
                    </a:ext>
                  </a:extLst>
                </p:cNvPr>
                <p:cNvSpPr/>
                <p:nvPr/>
              </p:nvSpPr>
              <p:spPr>
                <a:xfrm>
                  <a:off x="1132114" y="3097762"/>
                  <a:ext cx="2600131" cy="1828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B1FE6573-C1BD-4F5E-B866-CDC197DC8843}"/>
                    </a:ext>
                  </a:extLst>
                </p:cNvPr>
                <p:cNvSpPr/>
                <p:nvPr/>
              </p:nvSpPr>
              <p:spPr>
                <a:xfrm>
                  <a:off x="1132114" y="4012162"/>
                  <a:ext cx="2600131" cy="914400"/>
                </a:xfrm>
                <a:prstGeom prst="rect">
                  <a:avLst/>
                </a:prstGeom>
                <a:solidFill>
                  <a:schemeClr val="tx1">
                    <a:alpha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B1C159B-A6F1-473D-96CE-20B97371F9EB}"/>
                  </a:ext>
                </a:extLst>
              </p:cNvPr>
              <p:cNvGrpSpPr/>
              <p:nvPr/>
            </p:nvGrpSpPr>
            <p:grpSpPr>
              <a:xfrm>
                <a:off x="0" y="3131148"/>
                <a:ext cx="1221121" cy="739056"/>
                <a:chOff x="1132114" y="3097762"/>
                <a:chExt cx="2600131" cy="1828800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1172BA44-BEDC-482C-951D-84943491A2DF}"/>
                    </a:ext>
                  </a:extLst>
                </p:cNvPr>
                <p:cNvSpPr/>
                <p:nvPr/>
              </p:nvSpPr>
              <p:spPr>
                <a:xfrm>
                  <a:off x="1132114" y="3097762"/>
                  <a:ext cx="2600131" cy="1828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84E10B65-FDEC-48A1-ACB6-8CD16E365501}"/>
                    </a:ext>
                  </a:extLst>
                </p:cNvPr>
                <p:cNvSpPr/>
                <p:nvPr/>
              </p:nvSpPr>
              <p:spPr>
                <a:xfrm>
                  <a:off x="1132114" y="4012162"/>
                  <a:ext cx="2600131" cy="914400"/>
                </a:xfrm>
                <a:prstGeom prst="rect">
                  <a:avLst/>
                </a:prstGeom>
                <a:solidFill>
                  <a:schemeClr val="tx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C6CFDFB-D87C-40D1-A823-C024D131CA82}"/>
                  </a:ext>
                </a:extLst>
              </p:cNvPr>
              <p:cNvGrpSpPr/>
              <p:nvPr/>
            </p:nvGrpSpPr>
            <p:grpSpPr>
              <a:xfrm>
                <a:off x="2194176" y="3131148"/>
                <a:ext cx="1221121" cy="739056"/>
                <a:chOff x="1132114" y="3097762"/>
                <a:chExt cx="2600131" cy="1828800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94C1FFFF-DAB4-4F74-8108-AB5683A8AC4A}"/>
                    </a:ext>
                  </a:extLst>
                </p:cNvPr>
                <p:cNvSpPr/>
                <p:nvPr/>
              </p:nvSpPr>
              <p:spPr>
                <a:xfrm>
                  <a:off x="1132114" y="3097762"/>
                  <a:ext cx="2600131" cy="18288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D53B4888-2AE3-4D6A-86FF-72F6CA254731}"/>
                    </a:ext>
                  </a:extLst>
                </p:cNvPr>
                <p:cNvSpPr/>
                <p:nvPr/>
              </p:nvSpPr>
              <p:spPr>
                <a:xfrm>
                  <a:off x="1132114" y="4012162"/>
                  <a:ext cx="2600131" cy="914400"/>
                </a:xfrm>
                <a:prstGeom prst="rect">
                  <a:avLst/>
                </a:prstGeom>
                <a:solidFill>
                  <a:schemeClr val="tx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5943B29-4356-46BB-A475-0E893D6E66D4}"/>
                  </a:ext>
                </a:extLst>
              </p:cNvPr>
              <p:cNvGrpSpPr/>
              <p:nvPr/>
            </p:nvGrpSpPr>
            <p:grpSpPr>
              <a:xfrm>
                <a:off x="4388352" y="3131148"/>
                <a:ext cx="1221121" cy="739056"/>
                <a:chOff x="1132114" y="3097762"/>
                <a:chExt cx="2600131" cy="1828800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0111EB6-E323-4470-B1D3-45478729E5D1}"/>
                    </a:ext>
                  </a:extLst>
                </p:cNvPr>
                <p:cNvSpPr/>
                <p:nvPr/>
              </p:nvSpPr>
              <p:spPr>
                <a:xfrm>
                  <a:off x="1132114" y="3097762"/>
                  <a:ext cx="2600131" cy="18288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183B7DD5-5F5B-42F3-A85C-20EC88EDAE83}"/>
                    </a:ext>
                  </a:extLst>
                </p:cNvPr>
                <p:cNvSpPr/>
                <p:nvPr/>
              </p:nvSpPr>
              <p:spPr>
                <a:xfrm>
                  <a:off x="1132114" y="4012162"/>
                  <a:ext cx="2600131" cy="914400"/>
                </a:xfrm>
                <a:prstGeom prst="rect">
                  <a:avLst/>
                </a:prstGeom>
                <a:solidFill>
                  <a:schemeClr val="tx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68625B0-A0E1-41B1-A49F-2F27F4C8B513}"/>
                  </a:ext>
                </a:extLst>
              </p:cNvPr>
              <p:cNvGrpSpPr/>
              <p:nvPr/>
            </p:nvGrpSpPr>
            <p:grpSpPr>
              <a:xfrm>
                <a:off x="6582528" y="3131148"/>
                <a:ext cx="1221121" cy="739056"/>
                <a:chOff x="1132114" y="3097762"/>
                <a:chExt cx="2600131" cy="182880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17265D6-05A2-4FF6-9044-7FE6D59B1195}"/>
                    </a:ext>
                  </a:extLst>
                </p:cNvPr>
                <p:cNvSpPr/>
                <p:nvPr/>
              </p:nvSpPr>
              <p:spPr>
                <a:xfrm>
                  <a:off x="1132114" y="3097762"/>
                  <a:ext cx="2600131" cy="18288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D0E1CCE-A640-4FBE-9C4D-250DF4C44E06}"/>
                    </a:ext>
                  </a:extLst>
                </p:cNvPr>
                <p:cNvSpPr/>
                <p:nvPr/>
              </p:nvSpPr>
              <p:spPr>
                <a:xfrm>
                  <a:off x="1132114" y="4012162"/>
                  <a:ext cx="2600131" cy="914400"/>
                </a:xfrm>
                <a:prstGeom prst="rect">
                  <a:avLst/>
                </a:prstGeom>
                <a:solidFill>
                  <a:schemeClr val="tx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41D21DF-A958-48D4-8377-664E47C704D1}"/>
                  </a:ext>
                </a:extLst>
              </p:cNvPr>
              <p:cNvGrpSpPr/>
              <p:nvPr/>
            </p:nvGrpSpPr>
            <p:grpSpPr>
              <a:xfrm>
                <a:off x="8776704" y="3131148"/>
                <a:ext cx="1221121" cy="739056"/>
                <a:chOff x="1132114" y="3097762"/>
                <a:chExt cx="2600131" cy="1828800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19CCC67A-4CD8-46E9-9736-5BFB55BA8027}"/>
                    </a:ext>
                  </a:extLst>
                </p:cNvPr>
                <p:cNvSpPr/>
                <p:nvPr/>
              </p:nvSpPr>
              <p:spPr>
                <a:xfrm>
                  <a:off x="1132114" y="3097762"/>
                  <a:ext cx="2600131" cy="18288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01987D5B-6E3B-4FC5-A7B8-08F515E3A673}"/>
                    </a:ext>
                  </a:extLst>
                </p:cNvPr>
                <p:cNvSpPr/>
                <p:nvPr/>
              </p:nvSpPr>
              <p:spPr>
                <a:xfrm>
                  <a:off x="1132114" y="4012162"/>
                  <a:ext cx="2600131" cy="914400"/>
                </a:xfrm>
                <a:prstGeom prst="rect">
                  <a:avLst/>
                </a:prstGeom>
                <a:solidFill>
                  <a:schemeClr val="tx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5F570D1-2056-49B6-A153-A2C3822B7DDF}"/>
                  </a:ext>
                </a:extLst>
              </p:cNvPr>
              <p:cNvGrpSpPr/>
              <p:nvPr/>
            </p:nvGrpSpPr>
            <p:grpSpPr>
              <a:xfrm>
                <a:off x="10970879" y="3131148"/>
                <a:ext cx="1221121" cy="739056"/>
                <a:chOff x="1132114" y="3097762"/>
                <a:chExt cx="2600131" cy="1828800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8D208D56-030A-4521-8277-1E4050F96B9C}"/>
                    </a:ext>
                  </a:extLst>
                </p:cNvPr>
                <p:cNvSpPr/>
                <p:nvPr/>
              </p:nvSpPr>
              <p:spPr>
                <a:xfrm>
                  <a:off x="1132114" y="3097762"/>
                  <a:ext cx="2600131" cy="18288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1EE5657-B2B8-41AB-B75B-78A89527499C}"/>
                    </a:ext>
                  </a:extLst>
                </p:cNvPr>
                <p:cNvSpPr/>
                <p:nvPr/>
              </p:nvSpPr>
              <p:spPr>
                <a:xfrm>
                  <a:off x="1132114" y="4012162"/>
                  <a:ext cx="2600131" cy="914400"/>
                </a:xfrm>
                <a:prstGeom prst="rect">
                  <a:avLst/>
                </a:prstGeom>
                <a:solidFill>
                  <a:schemeClr val="tx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F8AD2A-6EFA-4759-93F0-9C402771D5B6}"/>
                  </a:ext>
                </a:extLst>
              </p:cNvPr>
              <p:cNvSpPr txBox="1"/>
              <p:nvPr/>
            </p:nvSpPr>
            <p:spPr>
              <a:xfrm>
                <a:off x="5638183" y="3239067"/>
                <a:ext cx="915636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800" b="1" dirty="0"/>
                  <a:t>2018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04CDA4-9B40-4C97-9B99-3E8F99C12EA9}"/>
                  </a:ext>
                </a:extLst>
              </p:cNvPr>
              <p:cNvSpPr txBox="1"/>
              <p:nvPr/>
            </p:nvSpPr>
            <p:spPr>
              <a:xfrm>
                <a:off x="7832358" y="3239066"/>
                <a:ext cx="915636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800" b="1"/>
                  <a:t>2018</a:t>
                </a:r>
                <a:endParaRPr lang="en-US" sz="2800" b="1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078010-FA94-468D-8F74-66D86BEAB9AE}"/>
                  </a:ext>
                </a:extLst>
              </p:cNvPr>
              <p:cNvSpPr txBox="1"/>
              <p:nvPr/>
            </p:nvSpPr>
            <p:spPr>
              <a:xfrm>
                <a:off x="9935165" y="3085178"/>
                <a:ext cx="1098378" cy="83099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 b="1" dirty="0"/>
                  <a:t>2016 – </a:t>
                </a:r>
              </a:p>
              <a:p>
                <a:pPr algn="ctr"/>
                <a:r>
                  <a:rPr lang="en-US" sz="2400" b="1" dirty="0"/>
                  <a:t>2020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ABED44-1596-4A14-89A2-044403A1EDC2}"/>
                  </a:ext>
                </a:extLst>
              </p:cNvPr>
              <p:cNvSpPr txBox="1"/>
              <p:nvPr/>
            </p:nvSpPr>
            <p:spPr>
              <a:xfrm>
                <a:off x="3444007" y="3243501"/>
                <a:ext cx="915636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800" b="1" dirty="0"/>
                  <a:t>2018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5D47679-39C3-49BA-8ED2-89CAF59016DD}"/>
                  </a:ext>
                </a:extLst>
              </p:cNvPr>
              <p:cNvSpPr txBox="1"/>
              <p:nvPr/>
            </p:nvSpPr>
            <p:spPr>
              <a:xfrm>
                <a:off x="1158461" y="3085178"/>
                <a:ext cx="1098378" cy="83099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 b="1" dirty="0"/>
                  <a:t>2015 – </a:t>
                </a:r>
              </a:p>
              <a:p>
                <a:pPr algn="ctr"/>
                <a:r>
                  <a:rPr lang="en-US" sz="2400" b="1" dirty="0"/>
                  <a:t>2017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AF802F-F5AF-4C32-97A4-6AD8F64BE3E5}"/>
                  </a:ext>
                </a:extLst>
              </p:cNvPr>
              <p:cNvSpPr txBox="1"/>
              <p:nvPr/>
            </p:nvSpPr>
            <p:spPr>
              <a:xfrm>
                <a:off x="610560" y="1258587"/>
                <a:ext cx="2056698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400" b="1" noProof="1"/>
                  <a:t>BSL-3 Lab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A51DD9A-E12C-4112-8169-4AA797DE996B}"/>
                  </a:ext>
                </a:extLst>
              </p:cNvPr>
              <p:cNvSpPr txBox="1"/>
              <p:nvPr/>
            </p:nvSpPr>
            <p:spPr>
              <a:xfrm>
                <a:off x="2873474" y="4008899"/>
                <a:ext cx="2056698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400" b="1" noProof="1"/>
                  <a:t>Staff Training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2B09750-E947-4BD0-8B4F-31B8955AC3E7}"/>
                  </a:ext>
                </a:extLst>
              </p:cNvPr>
              <p:cNvSpPr txBox="1"/>
              <p:nvPr/>
            </p:nvSpPr>
            <p:spPr>
              <a:xfrm>
                <a:off x="7373143" y="4023896"/>
                <a:ext cx="2056698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400" b="1" noProof="1"/>
                  <a:t>Bio-Governance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BBE72D4-618C-4F75-8937-3D506B8C03BD}"/>
                  </a:ext>
                </a:extLst>
              </p:cNvPr>
              <p:cNvSpPr txBox="1"/>
              <p:nvPr/>
            </p:nvSpPr>
            <p:spPr>
              <a:xfrm>
                <a:off x="660707" y="1688865"/>
                <a:ext cx="2056699" cy="861774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sz="1500" noProof="1"/>
                  <a:t>Invested in a Biosafety Level 3 Laboratory and Biobank in Lagos State</a:t>
                </a: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500" noProof="1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756AC8B-9824-4841-B4E1-D17CAC3E1E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40" t="12296" r="13200" b="24000"/>
              <a:stretch/>
            </p:blipFill>
            <p:spPr>
              <a:xfrm>
                <a:off x="11262162" y="4135041"/>
                <a:ext cx="776035" cy="70104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FFBA0D3-E816-4AC3-B67E-812490BFE2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12"/>
              <a:stretch/>
            </p:blipFill>
            <p:spPr>
              <a:xfrm>
                <a:off x="261158" y="4135041"/>
                <a:ext cx="698804" cy="70104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948532A-D975-4059-A8B9-B6261213674F}"/>
                  </a:ext>
                </a:extLst>
              </p:cNvPr>
              <p:cNvSpPr txBox="1"/>
              <p:nvPr/>
            </p:nvSpPr>
            <p:spPr>
              <a:xfrm>
                <a:off x="4724971" y="1261380"/>
                <a:ext cx="2056698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400" b="1" noProof="1"/>
                  <a:t>Policy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5A6B0FC-E159-4DAF-8C41-4CCCC1BF4F1E}"/>
                  </a:ext>
                </a:extLst>
              </p:cNvPr>
              <p:cNvSpPr txBox="1"/>
              <p:nvPr/>
            </p:nvSpPr>
            <p:spPr>
              <a:xfrm>
                <a:off x="4830845" y="1676976"/>
                <a:ext cx="2056699" cy="78483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500" noProof="1"/>
                  <a:t>Completed Lagos State’s biosecurity policy and roadmap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E6E4066-F585-4419-A9CB-1769FC089345}"/>
                  </a:ext>
                </a:extLst>
              </p:cNvPr>
              <p:cNvSpPr txBox="1"/>
              <p:nvPr/>
            </p:nvSpPr>
            <p:spPr>
              <a:xfrm>
                <a:off x="8747994" y="1262728"/>
                <a:ext cx="2988576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400" b="1" noProof="1"/>
                  <a:t>Infrastructure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D9EC9D2-F38F-4050-9B88-83F91E4FDC51}"/>
                  </a:ext>
                </a:extLst>
              </p:cNvPr>
              <p:cNvSpPr txBox="1"/>
              <p:nvPr/>
            </p:nvSpPr>
            <p:spPr>
              <a:xfrm>
                <a:off x="8808144" y="1628925"/>
                <a:ext cx="3221464" cy="1154162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Upgraded and expanded Isolation capacity at Lagos Mainland hospital; the infectious diseases hospital.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5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9FD08A-87CC-40ED-BBE3-A822597148BF}"/>
                  </a:ext>
                </a:extLst>
              </p:cNvPr>
              <p:cNvSpPr txBox="1"/>
              <p:nvPr/>
            </p:nvSpPr>
            <p:spPr>
              <a:xfrm>
                <a:off x="2942213" y="4503278"/>
                <a:ext cx="2056699" cy="78483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500" noProof="1"/>
                  <a:t>Trained key staff in Biosecurity and Biothreat reduction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F01F1D3-4C3A-4D04-8F5F-D664920A098F}"/>
                  </a:ext>
                </a:extLst>
              </p:cNvPr>
              <p:cNvSpPr txBox="1"/>
              <p:nvPr/>
            </p:nvSpPr>
            <p:spPr>
              <a:xfrm>
                <a:off x="7373143" y="4503866"/>
                <a:ext cx="2447471" cy="553998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500" noProof="1"/>
                  <a:t>Established the Biosecurity and Bio-Governance council</a:t>
                </a:r>
              </a:p>
            </p:txBody>
          </p:sp>
        </p:grpSp>
        <p:sp>
          <p:nvSpPr>
            <p:cNvPr id="7" name="Right Arrow 2">
              <a:extLst>
                <a:ext uri="{FF2B5EF4-FFF2-40B4-BE49-F238E27FC236}">
                  <a16:creationId xmlns:a16="http://schemas.microsoft.com/office/drawing/2014/main" id="{84C54B6D-BCF6-448F-B170-460DE61D1899}"/>
                </a:ext>
              </a:extLst>
            </p:cNvPr>
            <p:cNvSpPr/>
            <p:nvPr/>
          </p:nvSpPr>
          <p:spPr>
            <a:xfrm>
              <a:off x="959962" y="3039864"/>
              <a:ext cx="10776608" cy="1941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BA84C2-01C4-4A5D-988A-FF799F8CE949}"/>
                </a:ext>
              </a:extLst>
            </p:cNvPr>
            <p:cNvSpPr txBox="1"/>
            <p:nvPr/>
          </p:nvSpPr>
          <p:spPr>
            <a:xfrm>
              <a:off x="2871945" y="2749386"/>
              <a:ext cx="5324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/>
                <a:t>Convened 5 Biosecurity conferences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54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07E1620E-477A-43F5-BBB3-3826F77CD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E1456-A9A8-46C2-81D6-463BBC235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5E33C20-DE06-4F12-B8ED-41AC1910380B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31D391-6AC6-47B7-B773-B9BE72D59E56}"/>
              </a:ext>
            </a:extLst>
          </p:cNvPr>
          <p:cNvSpPr txBox="1"/>
          <p:nvPr/>
        </p:nvSpPr>
        <p:spPr>
          <a:xfrm>
            <a:off x="6420465" y="136525"/>
            <a:ext cx="5161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THIRD WAVE – MANAGING VARIANTS OF THE VIRUS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22775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1A6CA-6049-4C95-9DC0-6193E69E7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C1185-3436-46A3-825D-7EE997069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DDD66-F964-4839-80EC-24800C8FE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31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C91220-4B85-4A77-BBE8-5633A7A3FE79}"/>
              </a:ext>
            </a:extLst>
          </p:cNvPr>
          <p:cNvGrpSpPr/>
          <p:nvPr/>
        </p:nvGrpSpPr>
        <p:grpSpPr>
          <a:xfrm>
            <a:off x="0" y="-1"/>
            <a:ext cx="12208200" cy="6858001"/>
            <a:chOff x="0" y="-1"/>
            <a:chExt cx="12208200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0D82C9-A941-40E6-BA2B-9E69F7B40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208200" cy="6858001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F113EBC-650E-491A-AA12-46737A528BBA}"/>
                </a:ext>
              </a:extLst>
            </p:cNvPr>
            <p:cNvGrpSpPr/>
            <p:nvPr/>
          </p:nvGrpSpPr>
          <p:grpSpPr>
            <a:xfrm>
              <a:off x="254708" y="1715056"/>
              <a:ext cx="6110746" cy="4710200"/>
              <a:chOff x="254708" y="1715056"/>
              <a:chExt cx="6110746" cy="471020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7D4A52-0C02-4BBC-8529-93BFB593881A}"/>
                  </a:ext>
                </a:extLst>
              </p:cNvPr>
              <p:cNvSpPr txBox="1"/>
              <p:nvPr/>
            </p:nvSpPr>
            <p:spPr>
              <a:xfrm>
                <a:off x="4119716" y="1715056"/>
                <a:ext cx="11307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Brazil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8C8A8E-6ABF-45FD-8005-4B2EA4A33406}"/>
                  </a:ext>
                </a:extLst>
              </p:cNvPr>
              <p:cNvSpPr txBox="1"/>
              <p:nvPr/>
            </p:nvSpPr>
            <p:spPr>
              <a:xfrm>
                <a:off x="5234745" y="4020720"/>
                <a:ext cx="11307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UK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051738-6A6E-413E-8981-7F0C87C9D76B}"/>
                  </a:ext>
                </a:extLst>
              </p:cNvPr>
              <p:cNvSpPr txBox="1"/>
              <p:nvPr/>
            </p:nvSpPr>
            <p:spPr>
              <a:xfrm>
                <a:off x="3901542" y="6117479"/>
                <a:ext cx="11307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India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BE5E6C-A4C9-4A7C-9FD6-925CB8FC7ED9}"/>
                  </a:ext>
                </a:extLst>
              </p:cNvPr>
              <p:cNvSpPr txBox="1"/>
              <p:nvPr/>
            </p:nvSpPr>
            <p:spPr>
              <a:xfrm>
                <a:off x="1385417" y="6112768"/>
                <a:ext cx="11307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UK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A65FA7-4CAC-438C-8F4C-94F97110D167}"/>
                  </a:ext>
                </a:extLst>
              </p:cNvPr>
              <p:cNvSpPr txBox="1"/>
              <p:nvPr/>
            </p:nvSpPr>
            <p:spPr>
              <a:xfrm>
                <a:off x="254708" y="3883599"/>
                <a:ext cx="11307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South Africa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F1295A-AEAF-44F1-AAEE-7D40CED9D986}"/>
                  </a:ext>
                </a:extLst>
              </p:cNvPr>
              <p:cNvSpPr txBox="1"/>
              <p:nvPr/>
            </p:nvSpPr>
            <p:spPr>
              <a:xfrm>
                <a:off x="1562399" y="1719299"/>
                <a:ext cx="11307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Philippines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7066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E3DF8A-5260-4C9D-B0CF-10E3B1D919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Installation of the Sequencing Machine</a:t>
            </a:r>
          </a:p>
        </p:txBody>
      </p:sp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DEE9C3E-329E-4CC6-9D1B-279D95998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1" y="1261331"/>
            <a:ext cx="7281223" cy="4095689"/>
          </a:xfrm>
          <a:prstGeom prst="rect">
            <a:avLst/>
          </a:prstGeom>
        </p:spPr>
      </p:pic>
      <p:pic>
        <p:nvPicPr>
          <p:cNvPr id="7" name="Picture 6" descr="A person wearing a mask and sitting in front of a computer&#10;&#10;Description automatically generated with low confidence">
            <a:extLst>
              <a:ext uri="{FF2B5EF4-FFF2-40B4-BE49-F238E27FC236}">
                <a16:creationId xmlns:a16="http://schemas.microsoft.com/office/drawing/2014/main" id="{4AD6CC45-E969-4E11-A7A0-D19DDACFF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305" y="1252415"/>
            <a:ext cx="3956587" cy="52754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7B702F-0EE4-41C1-A19A-B02A1C689DD8}"/>
              </a:ext>
            </a:extLst>
          </p:cNvPr>
          <p:cNvSpPr txBox="1"/>
          <p:nvPr/>
        </p:nvSpPr>
        <p:spPr>
          <a:xfrm>
            <a:off x="480290" y="5520518"/>
            <a:ext cx="7281223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GB" b="1" dirty="0"/>
              <a:t>Photos showing the installation of Lagos State sequencing machine at the BioBank:</a:t>
            </a:r>
          </a:p>
        </p:txBody>
      </p:sp>
    </p:spTree>
    <p:extLst>
      <p:ext uri="{BB962C8B-B14F-4D97-AF65-F5344CB8AC3E}">
        <p14:creationId xmlns:p14="http://schemas.microsoft.com/office/powerpoint/2010/main" val="796128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097-3E2B-4C12-9F96-B08AB86B1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 of Variants in Lagos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3DCDB-859D-4936-A6B2-23A378ED1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CCA22-E30F-4D7C-8DB5-DADFF84CB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r="4576"/>
          <a:stretch/>
        </p:blipFill>
        <p:spPr>
          <a:xfrm>
            <a:off x="651386" y="1917290"/>
            <a:ext cx="6484071" cy="4336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F7ABB2-C868-4191-8344-3B4D8B341079}"/>
              </a:ext>
            </a:extLst>
          </p:cNvPr>
          <p:cNvSpPr txBox="1"/>
          <p:nvPr/>
        </p:nvSpPr>
        <p:spPr>
          <a:xfrm>
            <a:off x="6874844" y="1991341"/>
            <a:ext cx="4916129" cy="3197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700" b="1" dirty="0"/>
              <a:t>Sequencing for COVID-19 variants has commenced in Lagos State </a:t>
            </a:r>
          </a:p>
          <a:p>
            <a:pPr marL="176213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900" b="1" dirty="0"/>
          </a:p>
          <a:p>
            <a:pPr marL="176213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700" b="1" dirty="0"/>
              <a:t>Of the samples sequenced so far:</a:t>
            </a:r>
          </a:p>
          <a:p>
            <a:pPr marL="633413" lvl="1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700" b="1" dirty="0"/>
              <a:t>82% were positive with the Delta Variant (from India, now predominant in the UK)</a:t>
            </a:r>
          </a:p>
          <a:p>
            <a:pPr marL="633413" lvl="1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700" b="1" dirty="0"/>
          </a:p>
          <a:p>
            <a:pPr marL="633413" lvl="1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700" b="1" dirty="0"/>
              <a:t>7% were positive with either Alpha (UK), Beta (South Africa) and Eta (UK) Variants </a:t>
            </a:r>
          </a:p>
          <a:p>
            <a:pPr marL="633413" lvl="1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900" b="1" dirty="0"/>
          </a:p>
          <a:p>
            <a:pPr marL="633413" lvl="1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700" b="1" dirty="0"/>
              <a:t>The remaining 11% were positive with unclassified variants</a:t>
            </a:r>
          </a:p>
        </p:txBody>
      </p:sp>
      <p:pic>
        <p:nvPicPr>
          <p:cNvPr id="9" name="Picture 8" descr="A picture containing tree, decorated, several&#10;&#10;Description automatically generated">
            <a:extLst>
              <a:ext uri="{FF2B5EF4-FFF2-40B4-BE49-F238E27FC236}">
                <a16:creationId xmlns:a16="http://schemas.microsoft.com/office/drawing/2014/main" id="{14D3025F-4235-4590-A332-F280B57E0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86"/>
          <a:stretch/>
        </p:blipFill>
        <p:spPr>
          <a:xfrm>
            <a:off x="651386" y="1292633"/>
            <a:ext cx="11139587" cy="5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06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097-3E2B-4C12-9F96-B08AB86B1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 of Analysis of Variants in Public Laboratories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3DCDB-859D-4936-A6B2-23A378ED1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34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7ABB2-C868-4191-8344-3B4D8B341079}"/>
              </a:ext>
            </a:extLst>
          </p:cNvPr>
          <p:cNvSpPr txBox="1"/>
          <p:nvPr/>
        </p:nvSpPr>
        <p:spPr>
          <a:xfrm>
            <a:off x="6874844" y="1991341"/>
            <a:ext cx="4916129" cy="349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700" b="1" dirty="0"/>
              <a:t>About 132 samples were sequenced at LSB, LUTH, and NIMR </a:t>
            </a:r>
          </a:p>
          <a:p>
            <a:pPr marL="176213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900" b="1" dirty="0"/>
          </a:p>
          <a:p>
            <a:pPr marL="176213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700" b="1" dirty="0"/>
              <a:t>Of the samples sequenced :</a:t>
            </a:r>
          </a:p>
          <a:p>
            <a:pPr marL="633413" lvl="1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700" b="1" dirty="0"/>
              <a:t>74% were positive with the Delta Variant (from India, now predominant in the UK)</a:t>
            </a:r>
          </a:p>
          <a:p>
            <a:pPr marL="633413" lvl="1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700" b="1" dirty="0"/>
          </a:p>
          <a:p>
            <a:pPr marL="633413" lvl="1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700" b="1" dirty="0"/>
              <a:t>8% were positive with the Kappa Variant (First discovered in India),</a:t>
            </a:r>
          </a:p>
          <a:p>
            <a:pPr marL="633413" lvl="1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900" b="1" dirty="0"/>
          </a:p>
          <a:p>
            <a:pPr marL="633413" lvl="1" indent="-176213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700" b="1" dirty="0"/>
              <a:t>The remaining 17% were COVID-19 positive, but did not have any known variant of the virus</a:t>
            </a:r>
          </a:p>
        </p:txBody>
      </p:sp>
      <p:pic>
        <p:nvPicPr>
          <p:cNvPr id="9" name="Picture 8" descr="A picture containing tree, decorated, several&#10;&#10;Description automatically generated">
            <a:extLst>
              <a:ext uri="{FF2B5EF4-FFF2-40B4-BE49-F238E27FC236}">
                <a16:creationId xmlns:a16="http://schemas.microsoft.com/office/drawing/2014/main" id="{14D3025F-4235-4590-A332-F280B57E04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86"/>
          <a:stretch/>
        </p:blipFill>
        <p:spPr>
          <a:xfrm>
            <a:off x="651386" y="1292633"/>
            <a:ext cx="11139587" cy="536167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E01E083-2CF5-4EFB-99F2-D34F4EA87F22}"/>
              </a:ext>
            </a:extLst>
          </p:cNvPr>
          <p:cNvGraphicFramePr>
            <a:graphicFrameLocks noGrp="1"/>
          </p:cNvGraphicFramePr>
          <p:nvPr/>
        </p:nvGraphicFramePr>
        <p:xfrm>
          <a:off x="651386" y="1991341"/>
          <a:ext cx="6223458" cy="4115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7976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350E66-7101-4ED5-B913-EFDAC8547B4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3123" y="321219"/>
            <a:ext cx="11338877" cy="54092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sz="2400" b="1" dirty="0">
                <a:solidFill>
                  <a:schemeClr val="tx1"/>
                </a:solidFill>
                <a:latin typeface="+mn-lt"/>
              </a:rPr>
              <a:t>Lagos State’s Strategies for Managing the Third Wave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98CF56-AC5D-4171-BB67-0B2F8F6815A0}"/>
              </a:ext>
            </a:extLst>
          </p:cNvPr>
          <p:cNvGrpSpPr/>
          <p:nvPr/>
        </p:nvGrpSpPr>
        <p:grpSpPr>
          <a:xfrm>
            <a:off x="5239167" y="1369496"/>
            <a:ext cx="2014350" cy="4863353"/>
            <a:chOff x="6347275" y="1369496"/>
            <a:chExt cx="2249424" cy="456237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EBF9EDA-585D-4C8A-94D1-6D2106281D3D}"/>
                </a:ext>
              </a:extLst>
            </p:cNvPr>
            <p:cNvSpPr/>
            <p:nvPr/>
          </p:nvSpPr>
          <p:spPr>
            <a:xfrm>
              <a:off x="6663279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865C4DF-FBDE-440C-9236-B6F45F43A195}"/>
                </a:ext>
              </a:extLst>
            </p:cNvPr>
            <p:cNvSpPr/>
            <p:nvPr/>
          </p:nvSpPr>
          <p:spPr>
            <a:xfrm>
              <a:off x="6396100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EF1E3B21-1F14-4CF0-8738-E26B770FC28E}"/>
                </a:ext>
              </a:extLst>
            </p:cNvPr>
            <p:cNvSpPr/>
            <p:nvPr/>
          </p:nvSpPr>
          <p:spPr>
            <a:xfrm>
              <a:off x="6351757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C8761E3-2572-4CEF-BDC5-5FAD1C6D681D}"/>
                </a:ext>
              </a:extLst>
            </p:cNvPr>
            <p:cNvSpPr/>
            <p:nvPr/>
          </p:nvSpPr>
          <p:spPr>
            <a:xfrm>
              <a:off x="6347275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Enforce Non-Pharmaceutical Interventions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0253230-D5D4-48EA-80AF-B65090508F8A}"/>
                </a:ext>
              </a:extLst>
            </p:cNvPr>
            <p:cNvSpPr/>
            <p:nvPr/>
          </p:nvSpPr>
          <p:spPr>
            <a:xfrm>
              <a:off x="6347275" y="2237991"/>
              <a:ext cx="2249424" cy="235267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4B3628-25F0-4063-9701-DFE1A7D6B9AF}"/>
              </a:ext>
            </a:extLst>
          </p:cNvPr>
          <p:cNvGrpSpPr/>
          <p:nvPr/>
        </p:nvGrpSpPr>
        <p:grpSpPr>
          <a:xfrm>
            <a:off x="7465540" y="1369496"/>
            <a:ext cx="2014350" cy="4863353"/>
            <a:chOff x="9104376" y="1369496"/>
            <a:chExt cx="2249424" cy="456237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264449-66D7-43AF-AB38-FF52F64F9A1E}"/>
                </a:ext>
              </a:extLst>
            </p:cNvPr>
            <p:cNvSpPr/>
            <p:nvPr/>
          </p:nvSpPr>
          <p:spPr>
            <a:xfrm>
              <a:off x="9420380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56BA6E-6306-4866-819A-CD34A880278A}"/>
                </a:ext>
              </a:extLst>
            </p:cNvPr>
            <p:cNvSpPr/>
            <p:nvPr/>
          </p:nvSpPr>
          <p:spPr>
            <a:xfrm>
              <a:off x="9153201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33414EA8-9F9D-4A4E-8275-C3A49310F16B}"/>
                </a:ext>
              </a:extLst>
            </p:cNvPr>
            <p:cNvSpPr/>
            <p:nvPr/>
          </p:nvSpPr>
          <p:spPr>
            <a:xfrm>
              <a:off x="9108858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3A409E-B40E-4296-B8EB-3DE6E2DF22FE}"/>
                </a:ext>
              </a:extLst>
            </p:cNvPr>
            <p:cNvSpPr/>
            <p:nvPr/>
          </p:nvSpPr>
          <p:spPr>
            <a:xfrm>
              <a:off x="9104376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Ramp Up Oxygen Supply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523FC0A-EE76-4E0A-90A6-93DDA56ACC41}"/>
                </a:ext>
              </a:extLst>
            </p:cNvPr>
            <p:cNvSpPr/>
            <p:nvPr/>
          </p:nvSpPr>
          <p:spPr>
            <a:xfrm>
              <a:off x="9104376" y="2237991"/>
              <a:ext cx="2249424" cy="235267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DADB047-A7D6-4EFF-868C-D53E042A28ED}"/>
              </a:ext>
            </a:extLst>
          </p:cNvPr>
          <p:cNvGrpSpPr/>
          <p:nvPr/>
        </p:nvGrpSpPr>
        <p:grpSpPr>
          <a:xfrm>
            <a:off x="3022124" y="1369496"/>
            <a:ext cx="2014350" cy="4863353"/>
            <a:chOff x="3590173" y="1369496"/>
            <a:chExt cx="2249424" cy="456237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96EAF94-8FA4-405F-BA4D-8D8716AF3EEA}"/>
                </a:ext>
              </a:extLst>
            </p:cNvPr>
            <p:cNvSpPr/>
            <p:nvPr/>
          </p:nvSpPr>
          <p:spPr>
            <a:xfrm>
              <a:off x="3906177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FF84E14-FBDD-41D1-A419-6EB9030D0AEC}"/>
                </a:ext>
              </a:extLst>
            </p:cNvPr>
            <p:cNvSpPr/>
            <p:nvPr/>
          </p:nvSpPr>
          <p:spPr>
            <a:xfrm>
              <a:off x="3638998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D96C1C0B-D361-416F-B154-ADC9531FD35E}"/>
                </a:ext>
              </a:extLst>
            </p:cNvPr>
            <p:cNvSpPr/>
            <p:nvPr/>
          </p:nvSpPr>
          <p:spPr>
            <a:xfrm>
              <a:off x="3594655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929E21B-7F1C-48A6-86C9-0DFB8FBBAFB7}"/>
                </a:ext>
              </a:extLst>
            </p:cNvPr>
            <p:cNvSpPr/>
            <p:nvPr/>
          </p:nvSpPr>
          <p:spPr>
            <a:xfrm>
              <a:off x="3590173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Technology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2A5425C-F238-4988-9CC7-3D573814EEB9}"/>
                </a:ext>
              </a:extLst>
            </p:cNvPr>
            <p:cNvSpPr/>
            <p:nvPr/>
          </p:nvSpPr>
          <p:spPr>
            <a:xfrm>
              <a:off x="3590173" y="2237991"/>
              <a:ext cx="2249424" cy="235267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08D479-F172-4666-B42C-05F240A95EFA}"/>
              </a:ext>
            </a:extLst>
          </p:cNvPr>
          <p:cNvGrpSpPr/>
          <p:nvPr/>
        </p:nvGrpSpPr>
        <p:grpSpPr>
          <a:xfrm>
            <a:off x="833072" y="1369496"/>
            <a:ext cx="2014350" cy="4863353"/>
            <a:chOff x="833071" y="1369496"/>
            <a:chExt cx="2249424" cy="4562375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75647EA-7D41-4D92-A68B-CE63A22A3FE3}"/>
                </a:ext>
              </a:extLst>
            </p:cNvPr>
            <p:cNvSpPr/>
            <p:nvPr/>
          </p:nvSpPr>
          <p:spPr>
            <a:xfrm>
              <a:off x="1149075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9A65E2-4A67-4D37-A7A5-7D7CC6FC8A33}"/>
                </a:ext>
              </a:extLst>
            </p:cNvPr>
            <p:cNvSpPr/>
            <p:nvPr/>
          </p:nvSpPr>
          <p:spPr>
            <a:xfrm>
              <a:off x="881896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">
              <a:extLst>
                <a:ext uri="{FF2B5EF4-FFF2-40B4-BE49-F238E27FC236}">
                  <a16:creationId xmlns:a16="http://schemas.microsoft.com/office/drawing/2014/main" id="{8D622C77-79CF-4BCB-A860-5596EFF63944}"/>
                </a:ext>
              </a:extLst>
            </p:cNvPr>
            <p:cNvSpPr/>
            <p:nvPr/>
          </p:nvSpPr>
          <p:spPr>
            <a:xfrm>
              <a:off x="837553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BB28DDF-EC35-41BB-95EE-E8F3BB981BF0}"/>
                </a:ext>
              </a:extLst>
            </p:cNvPr>
            <p:cNvSpPr/>
            <p:nvPr/>
          </p:nvSpPr>
          <p:spPr>
            <a:xfrm>
              <a:off x="833071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Testing &amp; Isolation</a:t>
              </a: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A0BBFAD-0CDB-4669-852C-B52716A3E8C1}"/>
                </a:ext>
              </a:extLst>
            </p:cNvPr>
            <p:cNvSpPr/>
            <p:nvPr/>
          </p:nvSpPr>
          <p:spPr>
            <a:xfrm>
              <a:off x="833071" y="2237991"/>
              <a:ext cx="2249424" cy="235267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B431727-1560-4A34-8987-280037C95161}"/>
              </a:ext>
            </a:extLst>
          </p:cNvPr>
          <p:cNvSpPr txBox="1"/>
          <p:nvPr/>
        </p:nvSpPr>
        <p:spPr>
          <a:xfrm>
            <a:off x="853123" y="2440874"/>
            <a:ext cx="1924417" cy="231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Ramp up testing and ensure all travellers carry out COVID-19 Tests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GB" sz="700" b="1" dirty="0">
              <a:solidFill>
                <a:schemeClr val="bg1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Introduce PCR tests to determine variants of the virus for positive cases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E77ACF-3C21-406B-A80E-F682C28BC566}"/>
              </a:ext>
            </a:extLst>
          </p:cNvPr>
          <p:cNvSpPr txBox="1"/>
          <p:nvPr/>
        </p:nvSpPr>
        <p:spPr>
          <a:xfrm>
            <a:off x="3065847" y="2462162"/>
            <a:ext cx="1955254" cy="1148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Utilize EKOTELEMED to monitor confirmed cases and provide telemedicine services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9CB7F7-BF75-41FA-AD70-3AD3D79DF48A}"/>
              </a:ext>
            </a:extLst>
          </p:cNvPr>
          <p:cNvSpPr txBox="1"/>
          <p:nvPr/>
        </p:nvSpPr>
        <p:spPr>
          <a:xfrm>
            <a:off x="5282890" y="2462162"/>
            <a:ext cx="1931824" cy="2247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Hand washing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GB" sz="500" b="1" dirty="0">
              <a:solidFill>
                <a:schemeClr val="bg1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Social distancing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GB" sz="700" b="1" dirty="0">
              <a:solidFill>
                <a:schemeClr val="bg1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Thresholds for public gathering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GB" sz="700" b="1" dirty="0">
              <a:solidFill>
                <a:schemeClr val="bg1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Discourage super spreader events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7CA903-77C2-4090-AC96-9D2C49082DFD}"/>
              </a:ext>
            </a:extLst>
          </p:cNvPr>
          <p:cNvSpPr txBox="1"/>
          <p:nvPr/>
        </p:nvSpPr>
        <p:spPr>
          <a:xfrm>
            <a:off x="7433130" y="2460964"/>
            <a:ext cx="204676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Two-phased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Outsource oxygen plants to private 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5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PPP for 700 cylinder/day oxygen plant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B5D724-88A2-4509-82FB-80A1D4E9A05E}"/>
              </a:ext>
            </a:extLst>
          </p:cNvPr>
          <p:cNvSpPr txBox="1"/>
          <p:nvPr/>
        </p:nvSpPr>
        <p:spPr>
          <a:xfrm>
            <a:off x="920517" y="4916037"/>
            <a:ext cx="1966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Positives will be subject to a mandatory 7-day quarantine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2701B5-BF96-45DD-9EEF-9D4B9021F307}"/>
              </a:ext>
            </a:extLst>
          </p:cNvPr>
          <p:cNvSpPr txBox="1"/>
          <p:nvPr/>
        </p:nvSpPr>
        <p:spPr>
          <a:xfrm>
            <a:off x="3109569" y="4914587"/>
            <a:ext cx="1966614" cy="88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EKOTELEMED to become the backbone of the response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24295D9-D4AF-4E1E-8287-C9F9ED0F2A23}"/>
              </a:ext>
            </a:extLst>
          </p:cNvPr>
          <p:cNvSpPr txBox="1"/>
          <p:nvPr/>
        </p:nvSpPr>
        <p:spPr>
          <a:xfrm>
            <a:off x="5248100" y="4914587"/>
            <a:ext cx="1966614" cy="623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Enforcement is key to mitigating the 3</a:t>
            </a:r>
            <a:r>
              <a:rPr lang="en-GB" sz="1600" b="1" i="1" baseline="30000" dirty="0"/>
              <a:t>rd</a:t>
            </a:r>
            <a:r>
              <a:rPr lang="en-GB" sz="1600" b="1" i="1" dirty="0"/>
              <a:t> wave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71A618-CE21-42D5-B94D-B769670E1699}"/>
              </a:ext>
            </a:extLst>
          </p:cNvPr>
          <p:cNvSpPr txBox="1"/>
          <p:nvPr/>
        </p:nvSpPr>
        <p:spPr>
          <a:xfrm>
            <a:off x="7505484" y="4924101"/>
            <a:ext cx="1966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The Hallmark of our approach to managing the 3</a:t>
            </a:r>
            <a:r>
              <a:rPr lang="en-GB" sz="1600" b="1" i="1" baseline="30000" dirty="0"/>
              <a:t>rd</a:t>
            </a:r>
            <a:r>
              <a:rPr lang="en-GB" sz="1600" b="1" i="1" dirty="0"/>
              <a:t> wave will be oxygen therapy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4133B1D-09EB-4201-AC1C-DF98C92BF210}"/>
              </a:ext>
            </a:extLst>
          </p:cNvPr>
          <p:cNvGrpSpPr/>
          <p:nvPr/>
        </p:nvGrpSpPr>
        <p:grpSpPr>
          <a:xfrm>
            <a:off x="9698306" y="1369496"/>
            <a:ext cx="2014350" cy="4863353"/>
            <a:chOff x="9104376" y="1369496"/>
            <a:chExt cx="2249424" cy="456237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A979135-2373-4824-837A-382674B671FD}"/>
                </a:ext>
              </a:extLst>
            </p:cNvPr>
            <p:cNvSpPr/>
            <p:nvPr/>
          </p:nvSpPr>
          <p:spPr>
            <a:xfrm>
              <a:off x="9420380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CDE08B2-A784-4119-905E-85B7471E29A6}"/>
                </a:ext>
              </a:extLst>
            </p:cNvPr>
            <p:cNvSpPr/>
            <p:nvPr/>
          </p:nvSpPr>
          <p:spPr>
            <a:xfrm>
              <a:off x="9153201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3">
              <a:extLst>
                <a:ext uri="{FF2B5EF4-FFF2-40B4-BE49-F238E27FC236}">
                  <a16:creationId xmlns:a16="http://schemas.microsoft.com/office/drawing/2014/main" id="{1CFE7A3C-D1F5-4AE6-AB79-0943DDE056FE}"/>
                </a:ext>
              </a:extLst>
            </p:cNvPr>
            <p:cNvSpPr/>
            <p:nvPr/>
          </p:nvSpPr>
          <p:spPr>
            <a:xfrm>
              <a:off x="9108858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8DD8EB4-E4EF-4C6C-8EEC-F8782BED775F}"/>
                </a:ext>
              </a:extLst>
            </p:cNvPr>
            <p:cNvSpPr/>
            <p:nvPr/>
          </p:nvSpPr>
          <p:spPr>
            <a:xfrm>
              <a:off x="9104376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Pharmaceutical Interventions</a:t>
              </a: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9C366BD-78E0-4437-A4CC-B7246FD88EF6}"/>
                </a:ext>
              </a:extLst>
            </p:cNvPr>
            <p:cNvSpPr/>
            <p:nvPr/>
          </p:nvSpPr>
          <p:spPr>
            <a:xfrm>
              <a:off x="9104376" y="2237991"/>
              <a:ext cx="2249424" cy="235267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86B8FAE-BEFC-45C8-B4D7-7F06527B0597}"/>
              </a:ext>
            </a:extLst>
          </p:cNvPr>
          <p:cNvSpPr txBox="1"/>
          <p:nvPr/>
        </p:nvSpPr>
        <p:spPr>
          <a:xfrm>
            <a:off x="9755078" y="2460964"/>
            <a:ext cx="194212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b="1" dirty="0"/>
              <a:t>Increase number of vaccine doses administered by leveraging the private sector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GB" sz="700" b="1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b="1" dirty="0"/>
              <a:t>Lagos State has Ivermectin stock in case of 3</a:t>
            </a:r>
            <a:r>
              <a:rPr lang="en-GB" sz="1600" b="1" baseline="30000" dirty="0"/>
              <a:t>rd</a:t>
            </a:r>
            <a:r>
              <a:rPr lang="en-GB" sz="1600" b="1" dirty="0"/>
              <a:t> wave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4959CA-42FF-4667-A826-4987F4EED56C}"/>
              </a:ext>
            </a:extLst>
          </p:cNvPr>
          <p:cNvSpPr txBox="1"/>
          <p:nvPr/>
        </p:nvSpPr>
        <p:spPr>
          <a:xfrm>
            <a:off x="9738250" y="4924101"/>
            <a:ext cx="1966614" cy="88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Requirement for herd immunity is 60% of population</a:t>
            </a:r>
          </a:p>
        </p:txBody>
      </p:sp>
    </p:spTree>
    <p:extLst>
      <p:ext uri="{BB962C8B-B14F-4D97-AF65-F5344CB8AC3E}">
        <p14:creationId xmlns:p14="http://schemas.microsoft.com/office/powerpoint/2010/main" val="2056224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6DC622-CDAC-43A5-AAAA-692E3A54CB84}"/>
              </a:ext>
            </a:extLst>
          </p:cNvPr>
          <p:cNvSpPr/>
          <p:nvPr/>
        </p:nvSpPr>
        <p:spPr>
          <a:xfrm>
            <a:off x="-1" y="2113935"/>
            <a:ext cx="542646" cy="3421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64DD6B-517C-4AE7-B5DF-BB7CDF1DCB6F}"/>
              </a:ext>
            </a:extLst>
          </p:cNvPr>
          <p:cNvSpPr/>
          <p:nvPr/>
        </p:nvSpPr>
        <p:spPr>
          <a:xfrm>
            <a:off x="4705901" y="0"/>
            <a:ext cx="2783114" cy="2345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31097D-AF6C-4680-BCA2-12888D1954C5}"/>
              </a:ext>
            </a:extLst>
          </p:cNvPr>
          <p:cNvSpPr/>
          <p:nvPr/>
        </p:nvSpPr>
        <p:spPr>
          <a:xfrm>
            <a:off x="1457" y="0"/>
            <a:ext cx="4947967" cy="23457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C4D43E-EF00-4620-BF16-5409B38323B8}"/>
              </a:ext>
            </a:extLst>
          </p:cNvPr>
          <p:cNvSpPr/>
          <p:nvPr/>
        </p:nvSpPr>
        <p:spPr>
          <a:xfrm>
            <a:off x="0" y="2422024"/>
            <a:ext cx="12192000" cy="44359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DE35DA-D423-4F65-8AEB-832EAD9D2CDB}"/>
              </a:ext>
            </a:extLst>
          </p:cNvPr>
          <p:cNvSpPr/>
          <p:nvPr/>
        </p:nvSpPr>
        <p:spPr>
          <a:xfrm>
            <a:off x="7354612" y="0"/>
            <a:ext cx="4838844" cy="23651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BD856C-28D8-49D3-B841-9EB601B4CF86}"/>
              </a:ext>
            </a:extLst>
          </p:cNvPr>
          <p:cNvSpPr txBox="1"/>
          <p:nvPr/>
        </p:nvSpPr>
        <p:spPr>
          <a:xfrm>
            <a:off x="5045919" y="206381"/>
            <a:ext cx="2323537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500" b="1" dirty="0">
                <a:ea typeface="League Spartan" charset="0"/>
                <a:cs typeface="Poppins" pitchFamily="2" charset="77"/>
              </a:rPr>
              <a:t>LAGOS STATE INCIDENT COMMAND SYSTEM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243E478-63DF-44B5-9D60-1DB78DB07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677" y="826843"/>
            <a:ext cx="875635" cy="8756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C5F04E5-F233-456B-A823-CE13193F9B84}"/>
              </a:ext>
            </a:extLst>
          </p:cNvPr>
          <p:cNvSpPr txBox="1"/>
          <p:nvPr/>
        </p:nvSpPr>
        <p:spPr>
          <a:xfrm>
            <a:off x="8138988" y="143267"/>
            <a:ext cx="3617605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TESTING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0F0997-51CF-4D9B-860E-8767E8EB7565}"/>
              </a:ext>
            </a:extLst>
          </p:cNvPr>
          <p:cNvGrpSpPr/>
          <p:nvPr/>
        </p:nvGrpSpPr>
        <p:grpSpPr>
          <a:xfrm>
            <a:off x="156588" y="642669"/>
            <a:ext cx="4607982" cy="1317222"/>
            <a:chOff x="156588" y="642669"/>
            <a:chExt cx="4607982" cy="131722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F2EE1EB-C119-438F-94E4-B43CF23A6C0B}"/>
                </a:ext>
              </a:extLst>
            </p:cNvPr>
            <p:cNvGrpSpPr/>
            <p:nvPr/>
          </p:nvGrpSpPr>
          <p:grpSpPr>
            <a:xfrm>
              <a:off x="156588" y="642669"/>
              <a:ext cx="1370156" cy="1317222"/>
              <a:chOff x="109294" y="481138"/>
              <a:chExt cx="1547055" cy="131722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5989A4D-65F4-4317-BE92-4108BAED3258}"/>
                  </a:ext>
                </a:extLst>
              </p:cNvPr>
              <p:cNvGrpSpPr/>
              <p:nvPr/>
            </p:nvGrpSpPr>
            <p:grpSpPr>
              <a:xfrm>
                <a:off x="117715" y="481138"/>
                <a:ext cx="1538634" cy="1317222"/>
                <a:chOff x="1457" y="1172874"/>
                <a:chExt cx="1538634" cy="1317222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1C657CC5-F9B3-449E-A233-E601D41D27DA}"/>
                    </a:ext>
                  </a:extLst>
                </p:cNvPr>
                <p:cNvSpPr/>
                <p:nvPr/>
              </p:nvSpPr>
              <p:spPr>
                <a:xfrm>
                  <a:off x="1457" y="1172874"/>
                  <a:ext cx="1538634" cy="1317222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84698F1-2F12-4368-8E63-39A5528FEE92}"/>
                    </a:ext>
                  </a:extLst>
                </p:cNvPr>
                <p:cNvSpPr txBox="1"/>
                <p:nvPr/>
              </p:nvSpPr>
              <p:spPr>
                <a:xfrm>
                  <a:off x="13711" y="1493545"/>
                  <a:ext cx="1482022" cy="584775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ea typeface="League Spartan" charset="0"/>
                      <a:cs typeface="Poppins" pitchFamily="2" charset="77"/>
                    </a:rPr>
                    <a:t>CONFIRMED CASES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F45DAB-3E95-4801-BF0C-72BBC40637A4}"/>
                  </a:ext>
                </a:extLst>
              </p:cNvPr>
              <p:cNvSpPr txBox="1"/>
              <p:nvPr/>
            </p:nvSpPr>
            <p:spPr>
              <a:xfrm>
                <a:off x="109294" y="1447338"/>
                <a:ext cx="14578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chemeClr val="bg1"/>
                    </a:solidFill>
                  </a:rPr>
                  <a:t>72,673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5C49878-CC64-4ECD-8618-4D7E55302021}"/>
                </a:ext>
              </a:extLst>
            </p:cNvPr>
            <p:cNvGrpSpPr/>
            <p:nvPr/>
          </p:nvGrpSpPr>
          <p:grpSpPr>
            <a:xfrm>
              <a:off x="1754835" y="642669"/>
              <a:ext cx="1362698" cy="1317222"/>
              <a:chOff x="109294" y="481138"/>
              <a:chExt cx="1547055" cy="131722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5C9992F-1F78-4015-BFAB-0ED1A275B988}"/>
                  </a:ext>
                </a:extLst>
              </p:cNvPr>
              <p:cNvGrpSpPr/>
              <p:nvPr/>
            </p:nvGrpSpPr>
            <p:grpSpPr>
              <a:xfrm>
                <a:off x="117715" y="481138"/>
                <a:ext cx="1538634" cy="1317222"/>
                <a:chOff x="1457" y="1172874"/>
                <a:chExt cx="1538634" cy="1317222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4C1C89E4-4C4E-4347-B28C-566F0BE16B23}"/>
                    </a:ext>
                  </a:extLst>
                </p:cNvPr>
                <p:cNvSpPr/>
                <p:nvPr/>
              </p:nvSpPr>
              <p:spPr>
                <a:xfrm>
                  <a:off x="1457" y="1172874"/>
                  <a:ext cx="1538634" cy="1317222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0DD01D5-3DC0-41BC-B732-AEBB9B852EBF}"/>
                    </a:ext>
                  </a:extLst>
                </p:cNvPr>
                <p:cNvSpPr txBox="1"/>
                <p:nvPr/>
              </p:nvSpPr>
              <p:spPr>
                <a:xfrm>
                  <a:off x="13711" y="1370434"/>
                  <a:ext cx="1482022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en-US" sz="1600" b="1" dirty="0">
                      <a:ea typeface="League Spartan" charset="0"/>
                      <a:cs typeface="Poppins" pitchFamily="2" charset="77"/>
                    </a:rPr>
                    <a:t>AVERAGE CASE POSITIVITY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3945396-11CC-49B5-9026-064264179FFC}"/>
                  </a:ext>
                </a:extLst>
              </p:cNvPr>
              <p:cNvSpPr txBox="1"/>
              <p:nvPr/>
            </p:nvSpPr>
            <p:spPr>
              <a:xfrm>
                <a:off x="109294" y="1447338"/>
                <a:ext cx="14578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/>
                  <a:t>10.6%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F65E478-DC97-4E0B-AD10-AE4E4B18B2E0}"/>
                </a:ext>
              </a:extLst>
            </p:cNvPr>
            <p:cNvGrpSpPr/>
            <p:nvPr/>
          </p:nvGrpSpPr>
          <p:grpSpPr>
            <a:xfrm>
              <a:off x="3401872" y="642669"/>
              <a:ext cx="1362698" cy="1317222"/>
              <a:chOff x="109294" y="481138"/>
              <a:chExt cx="1547055" cy="131722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4A89742-D0FC-4FDC-9605-C1DA2F85AAE7}"/>
                  </a:ext>
                </a:extLst>
              </p:cNvPr>
              <p:cNvGrpSpPr/>
              <p:nvPr/>
            </p:nvGrpSpPr>
            <p:grpSpPr>
              <a:xfrm>
                <a:off x="117715" y="481138"/>
                <a:ext cx="1538634" cy="1317222"/>
                <a:chOff x="1457" y="1172874"/>
                <a:chExt cx="1538634" cy="1317222"/>
              </a:xfrm>
            </p:grpSpPr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13F146E8-3C12-4E6F-BCB8-89B23BE27F14}"/>
                    </a:ext>
                  </a:extLst>
                </p:cNvPr>
                <p:cNvSpPr/>
                <p:nvPr/>
              </p:nvSpPr>
              <p:spPr>
                <a:xfrm>
                  <a:off x="1457" y="1172874"/>
                  <a:ext cx="1538634" cy="1317222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DCFDB5E-2F5C-4909-9F5E-381A0332BCD2}"/>
                    </a:ext>
                  </a:extLst>
                </p:cNvPr>
                <p:cNvSpPr txBox="1"/>
                <p:nvPr/>
              </p:nvSpPr>
              <p:spPr>
                <a:xfrm>
                  <a:off x="13711" y="1493545"/>
                  <a:ext cx="1482022" cy="584775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ea typeface="League Spartan" charset="0"/>
                      <a:cs typeface="Poppins" pitchFamily="2" charset="77"/>
                    </a:rPr>
                    <a:t>FATALITY RATE</a:t>
                  </a: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3B870F-DAF4-4598-A30E-B6D8CC24D08B}"/>
                  </a:ext>
                </a:extLst>
              </p:cNvPr>
              <p:cNvSpPr txBox="1"/>
              <p:nvPr/>
            </p:nvSpPr>
            <p:spPr>
              <a:xfrm>
                <a:off x="109294" y="1447338"/>
                <a:ext cx="14578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chemeClr val="bg1"/>
                    </a:solidFill>
                  </a:rPr>
                  <a:t>0.75%</a:t>
                </a: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AEAA50-73F7-4F5A-A086-7F4461A22C0F}"/>
              </a:ext>
            </a:extLst>
          </p:cNvPr>
          <p:cNvSpPr txBox="1"/>
          <p:nvPr/>
        </p:nvSpPr>
        <p:spPr>
          <a:xfrm>
            <a:off x="4818796" y="1703395"/>
            <a:ext cx="2544579" cy="6924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500" b="1" dirty="0">
                <a:ea typeface="League Spartan" charset="0"/>
                <a:cs typeface="Poppins" pitchFamily="2" charset="77"/>
              </a:rPr>
              <a:t>COVID-19: DISEASE PROFILE </a:t>
            </a:r>
            <a:r>
              <a:rPr lang="en-US" sz="2400" b="1" dirty="0">
                <a:ea typeface="League Spartan" charset="0"/>
                <a:cs typeface="Poppins" pitchFamily="2" charset="77"/>
              </a:rPr>
              <a:t>30/08/2021</a:t>
            </a:r>
            <a:endParaRPr lang="en-US" sz="1500" b="1" dirty="0">
              <a:ea typeface="League Spartan" charset="0"/>
              <a:cs typeface="Poppins" pitchFamily="2" charset="77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A36ABE9-F7E3-4177-B23C-C4A3AEF360D6}"/>
              </a:ext>
            </a:extLst>
          </p:cNvPr>
          <p:cNvSpPr txBox="1"/>
          <p:nvPr/>
        </p:nvSpPr>
        <p:spPr>
          <a:xfrm>
            <a:off x="871752" y="102718"/>
            <a:ext cx="3617605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EPIDEMIOLOGY OVERVIEW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B28A8D4-9A65-4666-A6F5-099938A75B62}"/>
              </a:ext>
            </a:extLst>
          </p:cNvPr>
          <p:cNvGrpSpPr/>
          <p:nvPr/>
        </p:nvGrpSpPr>
        <p:grpSpPr>
          <a:xfrm>
            <a:off x="7543241" y="642669"/>
            <a:ext cx="1693254" cy="1317222"/>
            <a:chOff x="1141538" y="3248434"/>
            <a:chExt cx="1693254" cy="1317222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D50CE3D5-A239-419F-8E99-59956A2418CE}"/>
                </a:ext>
              </a:extLst>
            </p:cNvPr>
            <p:cNvSpPr/>
            <p:nvPr/>
          </p:nvSpPr>
          <p:spPr>
            <a:xfrm>
              <a:off x="1141538" y="3248434"/>
              <a:ext cx="1693253" cy="1317222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AD26AC7-01F9-4362-9AAD-41AA9D94DC02}"/>
                </a:ext>
              </a:extLst>
            </p:cNvPr>
            <p:cNvSpPr txBox="1"/>
            <p:nvPr/>
          </p:nvSpPr>
          <p:spPr>
            <a:xfrm>
              <a:off x="1188636" y="3462448"/>
              <a:ext cx="1646156" cy="58477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League Spartan" charset="0"/>
                  <a:cs typeface="Poppins" pitchFamily="2" charset="77"/>
                </a:rPr>
                <a:t>NUMBER OF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League Spartan" charset="0"/>
                  <a:cs typeface="Poppins" pitchFamily="2" charset="77"/>
                </a:rPr>
                <a:t>SAMPLES TESTED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C196135-B3BD-4F89-AF93-6AC94C0C5EEC}"/>
                </a:ext>
              </a:extLst>
            </p:cNvPr>
            <p:cNvSpPr txBox="1"/>
            <p:nvPr/>
          </p:nvSpPr>
          <p:spPr>
            <a:xfrm>
              <a:off x="1258129" y="4105849"/>
              <a:ext cx="15104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685,036</a:t>
              </a:r>
            </a:p>
          </p:txBody>
        </p:sp>
      </p:grpSp>
      <p:graphicFrame>
        <p:nvGraphicFramePr>
          <p:cNvPr id="104" name="Chart 103">
            <a:extLst>
              <a:ext uri="{FF2B5EF4-FFF2-40B4-BE49-F238E27FC236}">
                <a16:creationId xmlns:a16="http://schemas.microsoft.com/office/drawing/2014/main" id="{778B2070-3118-4F90-9B18-4869E20149B5}"/>
              </a:ext>
            </a:extLst>
          </p:cNvPr>
          <p:cNvGraphicFramePr>
            <a:graphicFrameLocks noGrp="1"/>
          </p:cNvGraphicFramePr>
          <p:nvPr/>
        </p:nvGraphicFramePr>
        <p:xfrm>
          <a:off x="9570368" y="444001"/>
          <a:ext cx="2589560" cy="188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FA9D859-C416-4E35-8B0D-89E472E4B87F}"/>
              </a:ext>
            </a:extLst>
          </p:cNvPr>
          <p:cNvGrpSpPr/>
          <p:nvPr/>
        </p:nvGrpSpPr>
        <p:grpSpPr>
          <a:xfrm>
            <a:off x="10010611" y="1854241"/>
            <a:ext cx="2047826" cy="307777"/>
            <a:chOff x="10010611" y="1854241"/>
            <a:chExt cx="2047826" cy="30777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C47FDFB2-C20A-460C-BD5F-EBB106522E0A}"/>
                </a:ext>
              </a:extLst>
            </p:cNvPr>
            <p:cNvSpPr/>
            <p:nvPr/>
          </p:nvSpPr>
          <p:spPr>
            <a:xfrm>
              <a:off x="11071795" y="1908332"/>
              <a:ext cx="274427" cy="2053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622BD75-39BF-449A-8321-0EF2C07A662F}"/>
                </a:ext>
              </a:extLst>
            </p:cNvPr>
            <p:cNvSpPr txBox="1"/>
            <p:nvPr/>
          </p:nvSpPr>
          <p:spPr>
            <a:xfrm>
              <a:off x="10010611" y="1854241"/>
              <a:ext cx="793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Private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54074F9-43BF-4FE6-9637-724D1099576B}"/>
                </a:ext>
              </a:extLst>
            </p:cNvPr>
            <p:cNvSpPr txBox="1"/>
            <p:nvPr/>
          </p:nvSpPr>
          <p:spPr>
            <a:xfrm>
              <a:off x="11379751" y="1854241"/>
              <a:ext cx="678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Public</a:t>
              </a:r>
            </a:p>
          </p:txBody>
        </p:sp>
      </p:grp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DF2F009A-2B2A-4C8D-B5A0-1DB966A094FD}"/>
              </a:ext>
            </a:extLst>
          </p:cNvPr>
          <p:cNvSpPr/>
          <p:nvPr/>
        </p:nvSpPr>
        <p:spPr>
          <a:xfrm>
            <a:off x="9702656" y="1905443"/>
            <a:ext cx="274427" cy="20537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FEA7DEA7-9936-45BC-A44E-C2656E0BA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86207"/>
              </p:ext>
            </p:extLst>
          </p:nvPr>
        </p:nvGraphicFramePr>
        <p:xfrm>
          <a:off x="585397" y="2519023"/>
          <a:ext cx="11196734" cy="4565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448264E-FA56-485D-81C8-98106BAC9EDF}"/>
              </a:ext>
            </a:extLst>
          </p:cNvPr>
          <p:cNvSpPr txBox="1"/>
          <p:nvPr/>
        </p:nvSpPr>
        <p:spPr>
          <a:xfrm>
            <a:off x="6479907" y="3390841"/>
            <a:ext cx="2246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Second Wave (Nov – December 2020): Avg. cases per day (213 – 901)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1A9228F-F659-43C4-A070-00B5013FCD98}"/>
              </a:ext>
            </a:extLst>
          </p:cNvPr>
          <p:cNvSpPr txBox="1"/>
          <p:nvPr/>
        </p:nvSpPr>
        <p:spPr>
          <a:xfrm>
            <a:off x="306710" y="4925106"/>
            <a:ext cx="174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First Wave April 2020:</a:t>
            </a:r>
          </a:p>
          <a:p>
            <a:pPr algn="ctr"/>
            <a:r>
              <a:rPr lang="en-GB" sz="1200" b="1" dirty="0"/>
              <a:t>Avg. cases per day (150 – 175)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946297-EE15-4DD8-9AAA-9D709E1585CF}"/>
              </a:ext>
            </a:extLst>
          </p:cNvPr>
          <p:cNvSpPr txBox="1"/>
          <p:nvPr/>
        </p:nvSpPr>
        <p:spPr>
          <a:xfrm>
            <a:off x="2392884" y="4274383"/>
            <a:ext cx="1745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Height of First Wave June – Aug 2020:</a:t>
            </a:r>
          </a:p>
          <a:p>
            <a:pPr algn="ctr"/>
            <a:r>
              <a:rPr lang="en-GB" sz="1200" b="1" dirty="0"/>
              <a:t>Avg. cases per day (225 – 375)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3595973C-D9D0-4A28-80BC-204A12AE9B4A}"/>
              </a:ext>
            </a:extLst>
          </p:cNvPr>
          <p:cNvSpPr/>
          <p:nvPr/>
        </p:nvSpPr>
        <p:spPr>
          <a:xfrm>
            <a:off x="2394373" y="5054768"/>
            <a:ext cx="1822404" cy="178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5054ABFA-0A3B-4BE7-95E8-C3A7768C27FE}"/>
              </a:ext>
            </a:extLst>
          </p:cNvPr>
          <p:cNvSpPr/>
          <p:nvPr/>
        </p:nvSpPr>
        <p:spPr>
          <a:xfrm rot="20413974">
            <a:off x="1142000" y="5563391"/>
            <a:ext cx="867747" cy="177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59E13ED9-004E-4048-A2CB-FF89914421BF}"/>
              </a:ext>
            </a:extLst>
          </p:cNvPr>
          <p:cNvSpPr/>
          <p:nvPr/>
        </p:nvSpPr>
        <p:spPr>
          <a:xfrm>
            <a:off x="5007383" y="5519155"/>
            <a:ext cx="867747" cy="177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909EA4DB-D70F-4A70-9B56-F1B0E9A2D227}"/>
              </a:ext>
            </a:extLst>
          </p:cNvPr>
          <p:cNvSpPr/>
          <p:nvPr/>
        </p:nvSpPr>
        <p:spPr>
          <a:xfrm rot="17140986">
            <a:off x="6122494" y="4340157"/>
            <a:ext cx="867747" cy="139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B633E0-9A84-4765-9D1F-62D538C50C93}"/>
              </a:ext>
            </a:extLst>
          </p:cNvPr>
          <p:cNvSpPr txBox="1"/>
          <p:nvPr/>
        </p:nvSpPr>
        <p:spPr>
          <a:xfrm>
            <a:off x="4654735" y="4846622"/>
            <a:ext cx="1691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Bottom of First Wave (Sept – Oct 2020): Avg. cases per day (25 – 75)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48B9D5-6493-40EC-9E57-C362BF534A92}"/>
              </a:ext>
            </a:extLst>
          </p:cNvPr>
          <p:cNvSpPr txBox="1"/>
          <p:nvPr/>
        </p:nvSpPr>
        <p:spPr>
          <a:xfrm>
            <a:off x="1118158" y="6161173"/>
            <a:ext cx="55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Mar ‘20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155A33D-3369-499C-9C61-1D1CD32E4870}"/>
              </a:ext>
            </a:extLst>
          </p:cNvPr>
          <p:cNvSpPr txBox="1"/>
          <p:nvPr/>
        </p:nvSpPr>
        <p:spPr>
          <a:xfrm>
            <a:off x="1702978" y="6161173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Apr ‘20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1B8F1D-0D7B-4C5C-B685-C4629C5EE8A3}"/>
              </a:ext>
            </a:extLst>
          </p:cNvPr>
          <p:cNvSpPr txBox="1"/>
          <p:nvPr/>
        </p:nvSpPr>
        <p:spPr>
          <a:xfrm>
            <a:off x="2229200" y="6161173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May ‘20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3DDFD9-1C93-4499-B563-1E810884843B}"/>
              </a:ext>
            </a:extLst>
          </p:cNvPr>
          <p:cNvSpPr txBox="1"/>
          <p:nvPr/>
        </p:nvSpPr>
        <p:spPr>
          <a:xfrm>
            <a:off x="2897144" y="617126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June ‘20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7FF108-951D-45C7-A8C8-70522C644938}"/>
              </a:ext>
            </a:extLst>
          </p:cNvPr>
          <p:cNvSpPr txBox="1"/>
          <p:nvPr/>
        </p:nvSpPr>
        <p:spPr>
          <a:xfrm>
            <a:off x="3496649" y="616804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July ‘20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58682C5-8427-4318-B338-8725094C481D}"/>
              </a:ext>
            </a:extLst>
          </p:cNvPr>
          <p:cNvSpPr txBox="1"/>
          <p:nvPr/>
        </p:nvSpPr>
        <p:spPr>
          <a:xfrm>
            <a:off x="4160189" y="6161173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Aug ‘20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621CE4-AA15-4B09-A8F1-AF1C710C6220}"/>
              </a:ext>
            </a:extLst>
          </p:cNvPr>
          <p:cNvSpPr txBox="1"/>
          <p:nvPr/>
        </p:nvSpPr>
        <p:spPr>
          <a:xfrm>
            <a:off x="4795722" y="6147906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Sept ‘20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A2E40B-34E2-417F-976A-2B0B7D041A14}"/>
              </a:ext>
            </a:extLst>
          </p:cNvPr>
          <p:cNvSpPr txBox="1"/>
          <p:nvPr/>
        </p:nvSpPr>
        <p:spPr>
          <a:xfrm>
            <a:off x="5463666" y="617001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Oct ‘20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CC4BAD-9707-47F3-8A20-C5EC72DDE2BB}"/>
              </a:ext>
            </a:extLst>
          </p:cNvPr>
          <p:cNvSpPr txBox="1"/>
          <p:nvPr/>
        </p:nvSpPr>
        <p:spPr>
          <a:xfrm>
            <a:off x="6056376" y="617126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Nov ‘20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B827B0A-53D0-4F89-92BD-28693B8FBF8B}"/>
              </a:ext>
            </a:extLst>
          </p:cNvPr>
          <p:cNvSpPr txBox="1"/>
          <p:nvPr/>
        </p:nvSpPr>
        <p:spPr>
          <a:xfrm>
            <a:off x="6619312" y="61567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Dec ‘20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051622-ABBA-4BCD-969E-B7F3FC2D9385}"/>
              </a:ext>
            </a:extLst>
          </p:cNvPr>
          <p:cNvSpPr txBox="1"/>
          <p:nvPr/>
        </p:nvSpPr>
        <p:spPr>
          <a:xfrm>
            <a:off x="7206645" y="6156700"/>
            <a:ext cx="60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Jan ‘21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5F9BC0-4E40-416D-92AA-03B58B0D8935}"/>
              </a:ext>
            </a:extLst>
          </p:cNvPr>
          <p:cNvSpPr txBox="1"/>
          <p:nvPr/>
        </p:nvSpPr>
        <p:spPr>
          <a:xfrm>
            <a:off x="7758840" y="6167401"/>
            <a:ext cx="60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Feb ‘21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7853153-49BA-4929-AF10-E51E85ED9F46}"/>
              </a:ext>
            </a:extLst>
          </p:cNvPr>
          <p:cNvSpPr txBox="1"/>
          <p:nvPr/>
        </p:nvSpPr>
        <p:spPr>
          <a:xfrm>
            <a:off x="8281718" y="6171262"/>
            <a:ext cx="60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Mar ‘21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48F0650-3764-4ADD-A8FF-9FC2E7623707}"/>
              </a:ext>
            </a:extLst>
          </p:cNvPr>
          <p:cNvSpPr txBox="1"/>
          <p:nvPr/>
        </p:nvSpPr>
        <p:spPr>
          <a:xfrm>
            <a:off x="585397" y="6147906"/>
            <a:ext cx="55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Feb ‘20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DEAD510-BB27-4F20-9F8E-C5FCFCC61129}"/>
              </a:ext>
            </a:extLst>
          </p:cNvPr>
          <p:cNvSpPr txBox="1"/>
          <p:nvPr/>
        </p:nvSpPr>
        <p:spPr>
          <a:xfrm>
            <a:off x="8816058" y="6156700"/>
            <a:ext cx="60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Apr</a:t>
            </a:r>
          </a:p>
          <a:p>
            <a:r>
              <a:rPr lang="en-GB" sz="1400" b="1" dirty="0"/>
              <a:t>‘21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4EBBD1B-C9C6-42FF-BAD0-A05D119213B8}"/>
              </a:ext>
            </a:extLst>
          </p:cNvPr>
          <p:cNvSpPr txBox="1"/>
          <p:nvPr/>
        </p:nvSpPr>
        <p:spPr>
          <a:xfrm>
            <a:off x="9982595" y="6152389"/>
            <a:ext cx="60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June</a:t>
            </a:r>
          </a:p>
          <a:p>
            <a:r>
              <a:rPr lang="en-GB" sz="1400" b="1" dirty="0"/>
              <a:t>‘21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A21427A-7853-4F76-B882-CC13C18F89C3}"/>
              </a:ext>
            </a:extLst>
          </p:cNvPr>
          <p:cNvSpPr txBox="1"/>
          <p:nvPr/>
        </p:nvSpPr>
        <p:spPr>
          <a:xfrm>
            <a:off x="9408442" y="6144340"/>
            <a:ext cx="60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May</a:t>
            </a:r>
          </a:p>
          <a:p>
            <a:r>
              <a:rPr lang="en-GB" sz="1400" b="1" dirty="0"/>
              <a:t>‘21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F728D94-08EB-479E-BFC1-AC42E70C24B5}"/>
              </a:ext>
            </a:extLst>
          </p:cNvPr>
          <p:cNvSpPr txBox="1"/>
          <p:nvPr/>
        </p:nvSpPr>
        <p:spPr>
          <a:xfrm>
            <a:off x="10592733" y="6168044"/>
            <a:ext cx="60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July</a:t>
            </a:r>
          </a:p>
          <a:p>
            <a:r>
              <a:rPr lang="en-GB" sz="1400" b="1" dirty="0"/>
              <a:t>‘21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71C0800-4841-442B-B0ED-15921F7E108E}"/>
              </a:ext>
            </a:extLst>
          </p:cNvPr>
          <p:cNvSpPr/>
          <p:nvPr/>
        </p:nvSpPr>
        <p:spPr>
          <a:xfrm>
            <a:off x="10611570" y="4556481"/>
            <a:ext cx="1107524" cy="109779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4F680D-1147-442D-9B80-027655263F33}"/>
              </a:ext>
            </a:extLst>
          </p:cNvPr>
          <p:cNvSpPr txBox="1"/>
          <p:nvPr/>
        </p:nvSpPr>
        <p:spPr>
          <a:xfrm>
            <a:off x="9117142" y="5220880"/>
            <a:ext cx="1541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Beginning of Third Wave (Jul 2021)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61BFC61-DE26-4CDF-8478-FF0BA0669FE7}"/>
              </a:ext>
            </a:extLst>
          </p:cNvPr>
          <p:cNvSpPr txBox="1"/>
          <p:nvPr/>
        </p:nvSpPr>
        <p:spPr>
          <a:xfrm>
            <a:off x="10595286" y="6168044"/>
            <a:ext cx="60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July</a:t>
            </a:r>
          </a:p>
          <a:p>
            <a:r>
              <a:rPr lang="en-GB" sz="1400" b="1" dirty="0"/>
              <a:t>‘21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D0B9D7C-EE45-49EB-AF82-70DC73EF7EB1}"/>
              </a:ext>
            </a:extLst>
          </p:cNvPr>
          <p:cNvSpPr txBox="1"/>
          <p:nvPr/>
        </p:nvSpPr>
        <p:spPr>
          <a:xfrm>
            <a:off x="11200411" y="6162921"/>
            <a:ext cx="60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Aug</a:t>
            </a:r>
          </a:p>
          <a:p>
            <a:r>
              <a:rPr lang="en-GB" sz="1400" b="1" dirty="0"/>
              <a:t>‘21</a:t>
            </a:r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83492DBB-9723-41C3-8BC9-DFCEC433DC8D}"/>
              </a:ext>
            </a:extLst>
          </p:cNvPr>
          <p:cNvSpPr/>
          <p:nvPr/>
        </p:nvSpPr>
        <p:spPr>
          <a:xfrm>
            <a:off x="1526744" y="3684233"/>
            <a:ext cx="456271" cy="872248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70" name="Lightning Bolt 69">
            <a:extLst>
              <a:ext uri="{FF2B5EF4-FFF2-40B4-BE49-F238E27FC236}">
                <a16:creationId xmlns:a16="http://schemas.microsoft.com/office/drawing/2014/main" id="{DF9DBDA1-4F61-4CA7-A9B4-9280AF863911}"/>
              </a:ext>
            </a:extLst>
          </p:cNvPr>
          <p:cNvSpPr/>
          <p:nvPr/>
        </p:nvSpPr>
        <p:spPr>
          <a:xfrm>
            <a:off x="5713519" y="3227039"/>
            <a:ext cx="456271" cy="872248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Lightning Bolt 70">
            <a:extLst>
              <a:ext uri="{FF2B5EF4-FFF2-40B4-BE49-F238E27FC236}">
                <a16:creationId xmlns:a16="http://schemas.microsoft.com/office/drawing/2014/main" id="{EEDF7FFF-4F86-4F07-8619-83364B720E79}"/>
              </a:ext>
            </a:extLst>
          </p:cNvPr>
          <p:cNvSpPr/>
          <p:nvPr/>
        </p:nvSpPr>
        <p:spPr>
          <a:xfrm>
            <a:off x="10209734" y="3526947"/>
            <a:ext cx="456271" cy="872248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485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6525A8-AF98-4D9E-8173-C0FB300CE6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1446" y="321219"/>
            <a:ext cx="10453274" cy="540929"/>
          </a:xfrm>
        </p:spPr>
        <p:txBody>
          <a:bodyPr/>
          <a:lstStyle/>
          <a:p>
            <a:pPr algn="l"/>
            <a:r>
              <a:rPr lang="en-GB" sz="2400" dirty="0">
                <a:solidFill>
                  <a:schemeClr val="tx1"/>
                </a:solidFill>
                <a:latin typeface="+mn-lt"/>
              </a:rPr>
              <a:t>Breakdown of Positive Inbound Passengers by Month of Infection (8th May – 28</a:t>
            </a:r>
            <a:r>
              <a:rPr lang="en-GB" sz="2400" baseline="30000" dirty="0">
                <a:solidFill>
                  <a:schemeClr val="tx1"/>
                </a:solidFill>
                <a:latin typeface="+mn-lt"/>
              </a:rPr>
              <a:t>th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 August)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938D6-3D77-4CF5-B76F-2B8C6080ECD2}"/>
              </a:ext>
            </a:extLst>
          </p:cNvPr>
          <p:cNvSpPr txBox="1"/>
          <p:nvPr/>
        </p:nvSpPr>
        <p:spPr>
          <a:xfrm>
            <a:off x="2623458" y="6391103"/>
            <a:ext cx="8331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Number of Positive Inbound Passengers in August is as at 28</a:t>
            </a:r>
            <a:r>
              <a:rPr lang="en-GB" sz="1600" b="1" i="1" baseline="30000" dirty="0"/>
              <a:t>th</a:t>
            </a:r>
            <a:r>
              <a:rPr lang="en-GB" sz="1600" b="1" i="1" dirty="0"/>
              <a:t> of August 2021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3E405C-B208-4E2C-9841-66B4719FEE6B}"/>
              </a:ext>
            </a:extLst>
          </p:cNvPr>
          <p:cNvGrpSpPr/>
          <p:nvPr/>
        </p:nvGrpSpPr>
        <p:grpSpPr>
          <a:xfrm>
            <a:off x="1950036" y="2287227"/>
            <a:ext cx="3669151" cy="1085736"/>
            <a:chOff x="8309491" y="4849547"/>
            <a:chExt cx="3669151" cy="108573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5097DC0-00B9-4022-A31F-FEEA93127BB7}"/>
                </a:ext>
              </a:extLst>
            </p:cNvPr>
            <p:cNvCxnSpPr/>
            <p:nvPr/>
          </p:nvCxnSpPr>
          <p:spPr>
            <a:xfrm>
              <a:off x="8309491" y="5094876"/>
              <a:ext cx="8456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3608B7D-781B-4EC8-9CC3-20C93BE8470C}"/>
                </a:ext>
              </a:extLst>
            </p:cNvPr>
            <p:cNvCxnSpPr/>
            <p:nvPr/>
          </p:nvCxnSpPr>
          <p:spPr>
            <a:xfrm>
              <a:off x="8309491" y="5552076"/>
              <a:ext cx="845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B16D2C-3C72-470B-8155-8D316417BAA5}"/>
                </a:ext>
              </a:extLst>
            </p:cNvPr>
            <p:cNvSpPr txBox="1"/>
            <p:nvPr/>
          </p:nvSpPr>
          <p:spPr>
            <a:xfrm>
              <a:off x="9299323" y="4849547"/>
              <a:ext cx="267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Positive Inbound Passengers into Lagos State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F9BE37-143E-41F6-BC77-6A67574DFDA8}"/>
                </a:ext>
              </a:extLst>
            </p:cNvPr>
            <p:cNvSpPr txBox="1"/>
            <p:nvPr/>
          </p:nvSpPr>
          <p:spPr>
            <a:xfrm>
              <a:off x="9299323" y="5412063"/>
              <a:ext cx="19456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Daily Confirmed Cases</a:t>
              </a:r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6C5B47F-A645-4CCA-895A-B7972FE7073A}"/>
              </a:ext>
            </a:extLst>
          </p:cNvPr>
          <p:cNvSpPr/>
          <p:nvPr/>
        </p:nvSpPr>
        <p:spPr>
          <a:xfrm>
            <a:off x="2149741" y="2360095"/>
            <a:ext cx="7572173" cy="3017422"/>
          </a:xfrm>
          <a:custGeom>
            <a:avLst/>
            <a:gdLst>
              <a:gd name="connsiteX0" fmla="*/ 0 w 7572173"/>
              <a:gd name="connsiteY0" fmla="*/ 2695443 h 3017422"/>
              <a:gd name="connsiteX1" fmla="*/ 3603171 w 7572173"/>
              <a:gd name="connsiteY1" fmla="*/ 2804300 h 3017422"/>
              <a:gd name="connsiteX2" fmla="*/ 7217228 w 7572173"/>
              <a:gd name="connsiteY2" fmla="*/ 246157 h 3017422"/>
              <a:gd name="connsiteX3" fmla="*/ 7239000 w 7572173"/>
              <a:gd name="connsiteY3" fmla="*/ 246157 h 301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2173" h="3017422">
                <a:moveTo>
                  <a:pt x="0" y="2695443"/>
                </a:moveTo>
                <a:cubicBezTo>
                  <a:pt x="1200150" y="2953978"/>
                  <a:pt x="2400300" y="3212514"/>
                  <a:pt x="3603171" y="2804300"/>
                </a:cubicBezTo>
                <a:cubicBezTo>
                  <a:pt x="4806042" y="2396086"/>
                  <a:pt x="6611257" y="672514"/>
                  <a:pt x="7217228" y="246157"/>
                </a:cubicBezTo>
                <a:cubicBezTo>
                  <a:pt x="7823199" y="-180200"/>
                  <a:pt x="7531099" y="32978"/>
                  <a:pt x="7239000" y="246157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928F2528-D1CD-48D4-9E63-7762DC0C46C7}"/>
              </a:ext>
            </a:extLst>
          </p:cNvPr>
          <p:cNvGraphicFramePr>
            <a:graphicFrameLocks noGrp="1"/>
          </p:cNvGraphicFramePr>
          <p:nvPr/>
        </p:nvGraphicFramePr>
        <p:xfrm>
          <a:off x="380601" y="836395"/>
          <a:ext cx="11110451" cy="507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BD7F35C8-FB11-4C2C-A5D3-9DDD8879A857}"/>
              </a:ext>
            </a:extLst>
          </p:cNvPr>
          <p:cNvSpPr/>
          <p:nvPr/>
        </p:nvSpPr>
        <p:spPr>
          <a:xfrm>
            <a:off x="6990132" y="2099536"/>
            <a:ext cx="1295400" cy="101237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587D7B-60C1-4DE0-8976-761B53D96915}"/>
              </a:ext>
            </a:extLst>
          </p:cNvPr>
          <p:cNvSpPr/>
          <p:nvPr/>
        </p:nvSpPr>
        <p:spPr>
          <a:xfrm>
            <a:off x="9549399" y="1341292"/>
            <a:ext cx="1295400" cy="101237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274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F2039-EAE5-4979-BCED-F71035607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Breakdown of COVID-19 Positive Inbound Travellers by Country of Origin – May 8</a:t>
            </a:r>
            <a:r>
              <a:rPr lang="en-GB" baseline="30000" dirty="0"/>
              <a:t>th</a:t>
            </a:r>
            <a:r>
              <a:rPr lang="en-GB" dirty="0"/>
              <a:t> – August 14 2021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86FD255-6129-4084-A238-F20E362168FA}"/>
              </a:ext>
            </a:extLst>
          </p:cNvPr>
          <p:cNvGraphicFramePr>
            <a:graphicFrameLocks noGrp="1"/>
          </p:cNvGraphicFramePr>
          <p:nvPr/>
        </p:nvGraphicFramePr>
        <p:xfrm>
          <a:off x="480291" y="1185946"/>
          <a:ext cx="8486680" cy="5350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F9D14B1-A1EF-4DB3-84CD-80034CB20AF3}"/>
              </a:ext>
            </a:extLst>
          </p:cNvPr>
          <p:cNvSpPr txBox="1"/>
          <p:nvPr/>
        </p:nvSpPr>
        <p:spPr>
          <a:xfrm>
            <a:off x="9339943" y="2008420"/>
            <a:ext cx="2371766" cy="3705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150 Inbound Travellers were surveyed by EKOTELEMED.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900" b="1" dirty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Of this number, India, UK and USA account for about 79% of the Positive POIs that have come into Lagos State </a:t>
            </a:r>
          </a:p>
        </p:txBody>
      </p:sp>
    </p:spTree>
    <p:extLst>
      <p:ext uri="{BB962C8B-B14F-4D97-AF65-F5344CB8AC3E}">
        <p14:creationId xmlns:p14="http://schemas.microsoft.com/office/powerpoint/2010/main" val="210310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B115B-31AA-42E1-8688-6A8488D6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Imperatives for Mitigating a Fourth Wave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B1D87-2252-4035-A981-0E5D30A3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39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D571156-24A9-4B8E-AE92-33EE26FB5CAA}"/>
              </a:ext>
            </a:extLst>
          </p:cNvPr>
          <p:cNvGrpSpPr/>
          <p:nvPr/>
        </p:nvGrpSpPr>
        <p:grpSpPr>
          <a:xfrm>
            <a:off x="1120145" y="3031268"/>
            <a:ext cx="9951710" cy="2598126"/>
            <a:chOff x="1155135" y="2129937"/>
            <a:chExt cx="9951710" cy="259812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098197-689B-428E-BFD7-866654A67C92}"/>
                </a:ext>
              </a:extLst>
            </p:cNvPr>
            <p:cNvSpPr txBox="1"/>
            <p:nvPr/>
          </p:nvSpPr>
          <p:spPr>
            <a:xfrm>
              <a:off x="1301403" y="3121886"/>
              <a:ext cx="2119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Strengthen our filtration </a:t>
              </a:r>
              <a:r>
                <a:rPr lang="en-GB" b="1" u="sng" dirty="0"/>
                <a:t>SYSTEMS</a:t>
              </a:r>
              <a:r>
                <a:rPr lang="en-GB" b="1" dirty="0"/>
                <a:t>; especially at the ports of entry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EADCF6-4E72-4F6D-8D11-CD87A8D378DE}"/>
                </a:ext>
              </a:extLst>
            </p:cNvPr>
            <p:cNvSpPr txBox="1"/>
            <p:nvPr/>
          </p:nvSpPr>
          <p:spPr>
            <a:xfrm>
              <a:off x="3736497" y="3063444"/>
              <a:ext cx="23452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Improve our capacity to mine </a:t>
              </a:r>
              <a:r>
                <a:rPr lang="en-GB" b="1" u="sng" dirty="0"/>
                <a:t>DATA</a:t>
              </a:r>
              <a:r>
                <a:rPr lang="en-GB" b="1" dirty="0"/>
                <a:t> from the other waves for better policy decision making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ECA5050-CAD2-480E-8EBD-8A8039D3DA59}"/>
                </a:ext>
              </a:extLst>
            </p:cNvPr>
            <p:cNvSpPr txBox="1"/>
            <p:nvPr/>
          </p:nvSpPr>
          <p:spPr>
            <a:xfrm>
              <a:off x="6259622" y="3063444"/>
              <a:ext cx="23124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Deploy an innovative </a:t>
              </a:r>
              <a:r>
                <a:rPr lang="en-GB" b="1" u="sng" dirty="0"/>
                <a:t>VACCINATION </a:t>
              </a:r>
              <a:r>
                <a:rPr lang="en-GB" b="1" dirty="0"/>
                <a:t>strategy that will cover at least 60% of our population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546CAE-0B5A-4198-B02D-F6C2C6D9A257}"/>
                </a:ext>
              </a:extLst>
            </p:cNvPr>
            <p:cNvSpPr txBox="1"/>
            <p:nvPr/>
          </p:nvSpPr>
          <p:spPr>
            <a:xfrm>
              <a:off x="8796005" y="3080474"/>
              <a:ext cx="23108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Enforce adherence to COVID-19 protocols among residents and visitors to Lagos State</a:t>
              </a:r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8A2FB1FA-2C79-4B77-820A-4633B12E3A74}"/>
                </a:ext>
              </a:extLst>
            </p:cNvPr>
            <p:cNvSpPr/>
            <p:nvPr/>
          </p:nvSpPr>
          <p:spPr>
            <a:xfrm>
              <a:off x="8642045" y="2129937"/>
              <a:ext cx="2394819" cy="259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7" extrusionOk="0">
                  <a:moveTo>
                    <a:pt x="17262" y="21477"/>
                  </a:moveTo>
                  <a:cubicBezTo>
                    <a:pt x="17083" y="21477"/>
                    <a:pt x="16860" y="21477"/>
                    <a:pt x="16681" y="21436"/>
                  </a:cubicBezTo>
                  <a:cubicBezTo>
                    <a:pt x="12477" y="20903"/>
                    <a:pt x="8184" y="20452"/>
                    <a:pt x="3935" y="20083"/>
                  </a:cubicBezTo>
                  <a:cubicBezTo>
                    <a:pt x="1699" y="19879"/>
                    <a:pt x="0" y="18198"/>
                    <a:pt x="0" y="16108"/>
                  </a:cubicBezTo>
                  <a:cubicBezTo>
                    <a:pt x="0" y="15985"/>
                    <a:pt x="89" y="15903"/>
                    <a:pt x="224" y="15903"/>
                  </a:cubicBezTo>
                  <a:cubicBezTo>
                    <a:pt x="358" y="15903"/>
                    <a:pt x="447" y="15985"/>
                    <a:pt x="447" y="16108"/>
                  </a:cubicBezTo>
                  <a:cubicBezTo>
                    <a:pt x="447" y="17952"/>
                    <a:pt x="1968" y="19469"/>
                    <a:pt x="3935" y="19674"/>
                  </a:cubicBezTo>
                  <a:cubicBezTo>
                    <a:pt x="8184" y="20042"/>
                    <a:pt x="12477" y="20493"/>
                    <a:pt x="16726" y="21026"/>
                  </a:cubicBezTo>
                  <a:cubicBezTo>
                    <a:pt x="17844" y="21149"/>
                    <a:pt x="18962" y="20862"/>
                    <a:pt x="19811" y="20206"/>
                  </a:cubicBezTo>
                  <a:cubicBezTo>
                    <a:pt x="20661" y="19510"/>
                    <a:pt x="21153" y="18567"/>
                    <a:pt x="21153" y="17501"/>
                  </a:cubicBezTo>
                  <a:lnTo>
                    <a:pt x="21153" y="3976"/>
                  </a:lnTo>
                  <a:cubicBezTo>
                    <a:pt x="21153" y="2951"/>
                    <a:pt x="20661" y="1967"/>
                    <a:pt x="19811" y="1271"/>
                  </a:cubicBezTo>
                  <a:cubicBezTo>
                    <a:pt x="18962" y="615"/>
                    <a:pt x="17844" y="287"/>
                    <a:pt x="16726" y="451"/>
                  </a:cubicBezTo>
                  <a:cubicBezTo>
                    <a:pt x="12522" y="984"/>
                    <a:pt x="8184" y="1435"/>
                    <a:pt x="3935" y="1803"/>
                  </a:cubicBezTo>
                  <a:cubicBezTo>
                    <a:pt x="1923" y="1967"/>
                    <a:pt x="447" y="3484"/>
                    <a:pt x="447" y="5369"/>
                  </a:cubicBezTo>
                  <a:cubicBezTo>
                    <a:pt x="447" y="5492"/>
                    <a:pt x="358" y="5574"/>
                    <a:pt x="224" y="5574"/>
                  </a:cubicBezTo>
                  <a:cubicBezTo>
                    <a:pt x="89" y="5574"/>
                    <a:pt x="0" y="5492"/>
                    <a:pt x="0" y="5369"/>
                  </a:cubicBezTo>
                  <a:cubicBezTo>
                    <a:pt x="0" y="3320"/>
                    <a:pt x="1699" y="1598"/>
                    <a:pt x="3935" y="1394"/>
                  </a:cubicBezTo>
                  <a:cubicBezTo>
                    <a:pt x="8184" y="1025"/>
                    <a:pt x="12477" y="574"/>
                    <a:pt x="16681" y="41"/>
                  </a:cubicBezTo>
                  <a:cubicBezTo>
                    <a:pt x="17933" y="-123"/>
                    <a:pt x="19185" y="205"/>
                    <a:pt x="20124" y="984"/>
                  </a:cubicBezTo>
                  <a:cubicBezTo>
                    <a:pt x="21063" y="1721"/>
                    <a:pt x="21600" y="2828"/>
                    <a:pt x="21600" y="3976"/>
                  </a:cubicBezTo>
                  <a:lnTo>
                    <a:pt x="21600" y="17501"/>
                  </a:lnTo>
                  <a:cubicBezTo>
                    <a:pt x="21600" y="18649"/>
                    <a:pt x="21063" y="19756"/>
                    <a:pt x="20124" y="20493"/>
                  </a:cubicBezTo>
                  <a:cubicBezTo>
                    <a:pt x="19319" y="21108"/>
                    <a:pt x="18335" y="21477"/>
                    <a:pt x="17262" y="21477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46A26BAD-9CDD-4DAD-88F0-A2E2B1D13BC5}"/>
                </a:ext>
              </a:extLst>
            </p:cNvPr>
            <p:cNvSpPr/>
            <p:nvPr/>
          </p:nvSpPr>
          <p:spPr>
            <a:xfrm>
              <a:off x="1155135" y="2129937"/>
              <a:ext cx="2625377" cy="2597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475" extrusionOk="0">
                  <a:moveTo>
                    <a:pt x="3912" y="21475"/>
                  </a:moveTo>
                  <a:cubicBezTo>
                    <a:pt x="2975" y="21475"/>
                    <a:pt x="2038" y="21147"/>
                    <a:pt x="1345" y="20491"/>
                  </a:cubicBezTo>
                  <a:cubicBezTo>
                    <a:pt x="489" y="19754"/>
                    <a:pt x="0" y="18647"/>
                    <a:pt x="0" y="17499"/>
                  </a:cubicBezTo>
                  <a:lnTo>
                    <a:pt x="0" y="3974"/>
                  </a:lnTo>
                  <a:cubicBezTo>
                    <a:pt x="0" y="2826"/>
                    <a:pt x="489" y="1719"/>
                    <a:pt x="1345" y="982"/>
                  </a:cubicBezTo>
                  <a:cubicBezTo>
                    <a:pt x="2201" y="244"/>
                    <a:pt x="3342" y="-125"/>
                    <a:pt x="4483" y="39"/>
                  </a:cubicBezTo>
                  <a:cubicBezTo>
                    <a:pt x="8314" y="572"/>
                    <a:pt x="12226" y="1023"/>
                    <a:pt x="16098" y="1391"/>
                  </a:cubicBezTo>
                  <a:cubicBezTo>
                    <a:pt x="18136" y="1596"/>
                    <a:pt x="19685" y="3277"/>
                    <a:pt x="19685" y="5367"/>
                  </a:cubicBezTo>
                  <a:lnTo>
                    <a:pt x="19685" y="8728"/>
                  </a:lnTo>
                  <a:lnTo>
                    <a:pt x="21519" y="10572"/>
                  </a:lnTo>
                  <a:cubicBezTo>
                    <a:pt x="21600" y="10654"/>
                    <a:pt x="21600" y="10777"/>
                    <a:pt x="21519" y="10859"/>
                  </a:cubicBezTo>
                  <a:lnTo>
                    <a:pt x="19685" y="12704"/>
                  </a:lnTo>
                  <a:lnTo>
                    <a:pt x="19685" y="16065"/>
                  </a:lnTo>
                  <a:cubicBezTo>
                    <a:pt x="19685" y="18114"/>
                    <a:pt x="18136" y="19835"/>
                    <a:pt x="16098" y="20040"/>
                  </a:cubicBezTo>
                  <a:cubicBezTo>
                    <a:pt x="12226" y="20409"/>
                    <a:pt x="8314" y="20860"/>
                    <a:pt x="4483" y="21393"/>
                  </a:cubicBezTo>
                  <a:cubicBezTo>
                    <a:pt x="4279" y="21434"/>
                    <a:pt x="4075" y="21475"/>
                    <a:pt x="3912" y="21475"/>
                  </a:cubicBezTo>
                  <a:close/>
                  <a:moveTo>
                    <a:pt x="3912" y="408"/>
                  </a:moveTo>
                  <a:cubicBezTo>
                    <a:pt x="3057" y="408"/>
                    <a:pt x="2242" y="695"/>
                    <a:pt x="1589" y="1269"/>
                  </a:cubicBezTo>
                  <a:cubicBezTo>
                    <a:pt x="815" y="1965"/>
                    <a:pt x="367" y="2908"/>
                    <a:pt x="367" y="3974"/>
                  </a:cubicBezTo>
                  <a:lnTo>
                    <a:pt x="367" y="17499"/>
                  </a:lnTo>
                  <a:cubicBezTo>
                    <a:pt x="367" y="18524"/>
                    <a:pt x="815" y="19508"/>
                    <a:pt x="1589" y="20204"/>
                  </a:cubicBezTo>
                  <a:cubicBezTo>
                    <a:pt x="2364" y="20860"/>
                    <a:pt x="3383" y="21188"/>
                    <a:pt x="4402" y="21024"/>
                  </a:cubicBezTo>
                  <a:cubicBezTo>
                    <a:pt x="8232" y="20491"/>
                    <a:pt x="12145" y="20040"/>
                    <a:pt x="16057" y="19672"/>
                  </a:cubicBezTo>
                  <a:cubicBezTo>
                    <a:pt x="17891" y="19508"/>
                    <a:pt x="19236" y="17991"/>
                    <a:pt x="19236" y="16106"/>
                  </a:cubicBezTo>
                  <a:lnTo>
                    <a:pt x="19236" y="12663"/>
                  </a:lnTo>
                  <a:cubicBezTo>
                    <a:pt x="19236" y="12622"/>
                    <a:pt x="19277" y="12540"/>
                    <a:pt x="19277" y="12499"/>
                  </a:cubicBezTo>
                  <a:lnTo>
                    <a:pt x="21030" y="10736"/>
                  </a:lnTo>
                  <a:lnTo>
                    <a:pt x="19277" y="8974"/>
                  </a:lnTo>
                  <a:cubicBezTo>
                    <a:pt x="19236" y="8933"/>
                    <a:pt x="19236" y="8892"/>
                    <a:pt x="19236" y="8810"/>
                  </a:cubicBezTo>
                  <a:lnTo>
                    <a:pt x="19236" y="5367"/>
                  </a:lnTo>
                  <a:cubicBezTo>
                    <a:pt x="19236" y="3523"/>
                    <a:pt x="17851" y="2006"/>
                    <a:pt x="16057" y="1801"/>
                  </a:cubicBezTo>
                  <a:cubicBezTo>
                    <a:pt x="12186" y="1432"/>
                    <a:pt x="8273" y="982"/>
                    <a:pt x="4402" y="449"/>
                  </a:cubicBezTo>
                  <a:cubicBezTo>
                    <a:pt x="4238" y="408"/>
                    <a:pt x="4075" y="408"/>
                    <a:pt x="3912" y="408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chemeClr val="accent1">
                  <a:lumMod val="50000"/>
                </a:schemeClr>
              </a:solidFill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DEAC9EF6-9C12-4C62-AC0D-99A98302627E}"/>
                </a:ext>
              </a:extLst>
            </p:cNvPr>
            <p:cNvSpPr/>
            <p:nvPr/>
          </p:nvSpPr>
          <p:spPr>
            <a:xfrm>
              <a:off x="6162935" y="2377848"/>
              <a:ext cx="2625377" cy="2113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512" extrusionOk="0">
                  <a:moveTo>
                    <a:pt x="15731" y="21512"/>
                  </a:moveTo>
                  <a:cubicBezTo>
                    <a:pt x="15650" y="21512"/>
                    <a:pt x="15568" y="21512"/>
                    <a:pt x="15487" y="21512"/>
                  </a:cubicBezTo>
                  <a:cubicBezTo>
                    <a:pt x="11615" y="21209"/>
                    <a:pt x="7743" y="21007"/>
                    <a:pt x="3872" y="20957"/>
                  </a:cubicBezTo>
                  <a:cubicBezTo>
                    <a:pt x="1752" y="20906"/>
                    <a:pt x="0" y="18736"/>
                    <a:pt x="0" y="16062"/>
                  </a:cubicBezTo>
                  <a:cubicBezTo>
                    <a:pt x="0" y="15910"/>
                    <a:pt x="81" y="15809"/>
                    <a:pt x="204" y="15809"/>
                  </a:cubicBezTo>
                  <a:cubicBezTo>
                    <a:pt x="326" y="15809"/>
                    <a:pt x="408" y="15910"/>
                    <a:pt x="408" y="16062"/>
                  </a:cubicBezTo>
                  <a:cubicBezTo>
                    <a:pt x="408" y="18434"/>
                    <a:pt x="1956" y="20402"/>
                    <a:pt x="3872" y="20452"/>
                  </a:cubicBezTo>
                  <a:cubicBezTo>
                    <a:pt x="7743" y="20503"/>
                    <a:pt x="11656" y="20705"/>
                    <a:pt x="15528" y="21007"/>
                  </a:cubicBezTo>
                  <a:cubicBezTo>
                    <a:pt x="16506" y="21058"/>
                    <a:pt x="17443" y="20654"/>
                    <a:pt x="18177" y="19847"/>
                  </a:cubicBezTo>
                  <a:cubicBezTo>
                    <a:pt x="18910" y="18989"/>
                    <a:pt x="19277" y="17878"/>
                    <a:pt x="19277" y="16667"/>
                  </a:cubicBezTo>
                  <a:lnTo>
                    <a:pt x="19277" y="13134"/>
                  </a:lnTo>
                  <a:cubicBezTo>
                    <a:pt x="19277" y="13084"/>
                    <a:pt x="19318" y="12983"/>
                    <a:pt x="19318" y="12933"/>
                  </a:cubicBezTo>
                  <a:lnTo>
                    <a:pt x="21070" y="10762"/>
                  </a:lnTo>
                  <a:lnTo>
                    <a:pt x="19318" y="8592"/>
                  </a:lnTo>
                  <a:cubicBezTo>
                    <a:pt x="19277" y="8542"/>
                    <a:pt x="19277" y="8491"/>
                    <a:pt x="19277" y="8390"/>
                  </a:cubicBezTo>
                  <a:lnTo>
                    <a:pt x="19277" y="4858"/>
                  </a:lnTo>
                  <a:cubicBezTo>
                    <a:pt x="19277" y="3647"/>
                    <a:pt x="18869" y="2486"/>
                    <a:pt x="18177" y="1678"/>
                  </a:cubicBezTo>
                  <a:cubicBezTo>
                    <a:pt x="17443" y="820"/>
                    <a:pt x="16506" y="417"/>
                    <a:pt x="15528" y="518"/>
                  </a:cubicBezTo>
                  <a:cubicBezTo>
                    <a:pt x="11656" y="820"/>
                    <a:pt x="7743" y="1022"/>
                    <a:pt x="3872" y="1073"/>
                  </a:cubicBezTo>
                  <a:cubicBezTo>
                    <a:pt x="1956" y="1123"/>
                    <a:pt x="408" y="3091"/>
                    <a:pt x="408" y="5463"/>
                  </a:cubicBezTo>
                  <a:cubicBezTo>
                    <a:pt x="408" y="5615"/>
                    <a:pt x="326" y="5716"/>
                    <a:pt x="204" y="5716"/>
                  </a:cubicBezTo>
                  <a:cubicBezTo>
                    <a:pt x="81" y="5716"/>
                    <a:pt x="0" y="5615"/>
                    <a:pt x="0" y="5463"/>
                  </a:cubicBezTo>
                  <a:cubicBezTo>
                    <a:pt x="0" y="2789"/>
                    <a:pt x="1752" y="618"/>
                    <a:pt x="3872" y="568"/>
                  </a:cubicBezTo>
                  <a:cubicBezTo>
                    <a:pt x="7743" y="518"/>
                    <a:pt x="11656" y="316"/>
                    <a:pt x="15487" y="13"/>
                  </a:cubicBezTo>
                  <a:cubicBezTo>
                    <a:pt x="16587" y="-88"/>
                    <a:pt x="17606" y="417"/>
                    <a:pt x="18421" y="1325"/>
                  </a:cubicBezTo>
                  <a:cubicBezTo>
                    <a:pt x="19236" y="2284"/>
                    <a:pt x="19685" y="3546"/>
                    <a:pt x="19685" y="4908"/>
                  </a:cubicBezTo>
                  <a:lnTo>
                    <a:pt x="19685" y="8340"/>
                  </a:lnTo>
                  <a:lnTo>
                    <a:pt x="21519" y="10611"/>
                  </a:lnTo>
                  <a:cubicBezTo>
                    <a:pt x="21600" y="10712"/>
                    <a:pt x="21600" y="10863"/>
                    <a:pt x="21519" y="10964"/>
                  </a:cubicBezTo>
                  <a:lnTo>
                    <a:pt x="19685" y="13235"/>
                  </a:lnTo>
                  <a:lnTo>
                    <a:pt x="19685" y="16667"/>
                  </a:lnTo>
                  <a:cubicBezTo>
                    <a:pt x="19685" y="18030"/>
                    <a:pt x="19236" y="19291"/>
                    <a:pt x="18421" y="20250"/>
                  </a:cubicBezTo>
                  <a:cubicBezTo>
                    <a:pt x="17688" y="21058"/>
                    <a:pt x="16750" y="21512"/>
                    <a:pt x="15731" y="2151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solidFill>
                <a:schemeClr val="accent4">
                  <a:lumMod val="75000"/>
                </a:schemeClr>
              </a:solidFill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D05232C-799A-4888-A4C6-1FDF6EF2C81A}"/>
                </a:ext>
              </a:extLst>
            </p:cNvPr>
            <p:cNvSpPr/>
            <p:nvPr/>
          </p:nvSpPr>
          <p:spPr>
            <a:xfrm flipH="1">
              <a:off x="3683826" y="2377882"/>
              <a:ext cx="2625346" cy="2123339"/>
            </a:xfrm>
            <a:custGeom>
              <a:avLst/>
              <a:gdLst>
                <a:gd name="connsiteX0" fmla="*/ 2114626 w 2625346"/>
                <a:gd name="connsiteY0" fmla="*/ 1251 h 2123339"/>
                <a:gd name="connsiteX1" fmla="*/ 701570 w 2625346"/>
                <a:gd name="connsiteY1" fmla="*/ 55791 h 2123339"/>
                <a:gd name="connsiteX2" fmla="*/ 230511 w 2625346"/>
                <a:gd name="connsiteY2" fmla="*/ 536729 h 2123339"/>
                <a:gd name="connsiteX3" fmla="*/ 230511 w 2625346"/>
                <a:gd name="connsiteY3" fmla="*/ 819342 h 2123339"/>
                <a:gd name="connsiteX4" fmla="*/ 7390 w 2625346"/>
                <a:gd name="connsiteY4" fmla="*/ 1042458 h 2123339"/>
                <a:gd name="connsiteX5" fmla="*/ 7390 w 2625346"/>
                <a:gd name="connsiteY5" fmla="*/ 1077164 h 2123339"/>
                <a:gd name="connsiteX6" fmla="*/ 230511 w 2625346"/>
                <a:gd name="connsiteY6" fmla="*/ 1300280 h 2123339"/>
                <a:gd name="connsiteX7" fmla="*/ 230511 w 2625346"/>
                <a:gd name="connsiteY7" fmla="*/ 1582845 h 2123339"/>
                <a:gd name="connsiteX8" fmla="*/ 230511 w 2625346"/>
                <a:gd name="connsiteY8" fmla="*/ 1582893 h 2123339"/>
                <a:gd name="connsiteX9" fmla="*/ 230511 w 2625346"/>
                <a:gd name="connsiteY9" fmla="*/ 1582894 h 2123339"/>
                <a:gd name="connsiteX10" fmla="*/ 230512 w 2625346"/>
                <a:gd name="connsiteY10" fmla="*/ 1582897 h 2123339"/>
                <a:gd name="connsiteX11" fmla="*/ 235995 w 2625346"/>
                <a:gd name="connsiteY11" fmla="*/ 1655362 h 2123339"/>
                <a:gd name="connsiteX12" fmla="*/ 239234 w 2625346"/>
                <a:gd name="connsiteY12" fmla="*/ 1669436 h 2123339"/>
                <a:gd name="connsiteX13" fmla="*/ 240179 w 2625346"/>
                <a:gd name="connsiteY13" fmla="*/ 1678803 h 2123339"/>
                <a:gd name="connsiteX14" fmla="*/ 244898 w 2625346"/>
                <a:gd name="connsiteY14" fmla="*/ 1694042 h 2123339"/>
                <a:gd name="connsiteX15" fmla="*/ 251892 w 2625346"/>
                <a:gd name="connsiteY15" fmla="*/ 1724432 h 2123339"/>
                <a:gd name="connsiteX16" fmla="*/ 263328 w 2625346"/>
                <a:gd name="connsiteY16" fmla="*/ 1753563 h 2123339"/>
                <a:gd name="connsiteX17" fmla="*/ 267862 w 2625346"/>
                <a:gd name="connsiteY17" fmla="*/ 1768204 h 2123339"/>
                <a:gd name="connsiteX18" fmla="*/ 272321 w 2625346"/>
                <a:gd name="connsiteY18" fmla="*/ 1776468 h 2123339"/>
                <a:gd name="connsiteX19" fmla="*/ 277366 w 2625346"/>
                <a:gd name="connsiteY19" fmla="*/ 1789319 h 2123339"/>
                <a:gd name="connsiteX20" fmla="*/ 311575 w 2625346"/>
                <a:gd name="connsiteY20" fmla="*/ 1849220 h 2123339"/>
                <a:gd name="connsiteX21" fmla="*/ 311584 w 2625346"/>
                <a:gd name="connsiteY21" fmla="*/ 1849239 h 2123339"/>
                <a:gd name="connsiteX22" fmla="*/ 701570 w 2625346"/>
                <a:gd name="connsiteY22" fmla="*/ 2063832 h 2123339"/>
                <a:gd name="connsiteX23" fmla="*/ 2114626 w 2625346"/>
                <a:gd name="connsiteY23" fmla="*/ 2118372 h 2123339"/>
                <a:gd name="connsiteX24" fmla="*/ 2142406 w 2625346"/>
                <a:gd name="connsiteY24" fmla="*/ 2123339 h 2123339"/>
                <a:gd name="connsiteX25" fmla="*/ 2469666 w 2625346"/>
                <a:gd name="connsiteY25" fmla="*/ 1999353 h 2123339"/>
                <a:gd name="connsiteX26" fmla="*/ 2623441 w 2625346"/>
                <a:gd name="connsiteY26" fmla="*/ 1647337 h 2123339"/>
                <a:gd name="connsiteX27" fmla="*/ 2623441 w 2625346"/>
                <a:gd name="connsiteY27" fmla="*/ 1647272 h 2123339"/>
                <a:gd name="connsiteX28" fmla="*/ 2618548 w 2625346"/>
                <a:gd name="connsiteY28" fmla="*/ 1634335 h 2123339"/>
                <a:gd name="connsiteX29" fmla="*/ 2600528 w 2625346"/>
                <a:gd name="connsiteY29" fmla="*/ 1627517 h 2123339"/>
                <a:gd name="connsiteX30" fmla="*/ 2575709 w 2625346"/>
                <a:gd name="connsiteY30" fmla="*/ 1652308 h 2123339"/>
                <a:gd name="connsiteX31" fmla="*/ 2441886 w 2625346"/>
                <a:gd name="connsiteY31" fmla="*/ 1964670 h 2123339"/>
                <a:gd name="connsiteX32" fmla="*/ 2119614 w 2625346"/>
                <a:gd name="connsiteY32" fmla="*/ 2078707 h 2123339"/>
                <a:gd name="connsiteX33" fmla="*/ 701570 w 2625346"/>
                <a:gd name="connsiteY33" fmla="*/ 2024167 h 2123339"/>
                <a:gd name="connsiteX34" fmla="*/ 376306 w 2625346"/>
                <a:gd name="connsiteY34" fmla="*/ 1863433 h 2123339"/>
                <a:gd name="connsiteX35" fmla="*/ 313237 w 2625346"/>
                <a:gd name="connsiteY35" fmla="*/ 1757832 h 2123339"/>
                <a:gd name="connsiteX36" fmla="*/ 313232 w 2625346"/>
                <a:gd name="connsiteY36" fmla="*/ 1757822 h 2123339"/>
                <a:gd name="connsiteX37" fmla="*/ 280147 w 2625346"/>
                <a:gd name="connsiteY37" fmla="*/ 1592810 h 2123339"/>
                <a:gd name="connsiteX38" fmla="*/ 280147 w 2625346"/>
                <a:gd name="connsiteY38" fmla="*/ 1300280 h 2123339"/>
                <a:gd name="connsiteX39" fmla="*/ 275159 w 2625346"/>
                <a:gd name="connsiteY39" fmla="*/ 1280448 h 2123339"/>
                <a:gd name="connsiteX40" fmla="*/ 62014 w 2625346"/>
                <a:gd name="connsiteY40" fmla="*/ 1067248 h 2123339"/>
                <a:gd name="connsiteX41" fmla="*/ 275159 w 2625346"/>
                <a:gd name="connsiteY41" fmla="*/ 854049 h 2123339"/>
                <a:gd name="connsiteX42" fmla="*/ 280147 w 2625346"/>
                <a:gd name="connsiteY42" fmla="*/ 834216 h 2123339"/>
                <a:gd name="connsiteX43" fmla="*/ 280147 w 2625346"/>
                <a:gd name="connsiteY43" fmla="*/ 541687 h 2123339"/>
                <a:gd name="connsiteX44" fmla="*/ 701570 w 2625346"/>
                <a:gd name="connsiteY44" fmla="*/ 110330 h 2123339"/>
                <a:gd name="connsiteX45" fmla="*/ 2119614 w 2625346"/>
                <a:gd name="connsiteY45" fmla="*/ 55791 h 2123339"/>
                <a:gd name="connsiteX46" fmla="*/ 2441886 w 2625346"/>
                <a:gd name="connsiteY46" fmla="*/ 169828 h 2123339"/>
                <a:gd name="connsiteX47" fmla="*/ 2575709 w 2625346"/>
                <a:gd name="connsiteY47" fmla="*/ 482189 h 2123339"/>
                <a:gd name="connsiteX48" fmla="*/ 2600528 w 2625346"/>
                <a:gd name="connsiteY48" fmla="*/ 506980 h 2123339"/>
                <a:gd name="connsiteX49" fmla="*/ 2625346 w 2625346"/>
                <a:gd name="connsiteY49" fmla="*/ 482189 h 2123339"/>
                <a:gd name="connsiteX50" fmla="*/ 2471692 w 2625346"/>
                <a:gd name="connsiteY50" fmla="*/ 130162 h 2123339"/>
                <a:gd name="connsiteX51" fmla="*/ 2114626 w 2625346"/>
                <a:gd name="connsiteY51" fmla="*/ 1251 h 212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625346" h="2123339">
                  <a:moveTo>
                    <a:pt x="2114626" y="1251"/>
                  </a:moveTo>
                  <a:cubicBezTo>
                    <a:pt x="1643688" y="31000"/>
                    <a:pt x="1172629" y="50832"/>
                    <a:pt x="701570" y="55791"/>
                  </a:cubicBezTo>
                  <a:cubicBezTo>
                    <a:pt x="443777" y="60749"/>
                    <a:pt x="230511" y="273948"/>
                    <a:pt x="230511" y="536729"/>
                  </a:cubicBezTo>
                  <a:lnTo>
                    <a:pt x="230511" y="819342"/>
                  </a:lnTo>
                  <a:lnTo>
                    <a:pt x="7390" y="1042458"/>
                  </a:lnTo>
                  <a:cubicBezTo>
                    <a:pt x="-2464" y="1052374"/>
                    <a:pt x="-2464" y="1067248"/>
                    <a:pt x="7390" y="1077164"/>
                  </a:cubicBezTo>
                  <a:lnTo>
                    <a:pt x="230511" y="1300280"/>
                  </a:lnTo>
                  <a:lnTo>
                    <a:pt x="230511" y="1582845"/>
                  </a:lnTo>
                  <a:lnTo>
                    <a:pt x="230511" y="1582893"/>
                  </a:lnTo>
                  <a:lnTo>
                    <a:pt x="230511" y="1582894"/>
                  </a:lnTo>
                  <a:lnTo>
                    <a:pt x="230512" y="1582897"/>
                  </a:lnTo>
                  <a:lnTo>
                    <a:pt x="235995" y="1655362"/>
                  </a:lnTo>
                  <a:lnTo>
                    <a:pt x="239234" y="1669436"/>
                  </a:lnTo>
                  <a:lnTo>
                    <a:pt x="240179" y="1678803"/>
                  </a:lnTo>
                  <a:lnTo>
                    <a:pt x="244898" y="1694042"/>
                  </a:lnTo>
                  <a:lnTo>
                    <a:pt x="251892" y="1724432"/>
                  </a:lnTo>
                  <a:lnTo>
                    <a:pt x="263328" y="1753563"/>
                  </a:lnTo>
                  <a:lnTo>
                    <a:pt x="267862" y="1768204"/>
                  </a:lnTo>
                  <a:lnTo>
                    <a:pt x="272321" y="1776468"/>
                  </a:lnTo>
                  <a:lnTo>
                    <a:pt x="277366" y="1789319"/>
                  </a:lnTo>
                  <a:lnTo>
                    <a:pt x="311575" y="1849220"/>
                  </a:lnTo>
                  <a:lnTo>
                    <a:pt x="311584" y="1849239"/>
                  </a:lnTo>
                  <a:cubicBezTo>
                    <a:pt x="396722" y="1976290"/>
                    <a:pt x="540450" y="2060733"/>
                    <a:pt x="701570" y="2063832"/>
                  </a:cubicBezTo>
                  <a:cubicBezTo>
                    <a:pt x="1172629" y="2068791"/>
                    <a:pt x="1648555" y="2088623"/>
                    <a:pt x="2114626" y="2118372"/>
                  </a:cubicBezTo>
                  <a:lnTo>
                    <a:pt x="2142406" y="2123339"/>
                  </a:lnTo>
                  <a:cubicBezTo>
                    <a:pt x="2266375" y="2123339"/>
                    <a:pt x="2380490" y="2078735"/>
                    <a:pt x="2469666" y="1999353"/>
                  </a:cubicBezTo>
                  <a:cubicBezTo>
                    <a:pt x="2568817" y="1905135"/>
                    <a:pt x="2623441" y="1781246"/>
                    <a:pt x="2623441" y="1647337"/>
                  </a:cubicBezTo>
                  <a:lnTo>
                    <a:pt x="2623441" y="1647272"/>
                  </a:lnTo>
                  <a:lnTo>
                    <a:pt x="2618548" y="1634335"/>
                  </a:lnTo>
                  <a:cubicBezTo>
                    <a:pt x="2614215" y="1629996"/>
                    <a:pt x="2608010" y="1627517"/>
                    <a:pt x="2600528" y="1627517"/>
                  </a:cubicBezTo>
                  <a:cubicBezTo>
                    <a:pt x="2585685" y="1627517"/>
                    <a:pt x="2575709" y="1637434"/>
                    <a:pt x="2575709" y="1652308"/>
                  </a:cubicBezTo>
                  <a:cubicBezTo>
                    <a:pt x="2575709" y="1771303"/>
                    <a:pt x="2526195" y="1885340"/>
                    <a:pt x="2441886" y="1964670"/>
                  </a:cubicBezTo>
                  <a:cubicBezTo>
                    <a:pt x="2352589" y="2048958"/>
                    <a:pt x="2238595" y="2088623"/>
                    <a:pt x="2119614" y="2078707"/>
                  </a:cubicBezTo>
                  <a:cubicBezTo>
                    <a:pt x="1648555" y="2048958"/>
                    <a:pt x="1172629" y="2029126"/>
                    <a:pt x="701570" y="2024167"/>
                  </a:cubicBezTo>
                  <a:cubicBezTo>
                    <a:pt x="570522" y="2021379"/>
                    <a:pt x="453562" y="1958976"/>
                    <a:pt x="376306" y="1863433"/>
                  </a:cubicBezTo>
                  <a:lnTo>
                    <a:pt x="313237" y="1757832"/>
                  </a:lnTo>
                  <a:lnTo>
                    <a:pt x="313232" y="1757822"/>
                  </a:lnTo>
                  <a:cubicBezTo>
                    <a:pt x="291925" y="1706846"/>
                    <a:pt x="280147" y="1651068"/>
                    <a:pt x="280147" y="1592810"/>
                  </a:cubicBezTo>
                  <a:lnTo>
                    <a:pt x="280147" y="1300280"/>
                  </a:lnTo>
                  <a:cubicBezTo>
                    <a:pt x="280147" y="1295322"/>
                    <a:pt x="275159" y="1285406"/>
                    <a:pt x="275159" y="1280448"/>
                  </a:cubicBezTo>
                  <a:lnTo>
                    <a:pt x="62014" y="1067248"/>
                  </a:lnTo>
                  <a:lnTo>
                    <a:pt x="275159" y="854049"/>
                  </a:lnTo>
                  <a:cubicBezTo>
                    <a:pt x="280147" y="849091"/>
                    <a:pt x="280147" y="844133"/>
                    <a:pt x="280147" y="834216"/>
                  </a:cubicBezTo>
                  <a:lnTo>
                    <a:pt x="280147" y="541687"/>
                  </a:lnTo>
                  <a:cubicBezTo>
                    <a:pt x="280147" y="308655"/>
                    <a:pt x="468595" y="115288"/>
                    <a:pt x="701570" y="110330"/>
                  </a:cubicBezTo>
                  <a:cubicBezTo>
                    <a:pt x="1172629" y="105372"/>
                    <a:pt x="1648555" y="85539"/>
                    <a:pt x="2119614" y="55791"/>
                  </a:cubicBezTo>
                  <a:cubicBezTo>
                    <a:pt x="2238595" y="45874"/>
                    <a:pt x="2352589" y="90497"/>
                    <a:pt x="2441886" y="169828"/>
                  </a:cubicBezTo>
                  <a:cubicBezTo>
                    <a:pt x="2531183" y="254116"/>
                    <a:pt x="2575709" y="363194"/>
                    <a:pt x="2575709" y="482189"/>
                  </a:cubicBezTo>
                  <a:cubicBezTo>
                    <a:pt x="2575709" y="497064"/>
                    <a:pt x="2585685" y="506980"/>
                    <a:pt x="2600528" y="506980"/>
                  </a:cubicBezTo>
                  <a:cubicBezTo>
                    <a:pt x="2615492" y="506980"/>
                    <a:pt x="2625346" y="497064"/>
                    <a:pt x="2625346" y="482189"/>
                  </a:cubicBezTo>
                  <a:cubicBezTo>
                    <a:pt x="2625346" y="348320"/>
                    <a:pt x="2570843" y="224367"/>
                    <a:pt x="2471692" y="130162"/>
                  </a:cubicBezTo>
                  <a:cubicBezTo>
                    <a:pt x="2372419" y="40916"/>
                    <a:pt x="2248571" y="-8665"/>
                    <a:pt x="2114626" y="1251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6D54392-7850-4027-AEBE-F1581233F809}"/>
                </a:ext>
              </a:extLst>
            </p:cNvPr>
            <p:cNvSpPr/>
            <p:nvPr/>
          </p:nvSpPr>
          <p:spPr>
            <a:xfrm>
              <a:off x="2082800" y="2468880"/>
              <a:ext cx="558800" cy="533804"/>
            </a:xfrm>
            <a:prstGeom prst="ellips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D1B9FAF-E6A2-4146-B7E8-C3CA6FF373D0}"/>
                </a:ext>
              </a:extLst>
            </p:cNvPr>
            <p:cNvSpPr/>
            <p:nvPr/>
          </p:nvSpPr>
          <p:spPr>
            <a:xfrm>
              <a:off x="4566804" y="2507775"/>
              <a:ext cx="558800" cy="533804"/>
            </a:xfrm>
            <a:prstGeom prst="ellips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20573C7-EAEB-4DFD-84DE-CD7BF9B0CD60}"/>
                </a:ext>
              </a:extLst>
            </p:cNvPr>
            <p:cNvSpPr/>
            <p:nvPr/>
          </p:nvSpPr>
          <p:spPr>
            <a:xfrm>
              <a:off x="7050808" y="2546670"/>
              <a:ext cx="558800" cy="533804"/>
            </a:xfrm>
            <a:prstGeom prst="ellips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5E09DFE-16D4-4ECE-8F89-70B97D1E2AC9}"/>
                </a:ext>
              </a:extLst>
            </p:cNvPr>
            <p:cNvSpPr/>
            <p:nvPr/>
          </p:nvSpPr>
          <p:spPr>
            <a:xfrm>
              <a:off x="9529948" y="2468880"/>
              <a:ext cx="558800" cy="533804"/>
            </a:xfrm>
            <a:prstGeom prst="ellips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1">
                      <a:lumMod val="50000"/>
                    </a:schemeClr>
                  </a:solidFill>
                </a:rPr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5F83C0A-214B-4786-8500-47A9127F33DB}"/>
              </a:ext>
            </a:extLst>
          </p:cNvPr>
          <p:cNvSpPr txBox="1"/>
          <p:nvPr/>
        </p:nvSpPr>
        <p:spPr>
          <a:xfrm>
            <a:off x="605415" y="1358119"/>
            <a:ext cx="1111503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We know that all the waves of the pandemic in Lagos State have coincided with increase in inbound flights during holiday seasons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In order to mitigate a potential fourth wave, we have to do the following:</a:t>
            </a:r>
          </a:p>
        </p:txBody>
      </p:sp>
    </p:spTree>
    <p:extLst>
      <p:ext uri="{BB962C8B-B14F-4D97-AF65-F5344CB8AC3E}">
        <p14:creationId xmlns:p14="http://schemas.microsoft.com/office/powerpoint/2010/main" val="400032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E0DCCB-C6F4-4C60-9799-BEE177627762}"/>
              </a:ext>
            </a:extLst>
          </p:cNvPr>
          <p:cNvGrpSpPr/>
          <p:nvPr/>
        </p:nvGrpSpPr>
        <p:grpSpPr>
          <a:xfrm>
            <a:off x="1" y="-22547"/>
            <a:ext cx="12191999" cy="6955192"/>
            <a:chOff x="1" y="-22547"/>
            <a:chExt cx="12191999" cy="6955192"/>
          </a:xfrm>
        </p:grpSpPr>
        <p:pic>
          <p:nvPicPr>
            <p:cNvPr id="10" name="Picture 9" descr="A picture containing indoor, person, person, ceiling&#10;&#10;Description automatically generated">
              <a:extLst>
                <a:ext uri="{FF2B5EF4-FFF2-40B4-BE49-F238E27FC236}">
                  <a16:creationId xmlns:a16="http://schemas.microsoft.com/office/drawing/2014/main" id="{24B2F079-C362-4D1E-92B0-653852140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4" r="1" b="1"/>
            <a:stretch/>
          </p:blipFill>
          <p:spPr>
            <a:xfrm>
              <a:off x="5162052" y="3272588"/>
              <a:ext cx="6105382" cy="3585411"/>
            </a:xfrm>
            <a:prstGeom prst="rect">
              <a:avLst/>
            </a:prstGeom>
          </p:spPr>
        </p:pic>
        <p:pic>
          <p:nvPicPr>
            <p:cNvPr id="3" name="Picture 2" descr="A picture containing grass, outdoor, building&#10;&#10;Description automatically generated">
              <a:extLst>
                <a:ext uri="{FF2B5EF4-FFF2-40B4-BE49-F238E27FC236}">
                  <a16:creationId xmlns:a16="http://schemas.microsoft.com/office/drawing/2014/main" id="{895F4274-C3A0-4F4E-8F57-E80E84C43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35" r="1" b="1"/>
            <a:stretch/>
          </p:blipFill>
          <p:spPr>
            <a:xfrm>
              <a:off x="20" y="9"/>
              <a:ext cx="7279893" cy="3895335"/>
            </a:xfrm>
            <a:custGeom>
              <a:avLst/>
              <a:gdLst/>
              <a:ahLst/>
              <a:cxnLst/>
              <a:rect l="l" t="t" r="r" b="b"/>
              <a:pathLst>
                <a:path w="7279913" h="3895335">
                  <a:moveTo>
                    <a:pt x="0" y="0"/>
                  </a:moveTo>
                  <a:lnTo>
                    <a:pt x="7279913" y="0"/>
                  </a:lnTo>
                  <a:lnTo>
                    <a:pt x="7279913" y="3116976"/>
                  </a:lnTo>
                  <a:lnTo>
                    <a:pt x="5011287" y="3116976"/>
                  </a:lnTo>
                  <a:lnTo>
                    <a:pt x="5011287" y="3895335"/>
                  </a:lnTo>
                  <a:lnTo>
                    <a:pt x="0" y="3895335"/>
                  </a:lnTo>
                  <a:close/>
                </a:path>
              </a:pathLst>
            </a:custGeom>
          </p:spPr>
        </p:pic>
        <p:pic>
          <p:nvPicPr>
            <p:cNvPr id="8" name="Picture 7" descr="A picture containing text, grass, outdoor, stadium&#10;&#10;Description automatically generated">
              <a:extLst>
                <a:ext uri="{FF2B5EF4-FFF2-40B4-BE49-F238E27FC236}">
                  <a16:creationId xmlns:a16="http://schemas.microsoft.com/office/drawing/2014/main" id="{BBEC0563-3A10-4BBA-BD4F-5D3A04100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1" r="9750" b="-3"/>
            <a:stretch/>
          </p:blipFill>
          <p:spPr>
            <a:xfrm>
              <a:off x="7458302" y="-22547"/>
              <a:ext cx="3809132" cy="313953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3A7206-C6E3-45DC-9B60-63BA61D99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07"/>
            <a:stretch/>
          </p:blipFill>
          <p:spPr>
            <a:xfrm>
              <a:off x="1" y="4065775"/>
              <a:ext cx="5001186" cy="279222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5C36C2-6214-4695-AA9B-16C1BB618119}"/>
                </a:ext>
              </a:extLst>
            </p:cNvPr>
            <p:cNvSpPr txBox="1"/>
            <p:nvPr/>
          </p:nvSpPr>
          <p:spPr>
            <a:xfrm>
              <a:off x="7995920" y="2712720"/>
              <a:ext cx="2763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Onikan Isolation Centre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8BCF17-C9EB-4148-B0CD-B3B1443E2A70}"/>
                </a:ext>
              </a:extLst>
            </p:cNvPr>
            <p:cNvSpPr txBox="1"/>
            <p:nvPr/>
          </p:nvSpPr>
          <p:spPr>
            <a:xfrm>
              <a:off x="6096000" y="3300214"/>
              <a:ext cx="4378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Mainland Hospital Isolation Centre, Yaba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A54D13-8408-4A70-AF39-B9C32DD8F60D}"/>
                </a:ext>
              </a:extLst>
            </p:cNvPr>
            <p:cNvSpPr txBox="1"/>
            <p:nvPr/>
          </p:nvSpPr>
          <p:spPr>
            <a:xfrm>
              <a:off x="233654" y="4065775"/>
              <a:ext cx="4318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Gbagada Cardio Renal / Isolation Centre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1C1847-A8E5-420D-A145-622D612FDA54}"/>
                </a:ext>
              </a:extLst>
            </p:cNvPr>
            <p:cNvSpPr txBox="1"/>
            <p:nvPr/>
          </p:nvSpPr>
          <p:spPr>
            <a:xfrm>
              <a:off x="548614" y="3429000"/>
              <a:ext cx="4318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Lagos State BioBank, Yaba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116DE6-D649-4E60-98B7-D4A731A38A1C}"/>
                </a:ext>
              </a:extLst>
            </p:cNvPr>
            <p:cNvSpPr/>
            <p:nvPr/>
          </p:nvSpPr>
          <p:spPr>
            <a:xfrm>
              <a:off x="11408908" y="-22547"/>
              <a:ext cx="783092" cy="695519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85453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E71EF-B4F6-4551-981A-7C2621CA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Strategic Priorities for Lagos State – Vaccine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9364F-E01F-4FD3-9617-2BF8763A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7D0FC-0DAC-4DEF-9CAE-74ACE8196ECE}"/>
              </a:ext>
            </a:extLst>
          </p:cNvPr>
          <p:cNvSpPr txBox="1"/>
          <p:nvPr/>
        </p:nvSpPr>
        <p:spPr>
          <a:xfrm>
            <a:off x="737419" y="1031663"/>
            <a:ext cx="1086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Our vaccination strategic is driven by the following strategic priorities: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DA42A9-5C74-4976-A2CC-4487DD999C8D}"/>
              </a:ext>
            </a:extLst>
          </p:cNvPr>
          <p:cNvGrpSpPr/>
          <p:nvPr/>
        </p:nvGrpSpPr>
        <p:grpSpPr>
          <a:xfrm>
            <a:off x="737419" y="1539732"/>
            <a:ext cx="5052291" cy="4791715"/>
            <a:chOff x="737419" y="1539732"/>
            <a:chExt cx="5052291" cy="4791715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719784BE-585A-4E83-AD10-1E052CD89B3E}"/>
                </a:ext>
              </a:extLst>
            </p:cNvPr>
            <p:cNvSpPr/>
            <p:nvPr/>
          </p:nvSpPr>
          <p:spPr>
            <a:xfrm>
              <a:off x="967809" y="1728059"/>
              <a:ext cx="4595612" cy="4603388"/>
            </a:xfrm>
            <a:prstGeom prst="arc">
              <a:avLst>
                <a:gd name="adj1" fmla="val 16197486"/>
                <a:gd name="adj2" fmla="val 915645"/>
              </a:avLst>
            </a:prstGeom>
            <a:ln w="19050">
              <a:solidFill>
                <a:schemeClr val="accent6">
                  <a:lumMod val="7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FDB81BA9-EC8B-4199-81A1-9B33B8798310}"/>
                </a:ext>
              </a:extLst>
            </p:cNvPr>
            <p:cNvGraphicFramePr/>
            <p:nvPr/>
          </p:nvGraphicFramePr>
          <p:xfrm>
            <a:off x="737419" y="2381361"/>
            <a:ext cx="5052291" cy="33681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Arc 8">
              <a:extLst>
                <a:ext uri="{FF2B5EF4-FFF2-40B4-BE49-F238E27FC236}">
                  <a16:creationId xmlns:a16="http://schemas.microsoft.com/office/drawing/2014/main" id="{02D5D3FA-0413-4D00-94C3-A1789B82B397}"/>
                </a:ext>
              </a:extLst>
            </p:cNvPr>
            <p:cNvSpPr/>
            <p:nvPr/>
          </p:nvSpPr>
          <p:spPr>
            <a:xfrm>
              <a:off x="1545600" y="2313627"/>
              <a:ext cx="3435928" cy="3435928"/>
            </a:xfrm>
            <a:prstGeom prst="arc">
              <a:avLst>
                <a:gd name="adj1" fmla="val 16200000"/>
                <a:gd name="adj2" fmla="val 10182701"/>
              </a:avLst>
            </a:prstGeom>
            <a:ln w="19050">
              <a:solidFill>
                <a:srgbClr val="C0000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CF8F060-08D5-4CB3-A154-18FA1D1D60B2}"/>
                </a:ext>
              </a:extLst>
            </p:cNvPr>
            <p:cNvSpPr/>
            <p:nvPr/>
          </p:nvSpPr>
          <p:spPr>
            <a:xfrm>
              <a:off x="1355737" y="2115987"/>
              <a:ext cx="3819755" cy="3827532"/>
            </a:xfrm>
            <a:prstGeom prst="arc">
              <a:avLst>
                <a:gd name="adj1" fmla="val 16196942"/>
                <a:gd name="adj2" fmla="val 6383725"/>
              </a:avLst>
            </a:prstGeom>
            <a:ln w="19050">
              <a:solidFill>
                <a:schemeClr val="accent1">
                  <a:lumMod val="5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5DDF41F0-7BD5-4A29-BE1A-D327EE4B57E1}"/>
                </a:ext>
              </a:extLst>
            </p:cNvPr>
            <p:cNvSpPr/>
            <p:nvPr/>
          </p:nvSpPr>
          <p:spPr>
            <a:xfrm>
              <a:off x="1161772" y="1922023"/>
              <a:ext cx="4207684" cy="4215460"/>
            </a:xfrm>
            <a:prstGeom prst="arc">
              <a:avLst>
                <a:gd name="adj1" fmla="val 16204151"/>
                <a:gd name="adj2" fmla="val 2855894"/>
              </a:avLst>
            </a:prstGeom>
            <a:ln w="19050">
              <a:solidFill>
                <a:schemeClr val="accent2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1E7047-3837-4F80-A7B1-534D17F8C507}"/>
                </a:ext>
              </a:extLst>
            </p:cNvPr>
            <p:cNvSpPr/>
            <p:nvPr/>
          </p:nvSpPr>
          <p:spPr>
            <a:xfrm>
              <a:off x="955473" y="1539732"/>
              <a:ext cx="2275495" cy="3385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Prevent Economic Harm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5D004D-4969-44B1-BA07-D870BFAD5940}"/>
                </a:ext>
              </a:extLst>
            </p:cNvPr>
            <p:cNvSpPr/>
            <p:nvPr/>
          </p:nvSpPr>
          <p:spPr>
            <a:xfrm>
              <a:off x="1217661" y="1734921"/>
              <a:ext cx="2013307" cy="3385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accent2"/>
                  </a:solidFill>
                </a:rPr>
                <a:t>Prevent Clinical Harm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FE2967-8119-47CF-9368-7DCC6FD95E22}"/>
                </a:ext>
              </a:extLst>
            </p:cNvPr>
            <p:cNvSpPr/>
            <p:nvPr/>
          </p:nvSpPr>
          <p:spPr>
            <a:xfrm>
              <a:off x="785427" y="1930110"/>
              <a:ext cx="2445541" cy="3385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</a:rPr>
                <a:t>Improve System Resilience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F24231-3169-4FE3-9479-6C3596949541}"/>
                </a:ext>
              </a:extLst>
            </p:cNvPr>
            <p:cNvSpPr/>
            <p:nvPr/>
          </p:nvSpPr>
          <p:spPr>
            <a:xfrm>
              <a:off x="1780057" y="2125300"/>
              <a:ext cx="1450911" cy="3385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C00000"/>
                  </a:solidFill>
                </a:rPr>
                <a:t>Reduce Deaths</a:t>
              </a:r>
            </a:p>
          </p:txBody>
        </p:sp>
        <p:pic>
          <p:nvPicPr>
            <p:cNvPr id="16" name="Picture 15" descr="A picture containing cake, decorated, fruit, close&#10;&#10;Description automatically generated">
              <a:extLst>
                <a:ext uri="{FF2B5EF4-FFF2-40B4-BE49-F238E27FC236}">
                  <a16:creationId xmlns:a16="http://schemas.microsoft.com/office/drawing/2014/main" id="{27589EEE-CA5F-49A7-8177-FC542AF3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088" y="3284967"/>
              <a:ext cx="1482952" cy="148957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B709B2E-1752-4AE2-ACB7-F6D2C30E3353}"/>
                </a:ext>
              </a:extLst>
            </p:cNvPr>
            <p:cNvCxnSpPr>
              <a:cxnSpLocks/>
            </p:cNvCxnSpPr>
            <p:nvPr/>
          </p:nvCxnSpPr>
          <p:spPr>
            <a:xfrm>
              <a:off x="2653073" y="3079233"/>
              <a:ext cx="1130709" cy="2024852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0E4702-8FE1-4018-AD2E-F7E2F29DA0C0}"/>
              </a:ext>
            </a:extLst>
          </p:cNvPr>
          <p:cNvSpPr txBox="1"/>
          <p:nvPr/>
        </p:nvSpPr>
        <p:spPr>
          <a:xfrm>
            <a:off x="5958016" y="1708192"/>
            <a:ext cx="5195757" cy="363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en-US" sz="1600" b="1" dirty="0">
                <a:solidFill>
                  <a:srgbClr val="C00000"/>
                </a:solidFill>
              </a:rPr>
              <a:t>Reduce Deaths: </a:t>
            </a:r>
            <a:r>
              <a:rPr lang="en-US" sz="1600" dirty="0"/>
              <a:t>Prioritize the vaccination of those groups at highest risk of severe disease and death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en-US" sz="900" dirty="0"/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Improve System Resilience: </a:t>
            </a:r>
            <a:r>
              <a:rPr lang="en-US" sz="1600" dirty="0"/>
              <a:t>Prioritize Health Workers. Vaccination of healthcare workers is beneficial since it improves the resilience of the healthcare system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en-US" sz="900" dirty="0"/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accent2"/>
                </a:solidFill>
              </a:rPr>
              <a:t>Prevent Clinical Harm: </a:t>
            </a:r>
            <a:r>
              <a:rPr lang="en-US" sz="1600" dirty="0"/>
              <a:t>Regulate the distribution of vaccines though a central planning system that ensures the best clinical outcomes for all residents of Lagos State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en-US" sz="900" dirty="0"/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Prevent Economic Harm: </a:t>
            </a:r>
            <a:r>
              <a:rPr lang="en-US" sz="1600" dirty="0"/>
              <a:t>Target those whose absence will significantly impact the economy in the short run or negatively impact the states response to COVID -19</a:t>
            </a:r>
          </a:p>
        </p:txBody>
      </p:sp>
    </p:spTree>
    <p:extLst>
      <p:ext uri="{BB962C8B-B14F-4D97-AF65-F5344CB8AC3E}">
        <p14:creationId xmlns:p14="http://schemas.microsoft.com/office/powerpoint/2010/main" val="2596085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C5BCA-A96D-43E6-8627-FA2E0C496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Conclusion – The Pillars of Lagos State’s COVID-19 Response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17A6B-F2F4-4B64-B67C-0A6682E37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36E19CB8-94B8-484B-9EF0-118C1494D6BB}"/>
              </a:ext>
            </a:extLst>
          </p:cNvPr>
          <p:cNvSpPr/>
          <p:nvPr/>
        </p:nvSpPr>
        <p:spPr>
          <a:xfrm>
            <a:off x="8759956" y="3325846"/>
            <a:ext cx="2805844" cy="627576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6000" tIns="38100" rIns="1440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000">
                <a:solidFill>
                  <a:srgbClr val="FFFFFF"/>
                </a:solidFill>
              </a:defRPr>
            </a:pPr>
            <a:endParaRPr sz="2800" dirty="0">
              <a:solidFill>
                <a:schemeClr val="bg1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1BAA12A-A125-4EF1-884D-31878CFA7DCF}"/>
              </a:ext>
            </a:extLst>
          </p:cNvPr>
          <p:cNvGrpSpPr/>
          <p:nvPr/>
        </p:nvGrpSpPr>
        <p:grpSpPr>
          <a:xfrm>
            <a:off x="2711151" y="1274641"/>
            <a:ext cx="8503680" cy="627734"/>
            <a:chOff x="2711151" y="1274641"/>
            <a:chExt cx="8503680" cy="627734"/>
          </a:xfrm>
        </p:grpSpPr>
        <p:sp>
          <p:nvSpPr>
            <p:cNvPr id="7" name="Triangle">
              <a:extLst>
                <a:ext uri="{FF2B5EF4-FFF2-40B4-BE49-F238E27FC236}">
                  <a16:creationId xmlns:a16="http://schemas.microsoft.com/office/drawing/2014/main" id="{7124443F-CDD2-4C7D-AF92-336C787D73EB}"/>
                </a:ext>
              </a:extLst>
            </p:cNvPr>
            <p:cNvSpPr/>
            <p:nvPr/>
          </p:nvSpPr>
          <p:spPr>
            <a:xfrm>
              <a:off x="10415360" y="1524649"/>
              <a:ext cx="578799" cy="268388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800">
                <a:solidFill>
                  <a:srgbClr val="2B323B"/>
                </a:solidFill>
              </a:endParaRPr>
            </a:p>
          </p:txBody>
        </p:sp>
        <p:sp>
          <p:nvSpPr>
            <p:cNvPr id="8" name="Freeform: Shape 53">
              <a:extLst>
                <a:ext uri="{FF2B5EF4-FFF2-40B4-BE49-F238E27FC236}">
                  <a16:creationId xmlns:a16="http://schemas.microsoft.com/office/drawing/2014/main" id="{FBED04E2-C048-4D48-9392-73051C946F37}"/>
                </a:ext>
              </a:extLst>
            </p:cNvPr>
            <p:cNvSpPr/>
            <p:nvPr/>
          </p:nvSpPr>
          <p:spPr>
            <a:xfrm>
              <a:off x="2711151" y="1274641"/>
              <a:ext cx="6685908" cy="627655"/>
            </a:xfrm>
            <a:custGeom>
              <a:avLst/>
              <a:gdLst>
                <a:gd name="connsiteX0" fmla="*/ 5722583 w 6616405"/>
                <a:gd name="connsiteY0" fmla="*/ 0 h 760629"/>
                <a:gd name="connsiteX1" fmla="*/ 6616405 w 6616405"/>
                <a:gd name="connsiteY1" fmla="*/ 0 h 760629"/>
                <a:gd name="connsiteX2" fmla="*/ 6616405 w 6616405"/>
                <a:gd name="connsiteY2" fmla="*/ 760534 h 760629"/>
                <a:gd name="connsiteX3" fmla="*/ 5792090 w 6616405"/>
                <a:gd name="connsiteY3" fmla="*/ 760534 h 760629"/>
                <a:gd name="connsiteX4" fmla="*/ 5791993 w 6616405"/>
                <a:gd name="connsiteY4" fmla="*/ 760629 h 760629"/>
                <a:gd name="connsiteX5" fmla="*/ 380376 w 6616405"/>
                <a:gd name="connsiteY5" fmla="*/ 760629 h 760629"/>
                <a:gd name="connsiteX6" fmla="*/ 0 w 6616405"/>
                <a:gd name="connsiteY6" fmla="*/ 380362 h 760629"/>
                <a:gd name="connsiteX7" fmla="*/ 380376 w 6616405"/>
                <a:gd name="connsiteY7" fmla="*/ 95 h 760629"/>
                <a:gd name="connsiteX8" fmla="*/ 5722583 w 6616405"/>
                <a:gd name="connsiteY8" fmla="*/ 95 h 76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16405" h="760629">
                  <a:moveTo>
                    <a:pt x="5722583" y="0"/>
                  </a:moveTo>
                  <a:lnTo>
                    <a:pt x="6616405" y="0"/>
                  </a:lnTo>
                  <a:lnTo>
                    <a:pt x="6616405" y="760534"/>
                  </a:lnTo>
                  <a:lnTo>
                    <a:pt x="5792090" y="760534"/>
                  </a:lnTo>
                  <a:lnTo>
                    <a:pt x="5791993" y="760629"/>
                  </a:lnTo>
                  <a:lnTo>
                    <a:pt x="380376" y="760629"/>
                  </a:lnTo>
                  <a:cubicBezTo>
                    <a:pt x="170272" y="760629"/>
                    <a:pt x="0" y="590424"/>
                    <a:pt x="0" y="380362"/>
                  </a:cubicBezTo>
                  <a:cubicBezTo>
                    <a:pt x="0" y="170405"/>
                    <a:pt x="170272" y="95"/>
                    <a:pt x="380376" y="95"/>
                  </a:cubicBezTo>
                  <a:lnTo>
                    <a:pt x="5722583" y="9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15568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800" cap="all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C545A24-0C7A-4639-A187-8A62D78E2CB2}"/>
                </a:ext>
              </a:extLst>
            </p:cNvPr>
            <p:cNvSpPr/>
            <p:nvPr/>
          </p:nvSpPr>
          <p:spPr>
            <a:xfrm>
              <a:off x="9397059" y="1274720"/>
              <a:ext cx="1817772" cy="62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601"/>
                  </a:moveTo>
                  <a:lnTo>
                    <a:pt x="16778" y="8601"/>
                  </a:lnTo>
                  <a:lnTo>
                    <a:pt x="16778" y="17837"/>
                  </a:lnTo>
                  <a:lnTo>
                    <a:pt x="12912" y="8601"/>
                  </a:lnTo>
                  <a:lnTo>
                    <a:pt x="93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274320" rIns="457200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800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A062E41A-B2C7-41DD-8E76-98410433331E}"/>
                </a:ext>
              </a:extLst>
            </p:cNvPr>
            <p:cNvSpPr/>
            <p:nvPr/>
          </p:nvSpPr>
          <p:spPr>
            <a:xfrm>
              <a:off x="8563947" y="1274720"/>
              <a:ext cx="1622804" cy="62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33" y="0"/>
                  </a:moveTo>
                  <a:lnTo>
                    <a:pt x="0" y="21600"/>
                  </a:lnTo>
                  <a:lnTo>
                    <a:pt x="1116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solidFill>
                  <a:srgbClr val="2B323B"/>
                </a:solidFill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35AB832F-388E-4A25-A12D-3465A691242C}"/>
                </a:ext>
              </a:extLst>
            </p:cNvPr>
            <p:cNvSpPr/>
            <p:nvPr/>
          </p:nvSpPr>
          <p:spPr>
            <a:xfrm>
              <a:off x="2777337" y="1321047"/>
              <a:ext cx="649010" cy="529981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GB" b="1" dirty="0">
                  <a:solidFill>
                    <a:srgbClr val="2B323B"/>
                  </a:solidFill>
                </a:rPr>
                <a:t>1</a:t>
              </a:r>
              <a:endParaRPr b="1" dirty="0">
                <a:solidFill>
                  <a:srgbClr val="2B323B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66C1F6-83FA-4E1F-AAB7-354BC5F40DB8}"/>
                </a:ext>
              </a:extLst>
            </p:cNvPr>
            <p:cNvSpPr txBox="1"/>
            <p:nvPr/>
          </p:nvSpPr>
          <p:spPr>
            <a:xfrm>
              <a:off x="3654956" y="1431520"/>
              <a:ext cx="42496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Robust Preparation Prior to the Pandemic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EB1AC45-0291-47C9-94C7-4576BABB480A}"/>
              </a:ext>
            </a:extLst>
          </p:cNvPr>
          <p:cNvGrpSpPr/>
          <p:nvPr/>
        </p:nvGrpSpPr>
        <p:grpSpPr>
          <a:xfrm>
            <a:off x="2719555" y="2638663"/>
            <a:ext cx="9268610" cy="647224"/>
            <a:chOff x="2719555" y="2638663"/>
            <a:chExt cx="9268610" cy="647224"/>
          </a:xfrm>
        </p:grpSpPr>
        <p:sp>
          <p:nvSpPr>
            <p:cNvPr id="14" name="Triangle">
              <a:extLst>
                <a:ext uri="{FF2B5EF4-FFF2-40B4-BE49-F238E27FC236}">
                  <a16:creationId xmlns:a16="http://schemas.microsoft.com/office/drawing/2014/main" id="{8FF6CB62-0D6F-4F66-B7E7-46E38CD1B7BE}"/>
                </a:ext>
              </a:extLst>
            </p:cNvPr>
            <p:cNvSpPr/>
            <p:nvPr/>
          </p:nvSpPr>
          <p:spPr>
            <a:xfrm>
              <a:off x="11539763" y="2901183"/>
              <a:ext cx="180914" cy="12778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solidFill>
                  <a:srgbClr val="2B323B"/>
                </a:solidFill>
              </a:endParaRPr>
            </a:p>
          </p:txBody>
        </p:sp>
        <p:sp>
          <p:nvSpPr>
            <p:cNvPr id="15" name="Freeform: Shape 49">
              <a:extLst>
                <a:ext uri="{FF2B5EF4-FFF2-40B4-BE49-F238E27FC236}">
                  <a16:creationId xmlns:a16="http://schemas.microsoft.com/office/drawing/2014/main" id="{65B38716-32EB-440C-9284-1DF45B3D0A0B}"/>
                </a:ext>
              </a:extLst>
            </p:cNvPr>
            <p:cNvSpPr/>
            <p:nvPr/>
          </p:nvSpPr>
          <p:spPr>
            <a:xfrm>
              <a:off x="2719555" y="2638663"/>
              <a:ext cx="5207383" cy="627577"/>
            </a:xfrm>
            <a:custGeom>
              <a:avLst/>
              <a:gdLst>
                <a:gd name="connsiteX0" fmla="*/ 380291 w 5153249"/>
                <a:gd name="connsiteY0" fmla="*/ 0 h 760534"/>
                <a:gd name="connsiteX1" fmla="*/ 4482908 w 5153249"/>
                <a:gd name="connsiteY1" fmla="*/ 0 h 760534"/>
                <a:gd name="connsiteX2" fmla="*/ 4871013 w 5153249"/>
                <a:gd name="connsiteY2" fmla="*/ 0 h 760534"/>
                <a:gd name="connsiteX3" fmla="*/ 5153249 w 5153249"/>
                <a:gd name="connsiteY3" fmla="*/ 0 h 760534"/>
                <a:gd name="connsiteX4" fmla="*/ 5153249 w 5153249"/>
                <a:gd name="connsiteY4" fmla="*/ 477482 h 760534"/>
                <a:gd name="connsiteX5" fmla="*/ 5153249 w 5153249"/>
                <a:gd name="connsiteY5" fmla="*/ 760534 h 760534"/>
                <a:gd name="connsiteX6" fmla="*/ 4482908 w 5153249"/>
                <a:gd name="connsiteY6" fmla="*/ 760534 h 760534"/>
                <a:gd name="connsiteX7" fmla="*/ 380291 w 5153249"/>
                <a:gd name="connsiteY7" fmla="*/ 760534 h 760534"/>
                <a:gd name="connsiteX8" fmla="*/ 0 w 5153249"/>
                <a:gd name="connsiteY8" fmla="*/ 380267 h 760534"/>
                <a:gd name="connsiteX9" fmla="*/ 380291 w 5153249"/>
                <a:gd name="connsiteY9" fmla="*/ 0 h 76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53249" h="760534">
                  <a:moveTo>
                    <a:pt x="380291" y="0"/>
                  </a:moveTo>
                  <a:lnTo>
                    <a:pt x="4482908" y="0"/>
                  </a:lnTo>
                  <a:lnTo>
                    <a:pt x="4871013" y="0"/>
                  </a:lnTo>
                  <a:lnTo>
                    <a:pt x="5153249" y="0"/>
                  </a:lnTo>
                  <a:lnTo>
                    <a:pt x="5153249" y="477482"/>
                  </a:lnTo>
                  <a:lnTo>
                    <a:pt x="5153249" y="760534"/>
                  </a:lnTo>
                  <a:lnTo>
                    <a:pt x="4482908" y="760534"/>
                  </a:lnTo>
                  <a:lnTo>
                    <a:pt x="380291" y="760534"/>
                  </a:lnTo>
                  <a:cubicBezTo>
                    <a:pt x="170344" y="760534"/>
                    <a:pt x="0" y="590329"/>
                    <a:pt x="0" y="380267"/>
                  </a:cubicBezTo>
                  <a:cubicBezTo>
                    <a:pt x="0" y="170310"/>
                    <a:pt x="170105" y="0"/>
                    <a:pt x="380291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15568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800" cap="all" dirty="0"/>
            </a:p>
          </p:txBody>
        </p:sp>
        <p:sp>
          <p:nvSpPr>
            <p:cNvPr id="16" name="Freeform: Shape 55">
              <a:extLst>
                <a:ext uri="{FF2B5EF4-FFF2-40B4-BE49-F238E27FC236}">
                  <a16:creationId xmlns:a16="http://schemas.microsoft.com/office/drawing/2014/main" id="{CCA22EC2-8557-421F-A983-863208301C9D}"/>
                </a:ext>
              </a:extLst>
            </p:cNvPr>
            <p:cNvSpPr/>
            <p:nvPr/>
          </p:nvSpPr>
          <p:spPr>
            <a:xfrm>
              <a:off x="8246139" y="2638663"/>
              <a:ext cx="3742026" cy="627577"/>
            </a:xfrm>
            <a:custGeom>
              <a:avLst/>
              <a:gdLst>
                <a:gd name="connsiteX0" fmla="*/ 0 w 3703126"/>
                <a:gd name="connsiteY0" fmla="*/ 0 h 760534"/>
                <a:gd name="connsiteX1" fmla="*/ 226102 w 3703126"/>
                <a:gd name="connsiteY1" fmla="*/ 0 h 760534"/>
                <a:gd name="connsiteX2" fmla="*/ 1016952 w 3703126"/>
                <a:gd name="connsiteY2" fmla="*/ 0 h 760534"/>
                <a:gd name="connsiteX3" fmla="*/ 3568635 w 3703126"/>
                <a:gd name="connsiteY3" fmla="*/ 0 h 760534"/>
                <a:gd name="connsiteX4" fmla="*/ 3703126 w 3703126"/>
                <a:gd name="connsiteY4" fmla="*/ 135875 h 760534"/>
                <a:gd name="connsiteX5" fmla="*/ 3435817 w 3703126"/>
                <a:gd name="connsiteY5" fmla="*/ 475228 h 760534"/>
                <a:gd name="connsiteX6" fmla="*/ 3282591 w 3703126"/>
                <a:gd name="connsiteY6" fmla="*/ 320375 h 760534"/>
                <a:gd name="connsiteX7" fmla="*/ 3282591 w 3703126"/>
                <a:gd name="connsiteY7" fmla="*/ 475228 h 760534"/>
                <a:gd name="connsiteX8" fmla="*/ 3282591 w 3703126"/>
                <a:gd name="connsiteY8" fmla="*/ 760534 h 760534"/>
                <a:gd name="connsiteX9" fmla="*/ 1016952 w 3703126"/>
                <a:gd name="connsiteY9" fmla="*/ 760534 h 760534"/>
                <a:gd name="connsiteX10" fmla="*/ 508299 w 3703126"/>
                <a:gd name="connsiteY10" fmla="*/ 760534 h 760534"/>
                <a:gd name="connsiteX11" fmla="*/ 0 w 3703126"/>
                <a:gd name="connsiteY11" fmla="*/ 760534 h 76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3126" h="760534">
                  <a:moveTo>
                    <a:pt x="0" y="0"/>
                  </a:moveTo>
                  <a:lnTo>
                    <a:pt x="226102" y="0"/>
                  </a:lnTo>
                  <a:lnTo>
                    <a:pt x="1016952" y="0"/>
                  </a:lnTo>
                  <a:lnTo>
                    <a:pt x="3568635" y="0"/>
                  </a:lnTo>
                  <a:lnTo>
                    <a:pt x="3703126" y="135875"/>
                  </a:lnTo>
                  <a:lnTo>
                    <a:pt x="3435817" y="475228"/>
                  </a:lnTo>
                  <a:lnTo>
                    <a:pt x="3282591" y="320375"/>
                  </a:lnTo>
                  <a:lnTo>
                    <a:pt x="3282591" y="475228"/>
                  </a:lnTo>
                  <a:lnTo>
                    <a:pt x="3282591" y="760534"/>
                  </a:lnTo>
                  <a:lnTo>
                    <a:pt x="1016952" y="760534"/>
                  </a:lnTo>
                  <a:lnTo>
                    <a:pt x="508299" y="760534"/>
                  </a:lnTo>
                  <a:lnTo>
                    <a:pt x="0" y="760534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wrap="square" lIns="91440" tIns="38100" rIns="1440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2800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67">
              <a:extLst>
                <a:ext uri="{FF2B5EF4-FFF2-40B4-BE49-F238E27FC236}">
                  <a16:creationId xmlns:a16="http://schemas.microsoft.com/office/drawing/2014/main" id="{2F16C417-150C-412F-8422-973FE7163881}"/>
                </a:ext>
              </a:extLst>
            </p:cNvPr>
            <p:cNvSpPr/>
            <p:nvPr/>
          </p:nvSpPr>
          <p:spPr>
            <a:xfrm>
              <a:off x="7495505" y="2638663"/>
              <a:ext cx="1264451" cy="627575"/>
            </a:xfrm>
            <a:custGeom>
              <a:avLst/>
              <a:gdLst>
                <a:gd name="connsiteX0" fmla="*/ 136247 w 1251306"/>
                <a:gd name="connsiteY0" fmla="*/ 0 h 760532"/>
                <a:gd name="connsiteX1" fmla="*/ 966480 w 1251306"/>
                <a:gd name="connsiteY1" fmla="*/ 0 h 760532"/>
                <a:gd name="connsiteX2" fmla="*/ 831390 w 1251306"/>
                <a:gd name="connsiteY2" fmla="*/ 132483 h 760532"/>
                <a:gd name="connsiteX3" fmla="*/ 976566 w 1251306"/>
                <a:gd name="connsiteY3" fmla="*/ 322353 h 760532"/>
                <a:gd name="connsiteX4" fmla="*/ 1089943 w 1251306"/>
                <a:gd name="connsiteY4" fmla="*/ 470643 h 760532"/>
                <a:gd name="connsiteX5" fmla="*/ 1095789 w 1251306"/>
                <a:gd name="connsiteY5" fmla="*/ 470643 h 760532"/>
                <a:gd name="connsiteX6" fmla="*/ 1251306 w 1251306"/>
                <a:gd name="connsiteY6" fmla="*/ 318134 h 760532"/>
                <a:gd name="connsiteX7" fmla="*/ 1251306 w 1251306"/>
                <a:gd name="connsiteY7" fmla="*/ 651200 h 760532"/>
                <a:gd name="connsiteX8" fmla="*/ 1251306 w 1251306"/>
                <a:gd name="connsiteY8" fmla="*/ 753701 h 760532"/>
                <a:gd name="connsiteX9" fmla="*/ 1251306 w 1251306"/>
                <a:gd name="connsiteY9" fmla="*/ 760532 h 760532"/>
                <a:gd name="connsiteX10" fmla="*/ 421063 w 1251306"/>
                <a:gd name="connsiteY10" fmla="*/ 760532 h 760532"/>
                <a:gd name="connsiteX11" fmla="*/ 421063 w 1251306"/>
                <a:gd name="connsiteY11" fmla="*/ 753701 h 760532"/>
                <a:gd name="connsiteX12" fmla="*/ 421063 w 1251306"/>
                <a:gd name="connsiteY12" fmla="*/ 651200 h 760532"/>
                <a:gd name="connsiteX13" fmla="*/ 421063 w 1251306"/>
                <a:gd name="connsiteY13" fmla="*/ 474865 h 760532"/>
                <a:gd name="connsiteX14" fmla="*/ 418442 w 1251306"/>
                <a:gd name="connsiteY14" fmla="*/ 474865 h 760532"/>
                <a:gd name="connsiteX15" fmla="*/ 262918 w 1251306"/>
                <a:gd name="connsiteY15" fmla="*/ 474865 h 760532"/>
                <a:gd name="connsiteX16" fmla="*/ 2005 w 1251306"/>
                <a:gd name="connsiteY16" fmla="*/ 133618 h 760532"/>
                <a:gd name="connsiteX17" fmla="*/ 0 w 1251306"/>
                <a:gd name="connsiteY17" fmla="*/ 133618 h 760532"/>
                <a:gd name="connsiteX18" fmla="*/ 1146 w 1251306"/>
                <a:gd name="connsiteY18" fmla="*/ 132494 h 760532"/>
                <a:gd name="connsiteX19" fmla="*/ 0 w 1251306"/>
                <a:gd name="connsiteY19" fmla="*/ 130996 h 760532"/>
                <a:gd name="connsiteX20" fmla="*/ 2674 w 1251306"/>
                <a:gd name="connsiteY20" fmla="*/ 130996 h 76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1306" h="760532">
                  <a:moveTo>
                    <a:pt x="136247" y="0"/>
                  </a:moveTo>
                  <a:lnTo>
                    <a:pt x="966480" y="0"/>
                  </a:lnTo>
                  <a:lnTo>
                    <a:pt x="831390" y="132483"/>
                  </a:lnTo>
                  <a:lnTo>
                    <a:pt x="976566" y="322353"/>
                  </a:lnTo>
                  <a:lnTo>
                    <a:pt x="1089943" y="470643"/>
                  </a:lnTo>
                  <a:lnTo>
                    <a:pt x="1095789" y="470643"/>
                  </a:lnTo>
                  <a:lnTo>
                    <a:pt x="1251306" y="318134"/>
                  </a:lnTo>
                  <a:lnTo>
                    <a:pt x="1251306" y="651200"/>
                  </a:lnTo>
                  <a:lnTo>
                    <a:pt x="1251306" y="753701"/>
                  </a:lnTo>
                  <a:lnTo>
                    <a:pt x="1251306" y="760532"/>
                  </a:lnTo>
                  <a:lnTo>
                    <a:pt x="421063" y="760532"/>
                  </a:lnTo>
                  <a:lnTo>
                    <a:pt x="421063" y="753701"/>
                  </a:lnTo>
                  <a:lnTo>
                    <a:pt x="421063" y="651200"/>
                  </a:lnTo>
                  <a:lnTo>
                    <a:pt x="421063" y="474865"/>
                  </a:lnTo>
                  <a:lnTo>
                    <a:pt x="418442" y="474865"/>
                  </a:lnTo>
                  <a:lnTo>
                    <a:pt x="262918" y="474865"/>
                  </a:lnTo>
                  <a:lnTo>
                    <a:pt x="2005" y="133618"/>
                  </a:lnTo>
                  <a:lnTo>
                    <a:pt x="0" y="133618"/>
                  </a:lnTo>
                  <a:lnTo>
                    <a:pt x="1146" y="132494"/>
                  </a:lnTo>
                  <a:lnTo>
                    <a:pt x="0" y="130996"/>
                  </a:lnTo>
                  <a:lnTo>
                    <a:pt x="2674" y="130996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solidFill>
                  <a:srgbClr val="2B323B"/>
                </a:solidFill>
              </a:endParaRPr>
            </a:p>
          </p:txBody>
        </p:sp>
        <p:sp>
          <p:nvSpPr>
            <p:cNvPr id="18" name="Freeform: Shape 47">
              <a:extLst>
                <a:ext uri="{FF2B5EF4-FFF2-40B4-BE49-F238E27FC236}">
                  <a16:creationId xmlns:a16="http://schemas.microsoft.com/office/drawing/2014/main" id="{3EA9E174-DC03-4413-8A05-6C841EE6D38F}"/>
                </a:ext>
              </a:extLst>
            </p:cNvPr>
            <p:cNvSpPr/>
            <p:nvPr/>
          </p:nvSpPr>
          <p:spPr>
            <a:xfrm>
              <a:off x="7920992" y="2901181"/>
              <a:ext cx="838964" cy="365058"/>
            </a:xfrm>
            <a:custGeom>
              <a:avLst/>
              <a:gdLst>
                <a:gd name="connsiteX0" fmla="*/ 830243 w 830243"/>
                <a:gd name="connsiteY0" fmla="*/ 0 h 442398"/>
                <a:gd name="connsiteX1" fmla="*/ 830243 w 830243"/>
                <a:gd name="connsiteY1" fmla="*/ 333066 h 442398"/>
                <a:gd name="connsiteX2" fmla="*/ 830243 w 830243"/>
                <a:gd name="connsiteY2" fmla="*/ 435567 h 442398"/>
                <a:gd name="connsiteX3" fmla="*/ 830243 w 830243"/>
                <a:gd name="connsiteY3" fmla="*/ 442398 h 442398"/>
                <a:gd name="connsiteX4" fmla="*/ 0 w 830243"/>
                <a:gd name="connsiteY4" fmla="*/ 442398 h 442398"/>
                <a:gd name="connsiteX5" fmla="*/ 0 w 830243"/>
                <a:gd name="connsiteY5" fmla="*/ 435567 h 442398"/>
                <a:gd name="connsiteX6" fmla="*/ 0 w 830243"/>
                <a:gd name="connsiteY6" fmla="*/ 333066 h 442398"/>
                <a:gd name="connsiteX7" fmla="*/ 0 w 830243"/>
                <a:gd name="connsiteY7" fmla="*/ 152509 h 442398"/>
                <a:gd name="connsiteX8" fmla="*/ 674726 w 830243"/>
                <a:gd name="connsiteY8" fmla="*/ 152509 h 44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0243" h="442398">
                  <a:moveTo>
                    <a:pt x="830243" y="0"/>
                  </a:moveTo>
                  <a:lnTo>
                    <a:pt x="830243" y="333066"/>
                  </a:lnTo>
                  <a:lnTo>
                    <a:pt x="830243" y="435567"/>
                  </a:lnTo>
                  <a:lnTo>
                    <a:pt x="830243" y="442398"/>
                  </a:lnTo>
                  <a:lnTo>
                    <a:pt x="0" y="442398"/>
                  </a:lnTo>
                  <a:lnTo>
                    <a:pt x="0" y="435567"/>
                  </a:lnTo>
                  <a:lnTo>
                    <a:pt x="0" y="333066"/>
                  </a:lnTo>
                  <a:lnTo>
                    <a:pt x="0" y="152509"/>
                  </a:lnTo>
                  <a:lnTo>
                    <a:pt x="674726" y="15250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solidFill>
                  <a:srgbClr val="2B323B"/>
                </a:solidFill>
              </a:endParaRP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3A39EDC4-6B79-4D47-8895-40C1E7525A8B}"/>
                </a:ext>
              </a:extLst>
            </p:cNvPr>
            <p:cNvSpPr/>
            <p:nvPr/>
          </p:nvSpPr>
          <p:spPr>
            <a:xfrm>
              <a:off x="7495505" y="2746759"/>
              <a:ext cx="1104654" cy="28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05" y="0"/>
                  </a:moveTo>
                  <a:lnTo>
                    <a:pt x="0" y="0"/>
                  </a:lnTo>
                  <a:lnTo>
                    <a:pt x="5195" y="21600"/>
                  </a:lnTo>
                  <a:lnTo>
                    <a:pt x="8268" y="21600"/>
                  </a:lnTo>
                  <a:lnTo>
                    <a:pt x="21600" y="21600"/>
                  </a:lnTo>
                  <a:lnTo>
                    <a:pt x="19296" y="1202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solidFill>
                  <a:srgbClr val="2B323B"/>
                </a:solidFill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D0D06093-92ED-44CF-8BB6-A312FC128A0A}"/>
                </a:ext>
              </a:extLst>
            </p:cNvPr>
            <p:cNvSpPr/>
            <p:nvPr/>
          </p:nvSpPr>
          <p:spPr>
            <a:xfrm>
              <a:off x="7495505" y="2638663"/>
              <a:ext cx="976632" cy="110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555" y="21600"/>
                  </a:lnTo>
                  <a:lnTo>
                    <a:pt x="21600" y="0"/>
                  </a:lnTo>
                  <a:lnTo>
                    <a:pt x="304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solidFill>
                  <a:srgbClr val="2B323B"/>
                </a:solidFill>
              </a:endParaRPr>
            </a:p>
          </p:txBody>
        </p:sp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C8B767B3-7448-42F5-83A4-D9393736F76D}"/>
                </a:ext>
              </a:extLst>
            </p:cNvPr>
            <p:cNvSpPr/>
            <p:nvPr/>
          </p:nvSpPr>
          <p:spPr>
            <a:xfrm>
              <a:off x="2777338" y="2684990"/>
              <a:ext cx="649010" cy="529981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GB" b="1" dirty="0">
                  <a:solidFill>
                    <a:srgbClr val="2B323B"/>
                  </a:solidFill>
                </a:rPr>
                <a:t>3</a:t>
              </a:r>
              <a:endParaRPr b="1" dirty="0">
                <a:solidFill>
                  <a:srgbClr val="2B323B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1D42AE-8A65-4E2E-896D-2A1873352E11}"/>
                </a:ext>
              </a:extLst>
            </p:cNvPr>
            <p:cNvSpPr txBox="1"/>
            <p:nvPr/>
          </p:nvSpPr>
          <p:spPr>
            <a:xfrm>
              <a:off x="3708711" y="2701112"/>
              <a:ext cx="42496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Leveraged Private Sector Capacity to Expand Testing &amp; Isolation Capacity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701735A-8886-43FC-89E2-24F9D062DA3B}"/>
              </a:ext>
            </a:extLst>
          </p:cNvPr>
          <p:cNvGrpSpPr/>
          <p:nvPr/>
        </p:nvGrpSpPr>
        <p:grpSpPr>
          <a:xfrm>
            <a:off x="2719555" y="4012171"/>
            <a:ext cx="8846245" cy="628435"/>
            <a:chOff x="2719555" y="4012171"/>
            <a:chExt cx="8846245" cy="628435"/>
          </a:xfrm>
        </p:grpSpPr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6AB923B3-4211-4695-BF41-AD0FFE388682}"/>
                </a:ext>
              </a:extLst>
            </p:cNvPr>
            <p:cNvSpPr/>
            <p:nvPr/>
          </p:nvSpPr>
          <p:spPr>
            <a:xfrm>
              <a:off x="2719555" y="4012171"/>
              <a:ext cx="5207383" cy="62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16766"/>
                    <a:pt x="714" y="21600"/>
                    <a:pt x="159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1594" y="0"/>
                  </a:lnTo>
                  <a:cubicBezTo>
                    <a:pt x="713" y="0"/>
                    <a:pt x="0" y="4834"/>
                    <a:pt x="0" y="1080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15568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800" cap="all" dirty="0"/>
            </a:p>
          </p:txBody>
        </p:sp>
        <p:sp>
          <p:nvSpPr>
            <p:cNvPr id="25" name="Rectangle">
              <a:extLst>
                <a:ext uri="{FF2B5EF4-FFF2-40B4-BE49-F238E27FC236}">
                  <a16:creationId xmlns:a16="http://schemas.microsoft.com/office/drawing/2014/main" id="{9FC82415-A35A-4315-AB77-EE307CE45E5F}"/>
                </a:ext>
              </a:extLst>
            </p:cNvPr>
            <p:cNvSpPr/>
            <p:nvPr/>
          </p:nvSpPr>
          <p:spPr>
            <a:xfrm>
              <a:off x="7920992" y="4013030"/>
              <a:ext cx="838964" cy="62757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solidFill>
                  <a:srgbClr val="2B323B"/>
                </a:solidFill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50F0D63F-F74C-49A8-8C4E-1C63AD8782B8}"/>
                </a:ext>
              </a:extLst>
            </p:cNvPr>
            <p:cNvSpPr/>
            <p:nvPr/>
          </p:nvSpPr>
          <p:spPr>
            <a:xfrm>
              <a:off x="8759956" y="4013030"/>
              <a:ext cx="2805844" cy="627576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36000" tIns="38100" rIns="1440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2800" dirty="0">
                <a:solidFill>
                  <a:schemeClr val="bg1"/>
                </a:solidFill>
              </a:endParaRPr>
            </a:p>
          </p:txBody>
        </p:sp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9DD0DC4D-6739-4E30-A75A-6FF9EA5A3AD6}"/>
                </a:ext>
              </a:extLst>
            </p:cNvPr>
            <p:cNvSpPr/>
            <p:nvPr/>
          </p:nvSpPr>
          <p:spPr>
            <a:xfrm>
              <a:off x="2777338" y="4066220"/>
              <a:ext cx="649010" cy="529981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GB" b="1" dirty="0">
                  <a:solidFill>
                    <a:srgbClr val="2B323B"/>
                  </a:solidFill>
                </a:rPr>
                <a:t>5</a:t>
              </a:r>
              <a:endParaRPr b="1" dirty="0">
                <a:solidFill>
                  <a:srgbClr val="2B323B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4F5999-4299-4904-B24A-B5CA3BBF8E1C}"/>
                </a:ext>
              </a:extLst>
            </p:cNvPr>
            <p:cNvSpPr txBox="1"/>
            <p:nvPr/>
          </p:nvSpPr>
          <p:spPr>
            <a:xfrm>
              <a:off x="3654956" y="4157321"/>
              <a:ext cx="42496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Robust Oxygen Strategy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A5EC0E3-5F06-4A25-BE49-A5BEB905438F}"/>
              </a:ext>
            </a:extLst>
          </p:cNvPr>
          <p:cNvGrpSpPr/>
          <p:nvPr/>
        </p:nvGrpSpPr>
        <p:grpSpPr>
          <a:xfrm>
            <a:off x="2711151" y="1951476"/>
            <a:ext cx="9067013" cy="1972735"/>
            <a:chOff x="2711151" y="1951476"/>
            <a:chExt cx="9067013" cy="1972735"/>
          </a:xfrm>
        </p:grpSpPr>
        <p:sp>
          <p:nvSpPr>
            <p:cNvPr id="30" name="Freeform: Shape 51">
              <a:extLst>
                <a:ext uri="{FF2B5EF4-FFF2-40B4-BE49-F238E27FC236}">
                  <a16:creationId xmlns:a16="http://schemas.microsoft.com/office/drawing/2014/main" id="{A46B4479-F69C-4ABB-BFBC-DF63395AB1A5}"/>
                </a:ext>
              </a:extLst>
            </p:cNvPr>
            <p:cNvSpPr/>
            <p:nvPr/>
          </p:nvSpPr>
          <p:spPr>
            <a:xfrm>
              <a:off x="2711151" y="1951476"/>
              <a:ext cx="5833887" cy="627577"/>
            </a:xfrm>
            <a:custGeom>
              <a:avLst/>
              <a:gdLst>
                <a:gd name="connsiteX0" fmla="*/ 380231 w 5773241"/>
                <a:gd name="connsiteY0" fmla="*/ 0 h 760534"/>
                <a:gd name="connsiteX1" fmla="*/ 4906936 w 5773241"/>
                <a:gd name="connsiteY1" fmla="*/ 0 h 760534"/>
                <a:gd name="connsiteX2" fmla="*/ 5719344 w 5773241"/>
                <a:gd name="connsiteY2" fmla="*/ 0 h 760534"/>
                <a:gd name="connsiteX3" fmla="*/ 5773241 w 5773241"/>
                <a:gd name="connsiteY3" fmla="*/ 0 h 760534"/>
                <a:gd name="connsiteX4" fmla="*/ 5773241 w 5773241"/>
                <a:gd name="connsiteY4" fmla="*/ 760534 h 760534"/>
                <a:gd name="connsiteX5" fmla="*/ 4943526 w 5773241"/>
                <a:gd name="connsiteY5" fmla="*/ 760534 h 760534"/>
                <a:gd name="connsiteX6" fmla="*/ 4906936 w 5773241"/>
                <a:gd name="connsiteY6" fmla="*/ 760534 h 760534"/>
                <a:gd name="connsiteX7" fmla="*/ 380231 w 5773241"/>
                <a:gd name="connsiteY7" fmla="*/ 760534 h 760534"/>
                <a:gd name="connsiteX8" fmla="*/ 0 w 5773241"/>
                <a:gd name="connsiteY8" fmla="*/ 380267 h 760534"/>
                <a:gd name="connsiteX9" fmla="*/ 380231 w 5773241"/>
                <a:gd name="connsiteY9" fmla="*/ 0 h 76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73241" h="760534">
                  <a:moveTo>
                    <a:pt x="380231" y="0"/>
                  </a:moveTo>
                  <a:lnTo>
                    <a:pt x="4906936" y="0"/>
                  </a:lnTo>
                  <a:lnTo>
                    <a:pt x="5719344" y="0"/>
                  </a:lnTo>
                  <a:lnTo>
                    <a:pt x="5773241" y="0"/>
                  </a:lnTo>
                  <a:lnTo>
                    <a:pt x="5773241" y="760534"/>
                  </a:lnTo>
                  <a:lnTo>
                    <a:pt x="4943526" y="760534"/>
                  </a:lnTo>
                  <a:lnTo>
                    <a:pt x="4906936" y="760534"/>
                  </a:lnTo>
                  <a:lnTo>
                    <a:pt x="380231" y="760534"/>
                  </a:lnTo>
                  <a:cubicBezTo>
                    <a:pt x="170257" y="760534"/>
                    <a:pt x="0" y="590329"/>
                    <a:pt x="0" y="380267"/>
                  </a:cubicBezTo>
                  <a:cubicBezTo>
                    <a:pt x="0" y="170310"/>
                    <a:pt x="170257" y="0"/>
                    <a:pt x="3802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15568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800" cap="all" dirty="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39300781-905A-4842-8741-57D047985D43}"/>
                </a:ext>
              </a:extLst>
            </p:cNvPr>
            <p:cNvSpPr/>
            <p:nvPr/>
          </p:nvSpPr>
          <p:spPr>
            <a:xfrm>
              <a:off x="8545038" y="1951476"/>
              <a:ext cx="3233126" cy="62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71" y="5748"/>
                  </a:moveTo>
                  <a:lnTo>
                    <a:pt x="17871" y="0"/>
                  </a:lnTo>
                  <a:lnTo>
                    <a:pt x="5237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>
              <a:miter lim="400000"/>
            </a:ln>
          </p:spPr>
          <p:txBody>
            <a:bodyPr lIns="36000" tIns="38100" rIns="1440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2800" dirty="0">
                <a:solidFill>
                  <a:schemeClr val="bg1"/>
                </a:solidFill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E9E80EB7-4151-492A-9204-60250005552C}"/>
                </a:ext>
              </a:extLst>
            </p:cNvPr>
            <p:cNvSpPr/>
            <p:nvPr/>
          </p:nvSpPr>
          <p:spPr>
            <a:xfrm>
              <a:off x="7712977" y="1951476"/>
              <a:ext cx="1622805" cy="62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1167" y="21600"/>
                  </a:lnTo>
                  <a:lnTo>
                    <a:pt x="21600" y="0"/>
                  </a:lnTo>
                  <a:lnTo>
                    <a:pt x="10433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solidFill>
                  <a:srgbClr val="2B323B"/>
                </a:solidFill>
              </a:endParaRPr>
            </a:p>
          </p:txBody>
        </p:sp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ECF7DDB8-0BD4-45C6-883E-CA318E233D59}"/>
                </a:ext>
              </a:extLst>
            </p:cNvPr>
            <p:cNvSpPr/>
            <p:nvPr/>
          </p:nvSpPr>
          <p:spPr>
            <a:xfrm>
              <a:off x="2777338" y="1997803"/>
              <a:ext cx="649010" cy="529981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GB" b="1" dirty="0">
                  <a:solidFill>
                    <a:srgbClr val="2B323B"/>
                  </a:solidFill>
                </a:rPr>
                <a:t>2</a:t>
              </a:r>
              <a:endParaRPr b="1" dirty="0">
                <a:solidFill>
                  <a:srgbClr val="2B323B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A7A439-689E-45F2-A8AE-A3C9F5494FBD}"/>
                </a:ext>
              </a:extLst>
            </p:cNvPr>
            <p:cNvSpPr txBox="1"/>
            <p:nvPr/>
          </p:nvSpPr>
          <p:spPr>
            <a:xfrm>
              <a:off x="3671383" y="2110235"/>
              <a:ext cx="42496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Launch of the Incident Command System (ICS)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AB80C28-3E62-4954-B4F1-D0A349338919}"/>
                </a:ext>
              </a:extLst>
            </p:cNvPr>
            <p:cNvSpPr txBox="1"/>
            <p:nvPr/>
          </p:nvSpPr>
          <p:spPr>
            <a:xfrm>
              <a:off x="9079157" y="2052373"/>
              <a:ext cx="2268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</a:rPr>
                <a:t>Mr. Governor as Incident Commander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CB2342C-EFE0-41DF-8494-526209F2E591}"/>
                </a:ext>
              </a:extLst>
            </p:cNvPr>
            <p:cNvSpPr txBox="1"/>
            <p:nvPr/>
          </p:nvSpPr>
          <p:spPr>
            <a:xfrm>
              <a:off x="8975326" y="3400991"/>
              <a:ext cx="20706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</a:rPr>
                <a:t>Driven by Telemedicine - EKOTELEMED</a:t>
              </a:r>
            </a:p>
          </p:txBody>
        </p:sp>
      </p:grpSp>
      <p:sp>
        <p:nvSpPr>
          <p:cNvPr id="37" name="Shape">
            <a:extLst>
              <a:ext uri="{FF2B5EF4-FFF2-40B4-BE49-F238E27FC236}">
                <a16:creationId xmlns:a16="http://schemas.microsoft.com/office/drawing/2014/main" id="{FC54990E-6207-43FF-9417-5293E5EDD2E1}"/>
              </a:ext>
            </a:extLst>
          </p:cNvPr>
          <p:cNvSpPr/>
          <p:nvPr/>
        </p:nvSpPr>
        <p:spPr>
          <a:xfrm>
            <a:off x="2719555" y="3325845"/>
            <a:ext cx="5207383" cy="627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0" y="10800"/>
                </a:lnTo>
                <a:cubicBezTo>
                  <a:pt x="0" y="16766"/>
                  <a:pt x="714" y="21600"/>
                  <a:pt x="1594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594" y="0"/>
                </a:lnTo>
                <a:cubicBezTo>
                  <a:pt x="713" y="0"/>
                  <a:pt x="0" y="4837"/>
                  <a:pt x="0" y="10800"/>
                </a:cubicBezTo>
                <a:close/>
              </a:path>
            </a:pathLst>
          </a:custGeom>
          <a:solidFill>
            <a:srgbClr val="FFB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15568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800" cap="all" dirty="0"/>
          </a:p>
        </p:txBody>
      </p:sp>
      <p:sp>
        <p:nvSpPr>
          <p:cNvPr id="38" name="Rectangle">
            <a:extLst>
              <a:ext uri="{FF2B5EF4-FFF2-40B4-BE49-F238E27FC236}">
                <a16:creationId xmlns:a16="http://schemas.microsoft.com/office/drawing/2014/main" id="{0E463B9F-3B44-4AD6-817E-0ABFB6FA61C4}"/>
              </a:ext>
            </a:extLst>
          </p:cNvPr>
          <p:cNvSpPr/>
          <p:nvPr/>
        </p:nvSpPr>
        <p:spPr>
          <a:xfrm>
            <a:off x="7920992" y="3325846"/>
            <a:ext cx="838964" cy="627576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2800">
              <a:solidFill>
                <a:srgbClr val="2B323B"/>
              </a:solidFill>
            </a:endParaRPr>
          </a:p>
        </p:txBody>
      </p:sp>
      <p:sp>
        <p:nvSpPr>
          <p:cNvPr id="39" name="Circle">
            <a:extLst>
              <a:ext uri="{FF2B5EF4-FFF2-40B4-BE49-F238E27FC236}">
                <a16:creationId xmlns:a16="http://schemas.microsoft.com/office/drawing/2014/main" id="{449B371C-6004-4CB8-AB5D-997C8D959D7E}"/>
              </a:ext>
            </a:extLst>
          </p:cNvPr>
          <p:cNvSpPr/>
          <p:nvPr/>
        </p:nvSpPr>
        <p:spPr>
          <a:xfrm>
            <a:off x="2777338" y="3372172"/>
            <a:ext cx="649010" cy="52998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GB" b="1" dirty="0">
                <a:solidFill>
                  <a:srgbClr val="2B323B"/>
                </a:solidFill>
              </a:rPr>
              <a:t>4</a:t>
            </a:r>
            <a:endParaRPr b="1" dirty="0">
              <a:solidFill>
                <a:srgbClr val="2B323B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C5F0C8-B99F-4ED9-87DD-F4EF172C3BE6}"/>
              </a:ext>
            </a:extLst>
          </p:cNvPr>
          <p:cNvSpPr txBox="1"/>
          <p:nvPr/>
        </p:nvSpPr>
        <p:spPr>
          <a:xfrm>
            <a:off x="3693107" y="3493324"/>
            <a:ext cx="4249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Introduced Home Based Care Program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1E4960-FC8F-4A2E-AA48-EB821BB2DACD}"/>
              </a:ext>
            </a:extLst>
          </p:cNvPr>
          <p:cNvSpPr txBox="1"/>
          <p:nvPr/>
        </p:nvSpPr>
        <p:spPr>
          <a:xfrm>
            <a:off x="8978153" y="4082667"/>
            <a:ext cx="2070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Outsource management of oxygen supply </a:t>
            </a:r>
          </a:p>
        </p:txBody>
      </p:sp>
      <p:sp>
        <p:nvSpPr>
          <p:cNvPr id="42" name="Shape">
            <a:extLst>
              <a:ext uri="{FF2B5EF4-FFF2-40B4-BE49-F238E27FC236}">
                <a16:creationId xmlns:a16="http://schemas.microsoft.com/office/drawing/2014/main" id="{25F3FF1C-A932-45FE-B7CC-B75B352318C0}"/>
              </a:ext>
            </a:extLst>
          </p:cNvPr>
          <p:cNvSpPr/>
          <p:nvPr/>
        </p:nvSpPr>
        <p:spPr>
          <a:xfrm>
            <a:off x="2721241" y="4693797"/>
            <a:ext cx="5207383" cy="627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0" y="10800"/>
                </a:lnTo>
                <a:cubicBezTo>
                  <a:pt x="0" y="16766"/>
                  <a:pt x="714" y="21600"/>
                  <a:pt x="1594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594" y="0"/>
                </a:lnTo>
                <a:cubicBezTo>
                  <a:pt x="713" y="0"/>
                  <a:pt x="0" y="4834"/>
                  <a:pt x="0" y="10800"/>
                </a:cubicBez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15568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sz="2800" cap="all" dirty="0">
              <a:solidFill>
                <a:schemeClr val="tx1"/>
              </a:solidFill>
            </a:endParaRPr>
          </a:p>
        </p:txBody>
      </p:sp>
      <p:sp>
        <p:nvSpPr>
          <p:cNvPr id="43" name="Rectangle">
            <a:extLst>
              <a:ext uri="{FF2B5EF4-FFF2-40B4-BE49-F238E27FC236}">
                <a16:creationId xmlns:a16="http://schemas.microsoft.com/office/drawing/2014/main" id="{AED7D460-E8D9-4484-8AA3-B14307958B66}"/>
              </a:ext>
            </a:extLst>
          </p:cNvPr>
          <p:cNvSpPr/>
          <p:nvPr/>
        </p:nvSpPr>
        <p:spPr>
          <a:xfrm>
            <a:off x="7922679" y="4694657"/>
            <a:ext cx="838964" cy="627576"/>
          </a:xfrm>
          <a:prstGeom prst="rect">
            <a:avLst/>
          </a:prstGeom>
          <a:solidFill>
            <a:srgbClr val="6633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sz="2800">
              <a:solidFill>
                <a:srgbClr val="2B323B"/>
              </a:solidFill>
            </a:endParaRPr>
          </a:p>
        </p:txBody>
      </p:sp>
      <p:sp>
        <p:nvSpPr>
          <p:cNvPr id="44" name="Rectangle">
            <a:extLst>
              <a:ext uri="{FF2B5EF4-FFF2-40B4-BE49-F238E27FC236}">
                <a16:creationId xmlns:a16="http://schemas.microsoft.com/office/drawing/2014/main" id="{D9248FAB-08A7-40B6-9A42-40630B1BED77}"/>
              </a:ext>
            </a:extLst>
          </p:cNvPr>
          <p:cNvSpPr/>
          <p:nvPr/>
        </p:nvSpPr>
        <p:spPr>
          <a:xfrm>
            <a:off x="8761642" y="4694657"/>
            <a:ext cx="2805844" cy="627576"/>
          </a:xfrm>
          <a:prstGeom prst="rect">
            <a:avLst/>
          </a:prstGeom>
          <a:solidFill>
            <a:srgbClr val="996633"/>
          </a:solidFill>
          <a:ln w="12700">
            <a:miter lim="400000"/>
          </a:ln>
        </p:spPr>
        <p:txBody>
          <a:bodyPr lIns="36000" tIns="38100" rIns="144000" bIns="38100" anchor="ctr"/>
          <a:lstStyle/>
          <a:p>
            <a:pPr algn="ctr"/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45" name="Circle">
            <a:extLst>
              <a:ext uri="{FF2B5EF4-FFF2-40B4-BE49-F238E27FC236}">
                <a16:creationId xmlns:a16="http://schemas.microsoft.com/office/drawing/2014/main" id="{65AD5BBC-0F2F-4B48-B937-08FC80A02AB5}"/>
              </a:ext>
            </a:extLst>
          </p:cNvPr>
          <p:cNvSpPr/>
          <p:nvPr/>
        </p:nvSpPr>
        <p:spPr>
          <a:xfrm>
            <a:off x="2779025" y="4747847"/>
            <a:ext cx="649010" cy="52998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GB" b="1" dirty="0">
                <a:solidFill>
                  <a:srgbClr val="2B323B"/>
                </a:solidFill>
              </a:rPr>
              <a:t>6</a:t>
            </a:r>
            <a:endParaRPr b="1" dirty="0">
              <a:solidFill>
                <a:srgbClr val="2B323B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FDE47F-6EAD-4717-8982-5726AE504B48}"/>
              </a:ext>
            </a:extLst>
          </p:cNvPr>
          <p:cNvSpPr txBox="1"/>
          <p:nvPr/>
        </p:nvSpPr>
        <p:spPr>
          <a:xfrm>
            <a:off x="3654957" y="4715829"/>
            <a:ext cx="4249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Controlling the Importation of Mutant Strains from Inbound Travellers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3E6488-29CB-486B-B558-AEC030F90BC9}"/>
              </a:ext>
            </a:extLst>
          </p:cNvPr>
          <p:cNvSpPr txBox="1"/>
          <p:nvPr/>
        </p:nvSpPr>
        <p:spPr>
          <a:xfrm>
            <a:off x="9022084" y="2757626"/>
            <a:ext cx="2252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</a:rPr>
              <a:t>Lab Consortium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</a:rPr>
              <a:t>Increase Isolation Beds</a:t>
            </a:r>
          </a:p>
        </p:txBody>
      </p:sp>
      <p:sp>
        <p:nvSpPr>
          <p:cNvPr id="48" name="Shape">
            <a:extLst>
              <a:ext uri="{FF2B5EF4-FFF2-40B4-BE49-F238E27FC236}">
                <a16:creationId xmlns:a16="http://schemas.microsoft.com/office/drawing/2014/main" id="{B2FB2164-39A2-4CBA-B33B-18887B993EF7}"/>
              </a:ext>
            </a:extLst>
          </p:cNvPr>
          <p:cNvSpPr/>
          <p:nvPr/>
        </p:nvSpPr>
        <p:spPr>
          <a:xfrm>
            <a:off x="2719555" y="5374565"/>
            <a:ext cx="5207383" cy="627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0" y="10800"/>
                </a:lnTo>
                <a:cubicBezTo>
                  <a:pt x="0" y="16766"/>
                  <a:pt x="714" y="21600"/>
                  <a:pt x="1594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594" y="0"/>
                </a:lnTo>
                <a:cubicBezTo>
                  <a:pt x="713" y="0"/>
                  <a:pt x="0" y="4834"/>
                  <a:pt x="0" y="108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15568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sz="2800" cap="all" dirty="0">
              <a:solidFill>
                <a:schemeClr val="tx1"/>
              </a:solidFill>
            </a:endParaRPr>
          </a:p>
        </p:txBody>
      </p:sp>
      <p:sp>
        <p:nvSpPr>
          <p:cNvPr id="49" name="Rectangle">
            <a:extLst>
              <a:ext uri="{FF2B5EF4-FFF2-40B4-BE49-F238E27FC236}">
                <a16:creationId xmlns:a16="http://schemas.microsoft.com/office/drawing/2014/main" id="{453A410D-EF07-4704-8195-05FAC77C89C4}"/>
              </a:ext>
            </a:extLst>
          </p:cNvPr>
          <p:cNvSpPr/>
          <p:nvPr/>
        </p:nvSpPr>
        <p:spPr>
          <a:xfrm>
            <a:off x="7920993" y="5375425"/>
            <a:ext cx="838964" cy="62757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sz="2800">
              <a:solidFill>
                <a:srgbClr val="2B323B"/>
              </a:solidFill>
            </a:endParaRPr>
          </a:p>
        </p:txBody>
      </p:sp>
      <p:sp>
        <p:nvSpPr>
          <p:cNvPr id="50" name="Rectangle">
            <a:extLst>
              <a:ext uri="{FF2B5EF4-FFF2-40B4-BE49-F238E27FC236}">
                <a16:creationId xmlns:a16="http://schemas.microsoft.com/office/drawing/2014/main" id="{10862775-74D9-4E47-86F9-288FB0D33C31}"/>
              </a:ext>
            </a:extLst>
          </p:cNvPr>
          <p:cNvSpPr/>
          <p:nvPr/>
        </p:nvSpPr>
        <p:spPr>
          <a:xfrm>
            <a:off x="8759956" y="5375425"/>
            <a:ext cx="2805844" cy="627576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36000" tIns="38100" rIns="144000" bIns="38100" anchor="ctr"/>
          <a:lstStyle/>
          <a:p>
            <a:pPr algn="ctr"/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0D0A5301-3CE3-4761-89EB-985725CBA802}"/>
              </a:ext>
            </a:extLst>
          </p:cNvPr>
          <p:cNvSpPr/>
          <p:nvPr/>
        </p:nvSpPr>
        <p:spPr>
          <a:xfrm>
            <a:off x="2777339" y="5428615"/>
            <a:ext cx="649010" cy="52998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GB" b="1" dirty="0">
                <a:solidFill>
                  <a:srgbClr val="2B323B"/>
                </a:solidFill>
              </a:rPr>
              <a:t>7</a:t>
            </a:r>
            <a:endParaRPr b="1" dirty="0">
              <a:solidFill>
                <a:srgbClr val="2B323B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970824-6743-4562-AD7A-9A6954AD01E8}"/>
              </a:ext>
            </a:extLst>
          </p:cNvPr>
          <p:cNvSpPr txBox="1"/>
          <p:nvPr/>
        </p:nvSpPr>
        <p:spPr>
          <a:xfrm>
            <a:off x="3645345" y="5393457"/>
            <a:ext cx="4249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Build Capacity to Sequence Samples for Mutant Strains</a:t>
            </a:r>
          </a:p>
        </p:txBody>
      </p:sp>
      <p:sp>
        <p:nvSpPr>
          <p:cNvPr id="53" name="Shape">
            <a:extLst>
              <a:ext uri="{FF2B5EF4-FFF2-40B4-BE49-F238E27FC236}">
                <a16:creationId xmlns:a16="http://schemas.microsoft.com/office/drawing/2014/main" id="{477BF2BC-855F-4E1B-A2D5-78FE7D237034}"/>
              </a:ext>
            </a:extLst>
          </p:cNvPr>
          <p:cNvSpPr/>
          <p:nvPr/>
        </p:nvSpPr>
        <p:spPr>
          <a:xfrm>
            <a:off x="2693518" y="6039673"/>
            <a:ext cx="5207383" cy="627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0" y="10800"/>
                </a:lnTo>
                <a:cubicBezTo>
                  <a:pt x="0" y="16766"/>
                  <a:pt x="714" y="21600"/>
                  <a:pt x="1594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594" y="0"/>
                </a:lnTo>
                <a:cubicBezTo>
                  <a:pt x="713" y="0"/>
                  <a:pt x="0" y="4834"/>
                  <a:pt x="0" y="10800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15568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sz="2800" cap="all" dirty="0">
              <a:solidFill>
                <a:schemeClr val="tx1"/>
              </a:solidFill>
            </a:endParaRPr>
          </a:p>
        </p:txBody>
      </p:sp>
      <p:sp>
        <p:nvSpPr>
          <p:cNvPr id="54" name="Rectangle">
            <a:extLst>
              <a:ext uri="{FF2B5EF4-FFF2-40B4-BE49-F238E27FC236}">
                <a16:creationId xmlns:a16="http://schemas.microsoft.com/office/drawing/2014/main" id="{96573F85-258A-4269-8FEC-EAB679029AD4}"/>
              </a:ext>
            </a:extLst>
          </p:cNvPr>
          <p:cNvSpPr/>
          <p:nvPr/>
        </p:nvSpPr>
        <p:spPr>
          <a:xfrm>
            <a:off x="7894956" y="6040533"/>
            <a:ext cx="865000" cy="627576"/>
          </a:xfrm>
          <a:prstGeom prst="rect">
            <a:avLst/>
          </a:prstGeom>
          <a:solidFill>
            <a:srgbClr val="66006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sz="2800">
              <a:solidFill>
                <a:srgbClr val="2B323B"/>
              </a:solidFill>
            </a:endParaRPr>
          </a:p>
        </p:txBody>
      </p:sp>
      <p:sp>
        <p:nvSpPr>
          <p:cNvPr id="55" name="Rectangle">
            <a:extLst>
              <a:ext uri="{FF2B5EF4-FFF2-40B4-BE49-F238E27FC236}">
                <a16:creationId xmlns:a16="http://schemas.microsoft.com/office/drawing/2014/main" id="{9CEAE819-B24E-4986-BF34-8CF75CE6E466}"/>
              </a:ext>
            </a:extLst>
          </p:cNvPr>
          <p:cNvSpPr/>
          <p:nvPr/>
        </p:nvSpPr>
        <p:spPr>
          <a:xfrm>
            <a:off x="8759956" y="6040533"/>
            <a:ext cx="2805843" cy="627576"/>
          </a:xfrm>
          <a:prstGeom prst="rect">
            <a:avLst/>
          </a:prstGeom>
          <a:solidFill>
            <a:srgbClr val="7030A0"/>
          </a:solidFill>
          <a:ln w="12700">
            <a:miter lim="400000"/>
          </a:ln>
        </p:spPr>
        <p:txBody>
          <a:bodyPr lIns="36000" tIns="38100" rIns="144000" bIns="38100" anchor="ctr"/>
          <a:lstStyle/>
          <a:p>
            <a:pPr algn="ctr"/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56" name="Circle">
            <a:extLst>
              <a:ext uri="{FF2B5EF4-FFF2-40B4-BE49-F238E27FC236}">
                <a16:creationId xmlns:a16="http://schemas.microsoft.com/office/drawing/2014/main" id="{EDC75834-C8E4-42D6-95A9-7934CB549100}"/>
              </a:ext>
            </a:extLst>
          </p:cNvPr>
          <p:cNvSpPr/>
          <p:nvPr/>
        </p:nvSpPr>
        <p:spPr>
          <a:xfrm>
            <a:off x="2751302" y="6093723"/>
            <a:ext cx="649010" cy="52998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GB" b="1" dirty="0">
                <a:solidFill>
                  <a:srgbClr val="2B323B"/>
                </a:solidFill>
              </a:rPr>
              <a:t>8</a:t>
            </a:r>
            <a:endParaRPr b="1" dirty="0">
              <a:solidFill>
                <a:srgbClr val="2B323B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5DD6C12-D668-4643-BF8B-4499EE78D232}"/>
              </a:ext>
            </a:extLst>
          </p:cNvPr>
          <p:cNvSpPr txBox="1"/>
          <p:nvPr/>
        </p:nvSpPr>
        <p:spPr>
          <a:xfrm>
            <a:off x="3645346" y="6184184"/>
            <a:ext cx="4249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Vaccine Distribution Strategy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A14C7DF-B707-4ABA-A100-D09449E910C5}"/>
              </a:ext>
            </a:extLst>
          </p:cNvPr>
          <p:cNvSpPr txBox="1"/>
          <p:nvPr/>
        </p:nvSpPr>
        <p:spPr>
          <a:xfrm>
            <a:off x="8963548" y="6091851"/>
            <a:ext cx="257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Leverage private sector to procure and administer vaccines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0E9FE13-2941-471F-8261-E240A151500E}"/>
              </a:ext>
            </a:extLst>
          </p:cNvPr>
          <p:cNvSpPr txBox="1"/>
          <p:nvPr/>
        </p:nvSpPr>
        <p:spPr>
          <a:xfrm>
            <a:off x="304376" y="1274641"/>
            <a:ext cx="2252290" cy="2600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GB" i="1" dirty="0"/>
              <a:t>Since the outbreak of COVID-19, Lagos State has significantly strengthened its capacity to contain the virus by applying the following core strategies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BE817C9-B852-4CC8-B0F7-CC41E7BA18C3}"/>
              </a:ext>
            </a:extLst>
          </p:cNvPr>
          <p:cNvSpPr txBox="1"/>
          <p:nvPr/>
        </p:nvSpPr>
        <p:spPr>
          <a:xfrm>
            <a:off x="8963549" y="4738136"/>
            <a:ext cx="223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Mandatory Isolation in Hotel Consortium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58624C-E62A-4FDB-9C07-36C7915FFB8D}"/>
              </a:ext>
            </a:extLst>
          </p:cNvPr>
          <p:cNvSpPr txBox="1"/>
          <p:nvPr/>
        </p:nvSpPr>
        <p:spPr>
          <a:xfrm>
            <a:off x="8975326" y="5441720"/>
            <a:ext cx="2070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Continuous training at Lagos State BioBank</a:t>
            </a:r>
          </a:p>
        </p:txBody>
      </p:sp>
    </p:spTree>
    <p:extLst>
      <p:ext uri="{BB962C8B-B14F-4D97-AF65-F5344CB8AC3E}">
        <p14:creationId xmlns:p14="http://schemas.microsoft.com/office/powerpoint/2010/main" val="2391158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7C51B-1E6E-435E-9953-C946D1DD0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Topical Talking Points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9603B-B0AF-4B1C-BEC7-05CD27E4E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/>
              <a:t>HRH and labor laws (40,000)</a:t>
            </a:r>
          </a:p>
          <a:p>
            <a:r>
              <a:rPr lang="en-US" sz="2800" b="1" dirty="0"/>
              <a:t>Donor partner engagement often by passing MOH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PHC platform three levels of govt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Health Financing (demand-supply equation)</a:t>
            </a:r>
          </a:p>
          <a:p>
            <a:r>
              <a:rPr lang="en-US" sz="2800" b="1" dirty="0"/>
              <a:t>PPP (budget deficit), IGR sustainability </a:t>
            </a:r>
          </a:p>
          <a:p>
            <a:r>
              <a:rPr lang="en-US" sz="2800" b="1" dirty="0"/>
              <a:t>Digitalization and data governance</a:t>
            </a:r>
          </a:p>
          <a:p>
            <a:r>
              <a:rPr lang="en-US" sz="2800" b="1" dirty="0"/>
              <a:t>Innovation</a:t>
            </a:r>
          </a:p>
          <a:p>
            <a:r>
              <a:rPr lang="en-US" sz="2800" b="1" dirty="0"/>
              <a:t>Brain gain (20,000)</a:t>
            </a:r>
          </a:p>
          <a:p>
            <a:r>
              <a:rPr lang="en-US" sz="2800" b="1" dirty="0"/>
              <a:t>Collateral damage of COVID vaccination roll out</a:t>
            </a:r>
          </a:p>
          <a:p>
            <a:pPr marL="0" indent="0">
              <a:buNone/>
            </a:pPr>
            <a:r>
              <a:rPr lang="en-US" sz="2800" b="1" dirty="0"/>
              <a:t> </a:t>
            </a:r>
            <a:endParaRPr lang="en-GB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5D2CA-B57A-49F1-896B-7E7D607C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42</a:t>
            </a:fld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9979AE60-6561-4F6C-930C-0166B339BEF6}"/>
              </a:ext>
            </a:extLst>
          </p:cNvPr>
          <p:cNvSpPr/>
          <p:nvPr/>
        </p:nvSpPr>
        <p:spPr>
          <a:xfrm>
            <a:off x="7882631" y="2139519"/>
            <a:ext cx="727969" cy="98542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CB2139-0273-4FD2-A2C8-1835B303AB80}"/>
              </a:ext>
            </a:extLst>
          </p:cNvPr>
          <p:cNvSpPr/>
          <p:nvPr/>
        </p:nvSpPr>
        <p:spPr>
          <a:xfrm>
            <a:off x="8851037" y="2272684"/>
            <a:ext cx="1100831" cy="70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Twins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70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FA5D4630-F7DD-45DE-8B28-13C4C3DDAD2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51941" y="2049805"/>
            <a:ext cx="11264138" cy="9124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latin typeface="+mn-lt"/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5F1CD-B4F4-407A-89F8-47BE869A3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16" y="5022613"/>
            <a:ext cx="2292311" cy="1307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94889" y="5960437"/>
            <a:ext cx="229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/>
              <a:t>SEPTEMBER 2021</a:t>
            </a:r>
            <a:endParaRPr lang="en-GB" sz="1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36240" y="4446211"/>
            <a:ext cx="7203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Prof. Akin Abayomi, Honourable Commission of Health, Lagos</a:t>
            </a:r>
          </a:p>
        </p:txBody>
      </p:sp>
    </p:spTree>
    <p:extLst>
      <p:ext uri="{BB962C8B-B14F-4D97-AF65-F5344CB8AC3E}">
        <p14:creationId xmlns:p14="http://schemas.microsoft.com/office/powerpoint/2010/main" val="375830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4954" y="944017"/>
            <a:ext cx="11423225" cy="5790733"/>
            <a:chOff x="151594" y="822097"/>
            <a:chExt cx="11423225" cy="5790733"/>
          </a:xfrm>
        </p:grpSpPr>
        <p:grpSp>
          <p:nvGrpSpPr>
            <p:cNvPr id="5" name="Group 4"/>
            <p:cNvGrpSpPr/>
            <p:nvPr/>
          </p:nvGrpSpPr>
          <p:grpSpPr>
            <a:xfrm>
              <a:off x="4292670" y="822097"/>
              <a:ext cx="3405358" cy="483478"/>
              <a:chOff x="-2" y="-2"/>
              <a:chExt cx="3405355" cy="483477"/>
            </a:xfrm>
          </p:grpSpPr>
          <p:sp>
            <p:nvSpPr>
              <p:cNvPr id="140" name="Rectangle 5"/>
              <p:cNvSpPr/>
              <p:nvPr/>
            </p:nvSpPr>
            <p:spPr>
              <a:xfrm>
                <a:off x="61354" y="52549"/>
                <a:ext cx="3343999" cy="430926"/>
              </a:xfrm>
              <a:prstGeom prst="rect">
                <a:avLst/>
              </a:prstGeom>
              <a:solidFill>
                <a:srgbClr val="BFBFBF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grpSp>
            <p:nvGrpSpPr>
              <p:cNvPr id="141" name="Rectangle 6"/>
              <p:cNvGrpSpPr/>
              <p:nvPr/>
            </p:nvGrpSpPr>
            <p:grpSpPr>
              <a:xfrm>
                <a:off x="-2" y="-2"/>
                <a:ext cx="3344002" cy="430928"/>
                <a:chOff x="-1" y="-1"/>
                <a:chExt cx="3344000" cy="430927"/>
              </a:xfrm>
            </p:grpSpPr>
            <p:sp>
              <p:nvSpPr>
                <p:cNvPr id="142" name="Rectangle"/>
                <p:cNvSpPr/>
                <p:nvPr/>
              </p:nvSpPr>
              <p:spPr>
                <a:xfrm>
                  <a:off x="-1" y="-1"/>
                  <a:ext cx="3344000" cy="430927"/>
                </a:xfrm>
                <a:prstGeom prst="rect">
                  <a:avLst/>
                </a:prstGeom>
                <a:solidFill>
                  <a:srgbClr val="1F4E79"/>
                </a:solidFill>
                <a:ln w="12700" cap="flat">
                  <a:solidFill>
                    <a:srgbClr val="203864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600">
                      <a:solidFill>
                        <a:srgbClr val="FFFFFF"/>
                      </a:solidFill>
                    </a:defRPr>
                  </a:pPr>
                  <a:endParaRPr b="1"/>
                </a:p>
              </p:txBody>
            </p:sp>
            <p:sp>
              <p:nvSpPr>
                <p:cNvPr id="143" name="Incident Commander (MG)"/>
                <p:cNvSpPr txBox="1"/>
                <p:nvPr/>
              </p:nvSpPr>
              <p:spPr>
                <a:xfrm>
                  <a:off x="45719" y="46187"/>
                  <a:ext cx="3252560" cy="3385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6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rPr b="1"/>
                    <a:t>Incident Commander (MG) </a:t>
                  </a:r>
                </a:p>
              </p:txBody>
            </p:sp>
          </p:grpSp>
        </p:grpSp>
        <p:grpSp>
          <p:nvGrpSpPr>
            <p:cNvPr id="6" name="Group 7"/>
            <p:cNvGrpSpPr/>
            <p:nvPr/>
          </p:nvGrpSpPr>
          <p:grpSpPr>
            <a:xfrm>
              <a:off x="4292671" y="1373899"/>
              <a:ext cx="3405358" cy="483478"/>
              <a:chOff x="-2" y="-2"/>
              <a:chExt cx="3405355" cy="483477"/>
            </a:xfrm>
          </p:grpSpPr>
          <p:sp>
            <p:nvSpPr>
              <p:cNvPr id="136" name="Rectangle 8"/>
              <p:cNvSpPr/>
              <p:nvPr/>
            </p:nvSpPr>
            <p:spPr>
              <a:xfrm>
                <a:off x="61354" y="52549"/>
                <a:ext cx="3343999" cy="430926"/>
              </a:xfrm>
              <a:prstGeom prst="rect">
                <a:avLst/>
              </a:prstGeom>
              <a:solidFill>
                <a:srgbClr val="BFBFBF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grpSp>
            <p:nvGrpSpPr>
              <p:cNvPr id="137" name="Rectangle 9"/>
              <p:cNvGrpSpPr/>
              <p:nvPr/>
            </p:nvGrpSpPr>
            <p:grpSpPr>
              <a:xfrm>
                <a:off x="-2" y="-2"/>
                <a:ext cx="3344001" cy="430928"/>
                <a:chOff x="-1" y="-1"/>
                <a:chExt cx="3344000" cy="430927"/>
              </a:xfrm>
            </p:grpSpPr>
            <p:sp>
              <p:nvSpPr>
                <p:cNvPr id="138" name="Rectangle"/>
                <p:cNvSpPr/>
                <p:nvPr/>
              </p:nvSpPr>
              <p:spPr>
                <a:xfrm>
                  <a:off x="-1" y="-1"/>
                  <a:ext cx="3344000" cy="430927"/>
                </a:xfrm>
                <a:prstGeom prst="rect">
                  <a:avLst/>
                </a:prstGeom>
                <a:solidFill>
                  <a:srgbClr val="1F4E79"/>
                </a:solidFill>
                <a:ln w="12700" cap="flat">
                  <a:solidFill>
                    <a:srgbClr val="203864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600">
                      <a:solidFill>
                        <a:srgbClr val="FFFFFF"/>
                      </a:solidFill>
                    </a:defRPr>
                  </a:pPr>
                  <a:endParaRPr b="1"/>
                </a:p>
              </p:txBody>
            </p:sp>
            <p:sp>
              <p:nvSpPr>
                <p:cNvPr id="139" name="Deputy Incident Commander (HCH)"/>
                <p:cNvSpPr txBox="1"/>
                <p:nvPr/>
              </p:nvSpPr>
              <p:spPr>
                <a:xfrm>
                  <a:off x="45719" y="46187"/>
                  <a:ext cx="3252560" cy="3385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6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rPr b="1"/>
                    <a:t>Deputy Incident Commander (HCH) </a:t>
                  </a:r>
                </a:p>
              </p:txBody>
            </p:sp>
          </p:grpSp>
        </p:grpSp>
        <p:sp>
          <p:nvSpPr>
            <p:cNvPr id="7" name="Straight Connector 10"/>
            <p:cNvSpPr/>
            <p:nvPr/>
          </p:nvSpPr>
          <p:spPr>
            <a:xfrm>
              <a:off x="5964673" y="1253024"/>
              <a:ext cx="1" cy="120878"/>
            </a:xfrm>
            <a:prstGeom prst="line">
              <a:avLst/>
            </a:prstGeom>
            <a:noFill/>
            <a:ln w="25400" cap="flat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8" name="Group 11"/>
            <p:cNvGrpSpPr/>
            <p:nvPr/>
          </p:nvGrpSpPr>
          <p:grpSpPr>
            <a:xfrm>
              <a:off x="151597" y="2680157"/>
              <a:ext cx="1702660" cy="811563"/>
              <a:chOff x="0" y="-5708"/>
              <a:chExt cx="1702659" cy="811561"/>
            </a:xfrm>
          </p:grpSpPr>
          <p:sp>
            <p:nvSpPr>
              <p:cNvPr id="132" name="Rectangle 12"/>
              <p:cNvSpPr/>
              <p:nvPr/>
            </p:nvSpPr>
            <p:spPr>
              <a:xfrm>
                <a:off x="45606" y="90457"/>
                <a:ext cx="1657053" cy="715396"/>
              </a:xfrm>
              <a:prstGeom prst="rect">
                <a:avLst/>
              </a:prstGeom>
              <a:solidFill>
                <a:srgbClr val="BFBFBF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grpSp>
            <p:nvGrpSpPr>
              <p:cNvPr id="133" name="Rectangle 13"/>
              <p:cNvGrpSpPr/>
              <p:nvPr/>
            </p:nvGrpSpPr>
            <p:grpSpPr>
              <a:xfrm>
                <a:off x="0" y="-5708"/>
                <a:ext cx="1657053" cy="800215"/>
                <a:chOff x="0" y="-5707"/>
                <a:chExt cx="1657052" cy="800213"/>
              </a:xfrm>
            </p:grpSpPr>
            <p:sp>
              <p:nvSpPr>
                <p:cNvPr id="134" name="Rectangle"/>
                <p:cNvSpPr/>
                <p:nvPr/>
              </p:nvSpPr>
              <p:spPr>
                <a:xfrm>
                  <a:off x="0" y="38616"/>
                  <a:ext cx="1657052" cy="711567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chemeClr val="accent1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400">
                      <a:solidFill>
                        <a:srgbClr val="FFFFFF"/>
                      </a:solidFill>
                    </a:defRPr>
                  </a:pPr>
                  <a:endParaRPr b="1"/>
                </a:p>
              </p:txBody>
            </p:sp>
            <p:sp>
              <p:nvSpPr>
                <p:cNvPr id="135" name="Advocacy &amp; Stakeholder Mgt. (Dr. Lajide)"/>
                <p:cNvSpPr txBox="1"/>
                <p:nvPr/>
              </p:nvSpPr>
              <p:spPr>
                <a:xfrm>
                  <a:off x="45719" y="-5707"/>
                  <a:ext cx="1565613" cy="80021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/>
                <a:p>
                  <a:pPr algn="ctr">
                    <a:defRPr sz="1600">
                      <a:solidFill>
                        <a:srgbClr val="FFFFFF"/>
                      </a:solidFill>
                    </a:defRPr>
                  </a:pPr>
                  <a:r>
                    <a:rPr b="1"/>
                    <a:t>Advocacy &amp; Stakeholder Mgt. </a:t>
                  </a:r>
                  <a:r>
                    <a:rPr sz="1400" b="1"/>
                    <a:t>(Dr. Lajide)</a:t>
                  </a:r>
                </a:p>
              </p:txBody>
            </p:sp>
          </p:grpSp>
        </p:grpSp>
        <p:grpSp>
          <p:nvGrpSpPr>
            <p:cNvPr id="9" name="Group 14"/>
            <p:cNvGrpSpPr/>
            <p:nvPr/>
          </p:nvGrpSpPr>
          <p:grpSpPr>
            <a:xfrm>
              <a:off x="2059224" y="2664769"/>
              <a:ext cx="1702661" cy="830995"/>
              <a:chOff x="0" y="-11199"/>
              <a:chExt cx="1702659" cy="830993"/>
            </a:xfrm>
          </p:grpSpPr>
          <p:sp>
            <p:nvSpPr>
              <p:cNvPr id="128" name="Rectangle 15"/>
              <p:cNvSpPr/>
              <p:nvPr/>
            </p:nvSpPr>
            <p:spPr>
              <a:xfrm>
                <a:off x="45606" y="100354"/>
                <a:ext cx="1657053" cy="715396"/>
              </a:xfrm>
              <a:prstGeom prst="rect">
                <a:avLst/>
              </a:prstGeom>
              <a:solidFill>
                <a:srgbClr val="BFBFBF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grpSp>
            <p:nvGrpSpPr>
              <p:cNvPr id="129" name="Rectangle 16"/>
              <p:cNvGrpSpPr/>
              <p:nvPr/>
            </p:nvGrpSpPr>
            <p:grpSpPr>
              <a:xfrm>
                <a:off x="0" y="-11199"/>
                <a:ext cx="1657053" cy="830993"/>
                <a:chOff x="0" y="-11198"/>
                <a:chExt cx="1657052" cy="830991"/>
              </a:xfrm>
            </p:grpSpPr>
            <p:sp>
              <p:nvSpPr>
                <p:cNvPr id="130" name="Rectangle"/>
                <p:cNvSpPr/>
                <p:nvPr/>
              </p:nvSpPr>
              <p:spPr>
                <a:xfrm>
                  <a:off x="0" y="48513"/>
                  <a:ext cx="1657052" cy="711567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solidFill>
                    <a:schemeClr val="accent2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400">
                      <a:solidFill>
                        <a:srgbClr val="FFFFFF"/>
                      </a:solidFill>
                    </a:defRPr>
                  </a:pPr>
                  <a:endParaRPr b="1"/>
                </a:p>
              </p:txBody>
            </p:sp>
            <p:sp>
              <p:nvSpPr>
                <p:cNvPr id="131" name="Research &amp; Manuscripts…"/>
                <p:cNvSpPr txBox="1"/>
                <p:nvPr/>
              </p:nvSpPr>
              <p:spPr>
                <a:xfrm>
                  <a:off x="45719" y="-11198"/>
                  <a:ext cx="1565613" cy="8309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/>
                <a:p>
                  <a:pPr algn="ctr">
                    <a:defRPr sz="1600">
                      <a:solidFill>
                        <a:srgbClr val="FFFFFF"/>
                      </a:solidFill>
                    </a:defRPr>
                  </a:pPr>
                  <a:r>
                    <a:rPr b="1"/>
                    <a:t>Research &amp; Manuscripts</a:t>
                  </a:r>
                </a:p>
                <a:p>
                  <a:pPr algn="ctr">
                    <a:defRPr sz="1600">
                      <a:solidFill>
                        <a:srgbClr val="FFFFFF"/>
                      </a:solidFill>
                    </a:defRPr>
                  </a:pPr>
                  <a:r>
                    <a:rPr b="1"/>
                    <a:t> </a:t>
                  </a:r>
                  <a:r>
                    <a:rPr sz="1400" b="1"/>
                    <a:t>(Prof. Osibogun)</a:t>
                  </a:r>
                </a:p>
              </p:txBody>
            </p:sp>
          </p:grpSp>
        </p:grpSp>
        <p:grpSp>
          <p:nvGrpSpPr>
            <p:cNvPr id="10" name="Group 29"/>
            <p:cNvGrpSpPr/>
            <p:nvPr/>
          </p:nvGrpSpPr>
          <p:grpSpPr>
            <a:xfrm>
              <a:off x="4012458" y="2680157"/>
              <a:ext cx="1702661" cy="811563"/>
              <a:chOff x="0" y="-5708"/>
              <a:chExt cx="1702659" cy="811561"/>
            </a:xfrm>
          </p:grpSpPr>
          <p:sp>
            <p:nvSpPr>
              <p:cNvPr id="124" name="Rectangle 30"/>
              <p:cNvSpPr/>
              <p:nvPr/>
            </p:nvSpPr>
            <p:spPr>
              <a:xfrm>
                <a:off x="45606" y="90457"/>
                <a:ext cx="1657053" cy="715396"/>
              </a:xfrm>
              <a:prstGeom prst="rect">
                <a:avLst/>
              </a:prstGeom>
              <a:solidFill>
                <a:srgbClr val="BFBFBF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grpSp>
            <p:nvGrpSpPr>
              <p:cNvPr id="125" name="Rectangle 31"/>
              <p:cNvGrpSpPr/>
              <p:nvPr/>
            </p:nvGrpSpPr>
            <p:grpSpPr>
              <a:xfrm>
                <a:off x="0" y="-5708"/>
                <a:ext cx="1657053" cy="800215"/>
                <a:chOff x="0" y="-5707"/>
                <a:chExt cx="1657052" cy="800213"/>
              </a:xfrm>
            </p:grpSpPr>
            <p:sp>
              <p:nvSpPr>
                <p:cNvPr id="126" name="Rectangle"/>
                <p:cNvSpPr/>
                <p:nvPr/>
              </p:nvSpPr>
              <p:spPr>
                <a:xfrm>
                  <a:off x="0" y="38616"/>
                  <a:ext cx="1657052" cy="711567"/>
                </a:xfrm>
                <a:prstGeom prst="rect">
                  <a:avLst/>
                </a:prstGeom>
                <a:solidFill>
                  <a:srgbClr val="548235"/>
                </a:solidFill>
                <a:ln w="12700" cap="flat">
                  <a:solidFill>
                    <a:srgbClr val="548235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400">
                      <a:solidFill>
                        <a:srgbClr val="FFFFFF"/>
                      </a:solidFill>
                    </a:defRPr>
                  </a:pPr>
                  <a:endParaRPr b="1"/>
                </a:p>
              </p:txBody>
            </p:sp>
            <p:sp>
              <p:nvSpPr>
                <p:cNvPr id="127" name="Incident Manager…"/>
                <p:cNvSpPr txBox="1"/>
                <p:nvPr/>
              </p:nvSpPr>
              <p:spPr>
                <a:xfrm>
                  <a:off x="45719" y="-5707"/>
                  <a:ext cx="1565613" cy="80021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/>
                <a:p>
                  <a:pPr algn="ctr">
                    <a:defRPr sz="1600">
                      <a:solidFill>
                        <a:srgbClr val="FFFFFF"/>
                      </a:solidFill>
                    </a:defRPr>
                  </a:pPr>
                  <a:r>
                    <a:rPr b="1"/>
                    <a:t>Incident Manager </a:t>
                  </a:r>
                </a:p>
                <a:p>
                  <a:pPr algn="ctr">
                    <a:defRPr sz="1400">
                      <a:solidFill>
                        <a:srgbClr val="FFFFFF"/>
                      </a:solidFill>
                    </a:defRPr>
                  </a:pPr>
                  <a:r>
                    <a:rPr b="1"/>
                    <a:t>(Dr. Abdusalam)</a:t>
                  </a:r>
                </a:p>
              </p:txBody>
            </p:sp>
          </p:grpSp>
        </p:grpSp>
        <p:grpSp>
          <p:nvGrpSpPr>
            <p:cNvPr id="11" name="Group 32"/>
            <p:cNvGrpSpPr/>
            <p:nvPr/>
          </p:nvGrpSpPr>
          <p:grpSpPr>
            <a:xfrm>
              <a:off x="5965691" y="2680157"/>
              <a:ext cx="1702661" cy="811563"/>
              <a:chOff x="0" y="-5708"/>
              <a:chExt cx="1702659" cy="811561"/>
            </a:xfrm>
          </p:grpSpPr>
          <p:sp>
            <p:nvSpPr>
              <p:cNvPr id="120" name="Rectangle 33"/>
              <p:cNvSpPr/>
              <p:nvPr/>
            </p:nvSpPr>
            <p:spPr>
              <a:xfrm>
                <a:off x="45606" y="90457"/>
                <a:ext cx="1657053" cy="715396"/>
              </a:xfrm>
              <a:prstGeom prst="rect">
                <a:avLst/>
              </a:prstGeom>
              <a:solidFill>
                <a:srgbClr val="BFBFBF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grpSp>
            <p:nvGrpSpPr>
              <p:cNvPr id="121" name="Rectangle 34"/>
              <p:cNvGrpSpPr/>
              <p:nvPr/>
            </p:nvGrpSpPr>
            <p:grpSpPr>
              <a:xfrm>
                <a:off x="0" y="-5708"/>
                <a:ext cx="1657053" cy="800215"/>
                <a:chOff x="0" y="-5707"/>
                <a:chExt cx="1657052" cy="800213"/>
              </a:xfrm>
            </p:grpSpPr>
            <p:sp>
              <p:nvSpPr>
                <p:cNvPr id="122" name="Rectangle"/>
                <p:cNvSpPr/>
                <p:nvPr/>
              </p:nvSpPr>
              <p:spPr>
                <a:xfrm>
                  <a:off x="0" y="38616"/>
                  <a:ext cx="1657052" cy="711567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solidFill>
                    <a:schemeClr val="accent4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400"/>
                  </a:pPr>
                  <a:endParaRPr b="1"/>
                </a:p>
              </p:txBody>
            </p:sp>
            <p:sp>
              <p:nvSpPr>
                <p:cNvPr id="123" name="Strategy &amp; Reporting…"/>
                <p:cNvSpPr txBox="1"/>
                <p:nvPr/>
              </p:nvSpPr>
              <p:spPr>
                <a:xfrm>
                  <a:off x="45719" y="-5707"/>
                  <a:ext cx="1565613" cy="80021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/>
                <a:p>
                  <a:pPr algn="ctr">
                    <a:defRPr sz="1600"/>
                  </a:pPr>
                  <a:r>
                    <a:rPr b="1" dirty="0"/>
                    <a:t>Strategy &amp; Reporting </a:t>
                  </a:r>
                  <a:endParaRPr b="1" dirty="0">
                    <a:solidFill>
                      <a:srgbClr val="FFFFFF"/>
                    </a:solidFill>
                  </a:endParaRPr>
                </a:p>
                <a:p>
                  <a:pPr algn="ctr">
                    <a:defRPr sz="1400"/>
                  </a:pPr>
                  <a:r>
                    <a:rPr b="1" dirty="0"/>
                    <a:t>(Dr. Zamba)</a:t>
                  </a:r>
                </a:p>
              </p:txBody>
            </p:sp>
          </p:grpSp>
        </p:grpSp>
        <p:grpSp>
          <p:nvGrpSpPr>
            <p:cNvPr id="12" name="Group 35"/>
            <p:cNvGrpSpPr/>
            <p:nvPr/>
          </p:nvGrpSpPr>
          <p:grpSpPr>
            <a:xfrm>
              <a:off x="7918925" y="2680157"/>
              <a:ext cx="1702660" cy="811563"/>
              <a:chOff x="0" y="-5708"/>
              <a:chExt cx="1702659" cy="811561"/>
            </a:xfrm>
          </p:grpSpPr>
          <p:sp>
            <p:nvSpPr>
              <p:cNvPr id="116" name="Rectangle 36"/>
              <p:cNvSpPr/>
              <p:nvPr/>
            </p:nvSpPr>
            <p:spPr>
              <a:xfrm>
                <a:off x="45606" y="90457"/>
                <a:ext cx="1657053" cy="715396"/>
              </a:xfrm>
              <a:prstGeom prst="rect">
                <a:avLst/>
              </a:prstGeom>
              <a:solidFill>
                <a:srgbClr val="BFBFBF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grpSp>
            <p:nvGrpSpPr>
              <p:cNvPr id="117" name="Rectangle 37"/>
              <p:cNvGrpSpPr/>
              <p:nvPr/>
            </p:nvGrpSpPr>
            <p:grpSpPr>
              <a:xfrm>
                <a:off x="0" y="-5708"/>
                <a:ext cx="1657053" cy="800215"/>
                <a:chOff x="0" y="-5707"/>
                <a:chExt cx="1657052" cy="800213"/>
              </a:xfrm>
            </p:grpSpPr>
            <p:sp>
              <p:nvSpPr>
                <p:cNvPr id="118" name="Rectangle"/>
                <p:cNvSpPr/>
                <p:nvPr/>
              </p:nvSpPr>
              <p:spPr>
                <a:xfrm>
                  <a:off x="0" y="38616"/>
                  <a:ext cx="1657052" cy="711567"/>
                </a:xfrm>
                <a:prstGeom prst="rect">
                  <a:avLst/>
                </a:prstGeom>
                <a:solidFill>
                  <a:srgbClr val="002060"/>
                </a:soli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400">
                      <a:solidFill>
                        <a:srgbClr val="FFFFFF"/>
                      </a:solidFill>
                    </a:defRPr>
                  </a:pPr>
                  <a:endParaRPr b="1"/>
                </a:p>
              </p:txBody>
            </p:sp>
            <p:sp>
              <p:nvSpPr>
                <p:cNvPr id="119" name="Supply Chain Mgt.…"/>
                <p:cNvSpPr txBox="1"/>
                <p:nvPr/>
              </p:nvSpPr>
              <p:spPr>
                <a:xfrm>
                  <a:off x="45719" y="-5707"/>
                  <a:ext cx="1565613" cy="80021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/>
                <a:p>
                  <a:pPr algn="ctr">
                    <a:defRPr sz="1600">
                      <a:solidFill>
                        <a:srgbClr val="FFFFFF"/>
                      </a:solidFill>
                    </a:defRPr>
                  </a:pPr>
                  <a:r>
                    <a:rPr b="1"/>
                    <a:t>Supply Chain Mgt. </a:t>
                  </a:r>
                </a:p>
                <a:p>
                  <a:pPr algn="ctr">
                    <a:defRPr sz="1400">
                      <a:solidFill>
                        <a:srgbClr val="FFFFFF"/>
                      </a:solidFill>
                    </a:defRPr>
                  </a:pPr>
                  <a:r>
                    <a:rPr b="1"/>
                    <a:t>(Dr. Adejumo)</a:t>
                  </a:r>
                </a:p>
              </p:txBody>
            </p:sp>
          </p:grpSp>
        </p:grpSp>
        <p:grpSp>
          <p:nvGrpSpPr>
            <p:cNvPr id="13" name="Group 38"/>
            <p:cNvGrpSpPr/>
            <p:nvPr/>
          </p:nvGrpSpPr>
          <p:grpSpPr>
            <a:xfrm>
              <a:off x="9872158" y="2724479"/>
              <a:ext cx="1702661" cy="767241"/>
              <a:chOff x="-1" y="-2"/>
              <a:chExt cx="1702660" cy="767239"/>
            </a:xfrm>
          </p:grpSpPr>
          <p:sp>
            <p:nvSpPr>
              <p:cNvPr id="112" name="Rectangle 39"/>
              <p:cNvSpPr/>
              <p:nvPr/>
            </p:nvSpPr>
            <p:spPr>
              <a:xfrm>
                <a:off x="45606" y="51841"/>
                <a:ext cx="1657053" cy="715396"/>
              </a:xfrm>
              <a:prstGeom prst="rect">
                <a:avLst/>
              </a:prstGeom>
              <a:solidFill>
                <a:srgbClr val="BFBFBF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grpSp>
            <p:nvGrpSpPr>
              <p:cNvPr id="113" name="Rectangle 40"/>
              <p:cNvGrpSpPr/>
              <p:nvPr/>
            </p:nvGrpSpPr>
            <p:grpSpPr>
              <a:xfrm>
                <a:off x="-1" y="-2"/>
                <a:ext cx="1657054" cy="711569"/>
                <a:chOff x="0" y="-1"/>
                <a:chExt cx="1657052" cy="711568"/>
              </a:xfrm>
            </p:grpSpPr>
            <p:sp>
              <p:nvSpPr>
                <p:cNvPr id="114" name="Rectangle"/>
                <p:cNvSpPr/>
                <p:nvPr/>
              </p:nvSpPr>
              <p:spPr>
                <a:xfrm>
                  <a:off x="0" y="-1"/>
                  <a:ext cx="1657052" cy="711568"/>
                </a:xfrm>
                <a:prstGeom prst="rect">
                  <a:avLst/>
                </a:prstGeom>
                <a:solidFill>
                  <a:srgbClr val="7030A0"/>
                </a:solidFill>
                <a:ln w="12700" cap="flat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400">
                      <a:solidFill>
                        <a:srgbClr val="FFFFFF"/>
                      </a:solidFill>
                    </a:defRPr>
                  </a:pPr>
                  <a:endParaRPr b="1"/>
                </a:p>
              </p:txBody>
            </p:sp>
            <p:sp>
              <p:nvSpPr>
                <p:cNvPr id="115" name="Internal Support (Dr. Ogboye)"/>
                <p:cNvSpPr txBox="1"/>
                <p:nvPr/>
              </p:nvSpPr>
              <p:spPr>
                <a:xfrm>
                  <a:off x="45720" y="186507"/>
                  <a:ext cx="1565612" cy="3385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/>
                <a:p>
                  <a:pPr algn="ctr">
                    <a:defRPr sz="1600">
                      <a:solidFill>
                        <a:srgbClr val="FFFFFF"/>
                      </a:solidFill>
                    </a:defRPr>
                  </a:pPr>
                  <a:r>
                    <a:rPr lang="en-GB" b="1" dirty="0"/>
                    <a:t>Operations </a:t>
                  </a:r>
                </a:p>
              </p:txBody>
            </p:sp>
          </p:grpSp>
        </p:grpSp>
        <p:sp>
          <p:nvSpPr>
            <p:cNvPr id="14" name="Elbow Connector 42"/>
            <p:cNvSpPr/>
            <p:nvPr/>
          </p:nvSpPr>
          <p:spPr>
            <a:xfrm rot="5400000">
              <a:off x="3261797" y="21605"/>
              <a:ext cx="421206" cy="4984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20386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" name="Elbow Connector 46"/>
            <p:cNvSpPr/>
            <p:nvPr/>
          </p:nvSpPr>
          <p:spPr>
            <a:xfrm rot="5400000">
              <a:off x="4215610" y="975419"/>
              <a:ext cx="421206" cy="3076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20386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" name="Elbow Connector 49"/>
            <p:cNvSpPr/>
            <p:nvPr/>
          </p:nvSpPr>
          <p:spPr>
            <a:xfrm rot="5400000">
              <a:off x="5192227" y="1952036"/>
              <a:ext cx="421206" cy="1123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20386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" name="Elbow Connector 52"/>
            <p:cNvSpPr/>
            <p:nvPr/>
          </p:nvSpPr>
          <p:spPr>
            <a:xfrm rot="16200000" flipH="1">
              <a:off x="6168842" y="2099104"/>
              <a:ext cx="421206" cy="829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20386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Elbow Connector 55"/>
            <p:cNvSpPr/>
            <p:nvPr/>
          </p:nvSpPr>
          <p:spPr>
            <a:xfrm rot="16200000" flipH="1">
              <a:off x="7145460" y="1122488"/>
              <a:ext cx="421206" cy="278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20386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9" name="Elbow Connector 58"/>
            <p:cNvSpPr/>
            <p:nvPr/>
          </p:nvSpPr>
          <p:spPr>
            <a:xfrm rot="16200000" flipH="1">
              <a:off x="9860582" y="1884379"/>
              <a:ext cx="489282" cy="1190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20386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grpSp>
          <p:nvGrpSpPr>
            <p:cNvPr id="20" name="Rectangle 63"/>
            <p:cNvGrpSpPr/>
            <p:nvPr/>
          </p:nvGrpSpPr>
          <p:grpSpPr>
            <a:xfrm>
              <a:off x="4012458" y="3578616"/>
              <a:ext cx="1657054" cy="554595"/>
              <a:chOff x="0" y="0"/>
              <a:chExt cx="1657053" cy="554593"/>
            </a:xfrm>
          </p:grpSpPr>
          <p:sp>
            <p:nvSpPr>
              <p:cNvPr id="110" name="Rectangle"/>
              <p:cNvSpPr/>
              <p:nvPr/>
            </p:nvSpPr>
            <p:spPr>
              <a:xfrm>
                <a:off x="0" y="32941"/>
                <a:ext cx="1657054" cy="488712"/>
              </a:xfrm>
              <a:prstGeom prst="rect">
                <a:avLst/>
              </a:prstGeom>
              <a:solidFill>
                <a:schemeClr val="accent6"/>
              </a:solidFill>
              <a:ln w="12700" cap="flat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" name="Epidemiology &amp; Surveillance"/>
              <p:cNvSpPr txBox="1"/>
              <p:nvPr/>
            </p:nvSpPr>
            <p:spPr>
              <a:xfrm>
                <a:off x="45719" y="0"/>
                <a:ext cx="1565615" cy="554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Epidemiology &amp; Surveillance</a:t>
                </a:r>
              </a:p>
            </p:txBody>
          </p:sp>
        </p:grpSp>
        <p:grpSp>
          <p:nvGrpSpPr>
            <p:cNvPr id="21" name="Rectangle 65"/>
            <p:cNvGrpSpPr/>
            <p:nvPr/>
          </p:nvGrpSpPr>
          <p:grpSpPr>
            <a:xfrm>
              <a:off x="4012081" y="4231669"/>
              <a:ext cx="1657054" cy="320546"/>
              <a:chOff x="0" y="0"/>
              <a:chExt cx="1657053" cy="320544"/>
            </a:xfrm>
          </p:grpSpPr>
          <p:sp>
            <p:nvSpPr>
              <p:cNvPr id="108" name="Rectangle"/>
              <p:cNvSpPr/>
              <p:nvPr/>
            </p:nvSpPr>
            <p:spPr>
              <a:xfrm>
                <a:off x="-1" y="0"/>
                <a:ext cx="1657055" cy="320545"/>
              </a:xfrm>
              <a:prstGeom prst="rect">
                <a:avLst/>
              </a:prstGeom>
              <a:solidFill>
                <a:schemeClr val="accent6"/>
              </a:solidFill>
              <a:ln w="12700" cap="flat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9" name="Case Mgt."/>
              <p:cNvSpPr txBox="1"/>
              <p:nvPr/>
            </p:nvSpPr>
            <p:spPr>
              <a:xfrm>
                <a:off x="45719" y="9975"/>
                <a:ext cx="1565615" cy="300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Case Mgt.</a:t>
                </a:r>
              </a:p>
            </p:txBody>
          </p:sp>
        </p:grpSp>
        <p:grpSp>
          <p:nvGrpSpPr>
            <p:cNvPr id="22" name="Rectangle 66"/>
            <p:cNvGrpSpPr/>
            <p:nvPr/>
          </p:nvGrpSpPr>
          <p:grpSpPr>
            <a:xfrm>
              <a:off x="4010170" y="4663053"/>
              <a:ext cx="1657054" cy="331066"/>
              <a:chOff x="0" y="0"/>
              <a:chExt cx="1657053" cy="331065"/>
            </a:xfrm>
          </p:grpSpPr>
          <p:sp>
            <p:nvSpPr>
              <p:cNvPr id="106" name="Rectangle"/>
              <p:cNvSpPr/>
              <p:nvPr/>
            </p:nvSpPr>
            <p:spPr>
              <a:xfrm>
                <a:off x="-1" y="-1"/>
                <a:ext cx="1657055" cy="331067"/>
              </a:xfrm>
              <a:prstGeom prst="rect">
                <a:avLst/>
              </a:prstGeom>
              <a:solidFill>
                <a:schemeClr val="accent6"/>
              </a:solidFill>
              <a:ln w="12700" cap="flat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7" name="Laboratory"/>
              <p:cNvSpPr txBox="1"/>
              <p:nvPr/>
            </p:nvSpPr>
            <p:spPr>
              <a:xfrm>
                <a:off x="45719" y="15235"/>
                <a:ext cx="1565615" cy="300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Laboratory</a:t>
                </a:r>
              </a:p>
            </p:txBody>
          </p:sp>
        </p:grpSp>
        <p:grpSp>
          <p:nvGrpSpPr>
            <p:cNvPr id="23" name="Rectangle 72"/>
            <p:cNvGrpSpPr/>
            <p:nvPr/>
          </p:nvGrpSpPr>
          <p:grpSpPr>
            <a:xfrm>
              <a:off x="4010170" y="5120747"/>
              <a:ext cx="1657054" cy="331066"/>
              <a:chOff x="0" y="0"/>
              <a:chExt cx="1657053" cy="331065"/>
            </a:xfrm>
          </p:grpSpPr>
          <p:sp>
            <p:nvSpPr>
              <p:cNvPr id="104" name="Rectangle"/>
              <p:cNvSpPr/>
              <p:nvPr/>
            </p:nvSpPr>
            <p:spPr>
              <a:xfrm>
                <a:off x="-1" y="-1"/>
                <a:ext cx="1657055" cy="331067"/>
              </a:xfrm>
              <a:prstGeom prst="rect">
                <a:avLst/>
              </a:prstGeom>
              <a:solidFill>
                <a:schemeClr val="accent6"/>
              </a:solidFill>
              <a:ln w="12700" cap="flat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5" name="IPC"/>
              <p:cNvSpPr txBox="1"/>
              <p:nvPr/>
            </p:nvSpPr>
            <p:spPr>
              <a:xfrm>
                <a:off x="45719" y="15235"/>
                <a:ext cx="1565615" cy="300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IPC</a:t>
                </a:r>
              </a:p>
            </p:txBody>
          </p:sp>
        </p:grpSp>
        <p:grpSp>
          <p:nvGrpSpPr>
            <p:cNvPr id="24" name="Rectangle 73"/>
            <p:cNvGrpSpPr/>
            <p:nvPr/>
          </p:nvGrpSpPr>
          <p:grpSpPr>
            <a:xfrm>
              <a:off x="4010169" y="5532066"/>
              <a:ext cx="1657054" cy="554594"/>
              <a:chOff x="0" y="0"/>
              <a:chExt cx="1657053" cy="554593"/>
            </a:xfrm>
          </p:grpSpPr>
          <p:sp>
            <p:nvSpPr>
              <p:cNvPr id="102" name="Rectangle"/>
              <p:cNvSpPr/>
              <p:nvPr/>
            </p:nvSpPr>
            <p:spPr>
              <a:xfrm>
                <a:off x="0" y="51324"/>
                <a:ext cx="1657054" cy="451945"/>
              </a:xfrm>
              <a:prstGeom prst="rect">
                <a:avLst/>
              </a:prstGeom>
              <a:solidFill>
                <a:schemeClr val="accent6"/>
              </a:solidFill>
              <a:ln w="12700" cap="flat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3" name="Risk Communications"/>
              <p:cNvSpPr txBox="1"/>
              <p:nvPr/>
            </p:nvSpPr>
            <p:spPr>
              <a:xfrm>
                <a:off x="45719" y="0"/>
                <a:ext cx="1565615" cy="554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Risk Communications</a:t>
                </a:r>
              </a:p>
            </p:txBody>
          </p:sp>
        </p:grpSp>
        <p:grpSp>
          <p:nvGrpSpPr>
            <p:cNvPr id="25" name="Rectangle 74"/>
            <p:cNvGrpSpPr/>
            <p:nvPr/>
          </p:nvGrpSpPr>
          <p:grpSpPr>
            <a:xfrm>
              <a:off x="4010169" y="6187536"/>
              <a:ext cx="1657054" cy="331066"/>
              <a:chOff x="0" y="0"/>
              <a:chExt cx="1657053" cy="331065"/>
            </a:xfrm>
          </p:grpSpPr>
          <p:sp>
            <p:nvSpPr>
              <p:cNvPr id="100" name="Rectangle"/>
              <p:cNvSpPr/>
              <p:nvPr/>
            </p:nvSpPr>
            <p:spPr>
              <a:xfrm>
                <a:off x="-1" y="-1"/>
                <a:ext cx="1657055" cy="331067"/>
              </a:xfrm>
              <a:prstGeom prst="rect">
                <a:avLst/>
              </a:prstGeom>
              <a:solidFill>
                <a:schemeClr val="accent6"/>
              </a:solidFill>
              <a:ln w="12700" cap="flat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1" name="Point of Entry"/>
              <p:cNvSpPr txBox="1"/>
              <p:nvPr/>
            </p:nvSpPr>
            <p:spPr>
              <a:xfrm>
                <a:off x="45719" y="15235"/>
                <a:ext cx="1565615" cy="300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Point of Entry</a:t>
                </a:r>
              </a:p>
            </p:txBody>
          </p:sp>
        </p:grpSp>
        <p:grpSp>
          <p:nvGrpSpPr>
            <p:cNvPr id="26" name="Rectangle 75"/>
            <p:cNvGrpSpPr/>
            <p:nvPr/>
          </p:nvGrpSpPr>
          <p:grpSpPr>
            <a:xfrm>
              <a:off x="151596" y="3548135"/>
              <a:ext cx="1657054" cy="554595"/>
              <a:chOff x="0" y="0"/>
              <a:chExt cx="1657053" cy="554593"/>
            </a:xfrm>
          </p:grpSpPr>
          <p:sp>
            <p:nvSpPr>
              <p:cNvPr id="98" name="Rectangle"/>
              <p:cNvSpPr/>
              <p:nvPr/>
            </p:nvSpPr>
            <p:spPr>
              <a:xfrm>
                <a:off x="0" y="32941"/>
                <a:ext cx="1657054" cy="488712"/>
              </a:xfrm>
              <a:prstGeom prst="rect">
                <a:avLst/>
              </a:prstGeom>
              <a:solidFill>
                <a:srgbClr val="9DC3E6"/>
              </a:solidFill>
              <a:ln w="12700" cap="flat">
                <a:solidFill>
                  <a:srgbClr val="9DC3E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99" name="Private Sector Engagement"/>
              <p:cNvSpPr txBox="1"/>
              <p:nvPr/>
            </p:nvSpPr>
            <p:spPr>
              <a:xfrm>
                <a:off x="45719" y="0"/>
                <a:ext cx="1565615" cy="554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Private Sector Engagement</a:t>
                </a:r>
              </a:p>
            </p:txBody>
          </p:sp>
        </p:grpSp>
        <p:grpSp>
          <p:nvGrpSpPr>
            <p:cNvPr id="27" name="Rectangle 76"/>
            <p:cNvGrpSpPr/>
            <p:nvPr/>
          </p:nvGrpSpPr>
          <p:grpSpPr>
            <a:xfrm>
              <a:off x="151595" y="4168245"/>
              <a:ext cx="1657054" cy="554595"/>
              <a:chOff x="0" y="0"/>
              <a:chExt cx="1657053" cy="554593"/>
            </a:xfrm>
          </p:grpSpPr>
          <p:sp>
            <p:nvSpPr>
              <p:cNvPr id="96" name="Rectangle"/>
              <p:cNvSpPr/>
              <p:nvPr/>
            </p:nvSpPr>
            <p:spPr>
              <a:xfrm>
                <a:off x="0" y="32941"/>
                <a:ext cx="1657054" cy="488712"/>
              </a:xfrm>
              <a:prstGeom prst="rect">
                <a:avLst/>
              </a:prstGeom>
              <a:solidFill>
                <a:srgbClr val="9DC3E6"/>
              </a:solidFill>
              <a:ln w="12700" cap="flat">
                <a:solidFill>
                  <a:srgbClr val="9DC3E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97" name="Regulatory Engagement"/>
              <p:cNvSpPr txBox="1"/>
              <p:nvPr/>
            </p:nvSpPr>
            <p:spPr>
              <a:xfrm>
                <a:off x="45719" y="0"/>
                <a:ext cx="1565615" cy="554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Regulatory Engagement</a:t>
                </a:r>
              </a:p>
            </p:txBody>
          </p:sp>
        </p:grpSp>
        <p:grpSp>
          <p:nvGrpSpPr>
            <p:cNvPr id="28" name="Rectangle 78"/>
            <p:cNvGrpSpPr/>
            <p:nvPr/>
          </p:nvGrpSpPr>
          <p:grpSpPr>
            <a:xfrm>
              <a:off x="151594" y="1561862"/>
              <a:ext cx="1534835" cy="554595"/>
              <a:chOff x="0" y="0"/>
              <a:chExt cx="1657053" cy="554593"/>
            </a:xfrm>
          </p:grpSpPr>
          <p:sp>
            <p:nvSpPr>
              <p:cNvPr id="94" name="Rectangle"/>
              <p:cNvSpPr/>
              <p:nvPr/>
            </p:nvSpPr>
            <p:spPr>
              <a:xfrm>
                <a:off x="0" y="32941"/>
                <a:ext cx="1657054" cy="488712"/>
              </a:xfrm>
              <a:prstGeom prst="rect">
                <a:avLst/>
              </a:prstGeom>
              <a:solidFill>
                <a:srgbClr val="9DC3E6"/>
              </a:solidFill>
              <a:ln w="12700" cap="flat">
                <a:solidFill>
                  <a:srgbClr val="9DC3E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95" name="Partner Engagement"/>
              <p:cNvSpPr txBox="1"/>
              <p:nvPr/>
            </p:nvSpPr>
            <p:spPr>
              <a:xfrm>
                <a:off x="45719" y="0"/>
                <a:ext cx="1565615" cy="554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rPr dirty="0"/>
                  <a:t>Partner Engagement</a:t>
                </a:r>
              </a:p>
            </p:txBody>
          </p:sp>
        </p:grpSp>
        <p:grpSp>
          <p:nvGrpSpPr>
            <p:cNvPr id="29" name="Rectangle 79"/>
            <p:cNvGrpSpPr/>
            <p:nvPr/>
          </p:nvGrpSpPr>
          <p:grpSpPr>
            <a:xfrm>
              <a:off x="2059207" y="3581077"/>
              <a:ext cx="1657054" cy="488712"/>
              <a:chOff x="0" y="0"/>
              <a:chExt cx="1657053" cy="488711"/>
            </a:xfrm>
          </p:grpSpPr>
          <p:sp>
            <p:nvSpPr>
              <p:cNvPr id="92" name="Rectangle"/>
              <p:cNvSpPr/>
              <p:nvPr/>
            </p:nvSpPr>
            <p:spPr>
              <a:xfrm>
                <a:off x="-1" y="-1"/>
                <a:ext cx="1657055" cy="488713"/>
              </a:xfrm>
              <a:prstGeom prst="rect">
                <a:avLst/>
              </a:prstGeom>
              <a:solidFill>
                <a:srgbClr val="F4B183"/>
              </a:solidFill>
              <a:ln w="12700" cap="flat">
                <a:solidFill>
                  <a:srgbClr val="F4B18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93" name="Clinical Trials"/>
              <p:cNvSpPr txBox="1"/>
              <p:nvPr/>
            </p:nvSpPr>
            <p:spPr>
              <a:xfrm>
                <a:off x="45719" y="94058"/>
                <a:ext cx="1565615" cy="300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Clinical Trials</a:t>
                </a:r>
              </a:p>
            </p:txBody>
          </p:sp>
        </p:grpSp>
        <p:grpSp>
          <p:nvGrpSpPr>
            <p:cNvPr id="30" name="Rectangle 80"/>
            <p:cNvGrpSpPr/>
            <p:nvPr/>
          </p:nvGrpSpPr>
          <p:grpSpPr>
            <a:xfrm>
              <a:off x="2059206" y="4201203"/>
              <a:ext cx="1657054" cy="488712"/>
              <a:chOff x="0" y="0"/>
              <a:chExt cx="1657053" cy="488711"/>
            </a:xfrm>
          </p:grpSpPr>
          <p:sp>
            <p:nvSpPr>
              <p:cNvPr id="90" name="Rectangle"/>
              <p:cNvSpPr/>
              <p:nvPr/>
            </p:nvSpPr>
            <p:spPr>
              <a:xfrm>
                <a:off x="-1" y="-1"/>
                <a:ext cx="1657055" cy="488713"/>
              </a:xfrm>
              <a:prstGeom prst="rect">
                <a:avLst/>
              </a:prstGeom>
              <a:solidFill>
                <a:srgbClr val="F4B183"/>
              </a:solidFill>
              <a:ln w="12700" cap="flat">
                <a:solidFill>
                  <a:srgbClr val="F4B18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91" name="Research"/>
              <p:cNvSpPr txBox="1"/>
              <p:nvPr/>
            </p:nvSpPr>
            <p:spPr>
              <a:xfrm>
                <a:off x="45719" y="94058"/>
                <a:ext cx="1565615" cy="300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Research</a:t>
                </a:r>
              </a:p>
            </p:txBody>
          </p:sp>
        </p:grpSp>
        <p:grpSp>
          <p:nvGrpSpPr>
            <p:cNvPr id="31" name="Rectangle 81"/>
            <p:cNvGrpSpPr/>
            <p:nvPr/>
          </p:nvGrpSpPr>
          <p:grpSpPr>
            <a:xfrm>
              <a:off x="5984846" y="3591325"/>
              <a:ext cx="1657057" cy="488714"/>
              <a:chOff x="-1" y="-1"/>
              <a:chExt cx="1657055" cy="488713"/>
            </a:xfrm>
          </p:grpSpPr>
          <p:sp>
            <p:nvSpPr>
              <p:cNvPr id="88" name="Rectangle"/>
              <p:cNvSpPr/>
              <p:nvPr/>
            </p:nvSpPr>
            <p:spPr>
              <a:xfrm>
                <a:off x="-1" y="-1"/>
                <a:ext cx="1657055" cy="488713"/>
              </a:xfrm>
              <a:prstGeom prst="rect">
                <a:avLst/>
              </a:prstGeom>
              <a:solidFill>
                <a:srgbClr val="FFE699"/>
              </a:solidFill>
              <a:ln w="12700" cap="flat">
                <a:solidFill>
                  <a:srgbClr val="FFE69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89" name="Data Collection"/>
              <p:cNvSpPr txBox="1"/>
              <p:nvPr/>
            </p:nvSpPr>
            <p:spPr>
              <a:xfrm>
                <a:off x="45719" y="75080"/>
                <a:ext cx="1565615" cy="3385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rPr dirty="0"/>
                  <a:t>Data Col</a:t>
                </a:r>
                <a:r>
                  <a:rPr lang="en-GB" dirty="0"/>
                  <a:t>lation</a:t>
                </a:r>
                <a:endParaRPr dirty="0"/>
              </a:p>
            </p:txBody>
          </p:sp>
        </p:grpSp>
        <p:grpSp>
          <p:nvGrpSpPr>
            <p:cNvPr id="32" name="Rectangle 82"/>
            <p:cNvGrpSpPr/>
            <p:nvPr/>
          </p:nvGrpSpPr>
          <p:grpSpPr>
            <a:xfrm>
              <a:off x="5964670" y="4807476"/>
              <a:ext cx="1657055" cy="554595"/>
              <a:chOff x="0" y="0"/>
              <a:chExt cx="1657053" cy="554593"/>
            </a:xfrm>
          </p:grpSpPr>
          <p:sp>
            <p:nvSpPr>
              <p:cNvPr id="86" name="Rectangle"/>
              <p:cNvSpPr/>
              <p:nvPr/>
            </p:nvSpPr>
            <p:spPr>
              <a:xfrm>
                <a:off x="0" y="32941"/>
                <a:ext cx="1657054" cy="488712"/>
              </a:xfrm>
              <a:prstGeom prst="rect">
                <a:avLst/>
              </a:prstGeom>
              <a:solidFill>
                <a:srgbClr val="FFE699"/>
              </a:solidFill>
              <a:ln w="12700" cap="flat">
                <a:solidFill>
                  <a:srgbClr val="FFE69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87" name="Planning &amp; Budgeting"/>
              <p:cNvSpPr txBox="1"/>
              <p:nvPr/>
            </p:nvSpPr>
            <p:spPr>
              <a:xfrm>
                <a:off x="45719" y="0"/>
                <a:ext cx="1565615" cy="554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Planning &amp; Budgeting </a:t>
                </a:r>
              </a:p>
            </p:txBody>
          </p:sp>
        </p:grpSp>
        <p:grpSp>
          <p:nvGrpSpPr>
            <p:cNvPr id="33" name="Rectangle 83"/>
            <p:cNvGrpSpPr/>
            <p:nvPr/>
          </p:nvGrpSpPr>
          <p:grpSpPr>
            <a:xfrm>
              <a:off x="5964669" y="5447056"/>
              <a:ext cx="1657055" cy="554595"/>
              <a:chOff x="0" y="0"/>
              <a:chExt cx="1657053" cy="554593"/>
            </a:xfrm>
          </p:grpSpPr>
          <p:sp>
            <p:nvSpPr>
              <p:cNvPr id="84" name="Rectangle"/>
              <p:cNvSpPr/>
              <p:nvPr/>
            </p:nvSpPr>
            <p:spPr>
              <a:xfrm>
                <a:off x="0" y="32941"/>
                <a:ext cx="1657054" cy="488712"/>
              </a:xfrm>
              <a:prstGeom prst="rect">
                <a:avLst/>
              </a:prstGeom>
              <a:solidFill>
                <a:srgbClr val="FFE699"/>
              </a:solidFill>
              <a:ln w="12700" cap="flat">
                <a:solidFill>
                  <a:srgbClr val="FFE69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85" name="Analytics &amp; Dashboard"/>
              <p:cNvSpPr txBox="1"/>
              <p:nvPr/>
            </p:nvSpPr>
            <p:spPr>
              <a:xfrm>
                <a:off x="45719" y="0"/>
                <a:ext cx="1565615" cy="554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Analytics &amp; Dashboard</a:t>
                </a:r>
              </a:p>
            </p:txBody>
          </p:sp>
        </p:grpSp>
        <p:grpSp>
          <p:nvGrpSpPr>
            <p:cNvPr id="34" name="Rectangle 84"/>
            <p:cNvGrpSpPr/>
            <p:nvPr/>
          </p:nvGrpSpPr>
          <p:grpSpPr>
            <a:xfrm>
              <a:off x="7964530" y="3548134"/>
              <a:ext cx="1657055" cy="554595"/>
              <a:chOff x="0" y="0"/>
              <a:chExt cx="1657053" cy="554593"/>
            </a:xfrm>
          </p:grpSpPr>
          <p:sp>
            <p:nvSpPr>
              <p:cNvPr id="82" name="Rectangle"/>
              <p:cNvSpPr/>
              <p:nvPr/>
            </p:nvSpPr>
            <p:spPr>
              <a:xfrm>
                <a:off x="0" y="32941"/>
                <a:ext cx="1657054" cy="488712"/>
              </a:xfrm>
              <a:prstGeom prst="rect">
                <a:avLst/>
              </a:prstGeom>
              <a:solidFill>
                <a:srgbClr val="B4C7E7"/>
              </a:solidFill>
              <a:ln w="12700" cap="flat">
                <a:solidFill>
                  <a:srgbClr val="B4C7E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83" name="Logistics &amp; Transport"/>
              <p:cNvSpPr txBox="1"/>
              <p:nvPr/>
            </p:nvSpPr>
            <p:spPr>
              <a:xfrm>
                <a:off x="45719" y="0"/>
                <a:ext cx="1565615" cy="554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Logistics &amp; Transport</a:t>
                </a:r>
              </a:p>
            </p:txBody>
          </p:sp>
        </p:grpSp>
        <p:grpSp>
          <p:nvGrpSpPr>
            <p:cNvPr id="35" name="Rectangle 86"/>
            <p:cNvGrpSpPr/>
            <p:nvPr/>
          </p:nvGrpSpPr>
          <p:grpSpPr>
            <a:xfrm>
              <a:off x="7964530" y="4198815"/>
              <a:ext cx="1657055" cy="554595"/>
              <a:chOff x="0" y="0"/>
              <a:chExt cx="1657053" cy="554593"/>
            </a:xfrm>
          </p:grpSpPr>
          <p:sp>
            <p:nvSpPr>
              <p:cNvPr id="80" name="Rectangle"/>
              <p:cNvSpPr/>
              <p:nvPr/>
            </p:nvSpPr>
            <p:spPr>
              <a:xfrm>
                <a:off x="0" y="32941"/>
                <a:ext cx="1657054" cy="488712"/>
              </a:xfrm>
              <a:prstGeom prst="rect">
                <a:avLst/>
              </a:prstGeom>
              <a:solidFill>
                <a:srgbClr val="B4C7E7"/>
              </a:solidFill>
              <a:ln w="12700" cap="flat">
                <a:solidFill>
                  <a:srgbClr val="B4C7E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81" name="Procurement &amp; Storage"/>
              <p:cNvSpPr txBox="1"/>
              <p:nvPr/>
            </p:nvSpPr>
            <p:spPr>
              <a:xfrm>
                <a:off x="45719" y="0"/>
                <a:ext cx="1565615" cy="554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Procurement &amp; Storage</a:t>
                </a:r>
              </a:p>
            </p:txBody>
          </p:sp>
        </p:grpSp>
        <p:grpSp>
          <p:nvGrpSpPr>
            <p:cNvPr id="36" name="Rectangle 87"/>
            <p:cNvGrpSpPr/>
            <p:nvPr/>
          </p:nvGrpSpPr>
          <p:grpSpPr>
            <a:xfrm>
              <a:off x="9870134" y="3583731"/>
              <a:ext cx="1657055" cy="488712"/>
              <a:chOff x="0" y="0"/>
              <a:chExt cx="1657053" cy="488711"/>
            </a:xfrm>
          </p:grpSpPr>
          <p:sp>
            <p:nvSpPr>
              <p:cNvPr id="78" name="Rectangle"/>
              <p:cNvSpPr/>
              <p:nvPr/>
            </p:nvSpPr>
            <p:spPr>
              <a:xfrm>
                <a:off x="-1" y="-1"/>
                <a:ext cx="1657055" cy="488713"/>
              </a:xfrm>
              <a:prstGeom prst="rect">
                <a:avLst/>
              </a:prstGeom>
              <a:solidFill>
                <a:srgbClr val="FFCCFF"/>
              </a:solidFill>
              <a:ln w="12700" cap="flat">
                <a:solidFill>
                  <a:srgbClr val="FFCC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79" name="Administration"/>
              <p:cNvSpPr txBox="1"/>
              <p:nvPr/>
            </p:nvSpPr>
            <p:spPr>
              <a:xfrm>
                <a:off x="45719" y="94058"/>
                <a:ext cx="1565615" cy="300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Administration</a:t>
                </a:r>
              </a:p>
            </p:txBody>
          </p:sp>
        </p:grpSp>
        <p:grpSp>
          <p:nvGrpSpPr>
            <p:cNvPr id="37" name="Rectangle 88"/>
            <p:cNvGrpSpPr/>
            <p:nvPr/>
          </p:nvGrpSpPr>
          <p:grpSpPr>
            <a:xfrm>
              <a:off x="9870134" y="4231443"/>
              <a:ext cx="1657055" cy="488712"/>
              <a:chOff x="0" y="0"/>
              <a:chExt cx="1657053" cy="488711"/>
            </a:xfrm>
          </p:grpSpPr>
          <p:sp>
            <p:nvSpPr>
              <p:cNvPr id="76" name="Rectangle"/>
              <p:cNvSpPr/>
              <p:nvPr/>
            </p:nvSpPr>
            <p:spPr>
              <a:xfrm>
                <a:off x="-1" y="-1"/>
                <a:ext cx="1657055" cy="488713"/>
              </a:xfrm>
              <a:prstGeom prst="rect">
                <a:avLst/>
              </a:prstGeom>
              <a:solidFill>
                <a:srgbClr val="FFCCFF"/>
              </a:solidFill>
              <a:ln w="12700" cap="flat">
                <a:solidFill>
                  <a:srgbClr val="FFCC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77" name="Finance"/>
              <p:cNvSpPr txBox="1"/>
              <p:nvPr/>
            </p:nvSpPr>
            <p:spPr>
              <a:xfrm>
                <a:off x="45719" y="94058"/>
                <a:ext cx="1565615" cy="300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Finance</a:t>
                </a:r>
              </a:p>
            </p:txBody>
          </p:sp>
        </p:grpSp>
        <p:grpSp>
          <p:nvGrpSpPr>
            <p:cNvPr id="38" name="Rectangle 89"/>
            <p:cNvGrpSpPr/>
            <p:nvPr/>
          </p:nvGrpSpPr>
          <p:grpSpPr>
            <a:xfrm>
              <a:off x="9872158" y="4827295"/>
              <a:ext cx="1657055" cy="554595"/>
              <a:chOff x="0" y="0"/>
              <a:chExt cx="1657053" cy="554593"/>
            </a:xfrm>
          </p:grpSpPr>
          <p:sp>
            <p:nvSpPr>
              <p:cNvPr id="74" name="Rectangle"/>
              <p:cNvSpPr/>
              <p:nvPr/>
            </p:nvSpPr>
            <p:spPr>
              <a:xfrm>
                <a:off x="0" y="32941"/>
                <a:ext cx="1657054" cy="488712"/>
              </a:xfrm>
              <a:prstGeom prst="rect">
                <a:avLst/>
              </a:prstGeom>
              <a:solidFill>
                <a:srgbClr val="FFCCFF"/>
              </a:solidFill>
              <a:ln w="12700" cap="flat">
                <a:solidFill>
                  <a:srgbClr val="FFCC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75" name="Human Resources"/>
              <p:cNvSpPr txBox="1"/>
              <p:nvPr/>
            </p:nvSpPr>
            <p:spPr>
              <a:xfrm>
                <a:off x="45719" y="0"/>
                <a:ext cx="1565615" cy="554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Human Resources</a:t>
                </a:r>
              </a:p>
            </p:txBody>
          </p:sp>
        </p:grpSp>
        <p:grpSp>
          <p:nvGrpSpPr>
            <p:cNvPr id="39" name="Rectangle 90"/>
            <p:cNvGrpSpPr/>
            <p:nvPr/>
          </p:nvGrpSpPr>
          <p:grpSpPr>
            <a:xfrm>
              <a:off x="9872157" y="5488736"/>
              <a:ext cx="1657055" cy="488712"/>
              <a:chOff x="0" y="0"/>
              <a:chExt cx="1657053" cy="488711"/>
            </a:xfrm>
          </p:grpSpPr>
          <p:sp>
            <p:nvSpPr>
              <p:cNvPr id="72" name="Rectangle"/>
              <p:cNvSpPr/>
              <p:nvPr/>
            </p:nvSpPr>
            <p:spPr>
              <a:xfrm>
                <a:off x="-1" y="-1"/>
                <a:ext cx="1657055" cy="488713"/>
              </a:xfrm>
              <a:prstGeom prst="rect">
                <a:avLst/>
              </a:prstGeom>
              <a:solidFill>
                <a:srgbClr val="FFCCFF"/>
              </a:solidFill>
              <a:ln w="12700" cap="flat">
                <a:solidFill>
                  <a:srgbClr val="FFCC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73" name="Technology"/>
              <p:cNvSpPr txBox="1"/>
              <p:nvPr/>
            </p:nvSpPr>
            <p:spPr>
              <a:xfrm>
                <a:off x="45719" y="94058"/>
                <a:ext cx="1565615" cy="300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Technology</a:t>
                </a:r>
              </a:p>
            </p:txBody>
          </p:sp>
        </p:grpSp>
        <p:grpSp>
          <p:nvGrpSpPr>
            <p:cNvPr id="40" name="Group 92"/>
            <p:cNvGrpSpPr/>
            <p:nvPr/>
          </p:nvGrpSpPr>
          <p:grpSpPr>
            <a:xfrm>
              <a:off x="4292670" y="1947297"/>
              <a:ext cx="3405358" cy="399392"/>
              <a:chOff x="-2" y="-2"/>
              <a:chExt cx="3405355" cy="399391"/>
            </a:xfrm>
          </p:grpSpPr>
          <p:sp>
            <p:nvSpPr>
              <p:cNvPr id="68" name="Rectangle 93"/>
              <p:cNvSpPr/>
              <p:nvPr/>
            </p:nvSpPr>
            <p:spPr>
              <a:xfrm>
                <a:off x="61354" y="43410"/>
                <a:ext cx="3343999" cy="355979"/>
              </a:xfrm>
              <a:prstGeom prst="rect">
                <a:avLst/>
              </a:prstGeom>
              <a:solidFill>
                <a:srgbClr val="BFBFBF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grpSp>
            <p:nvGrpSpPr>
              <p:cNvPr id="69" name="Rectangle 94"/>
              <p:cNvGrpSpPr/>
              <p:nvPr/>
            </p:nvGrpSpPr>
            <p:grpSpPr>
              <a:xfrm>
                <a:off x="-2" y="-2"/>
                <a:ext cx="3344001" cy="355982"/>
                <a:chOff x="-1" y="-1"/>
                <a:chExt cx="3344000" cy="355980"/>
              </a:xfrm>
            </p:grpSpPr>
            <p:sp>
              <p:nvSpPr>
                <p:cNvPr id="70" name="Rectangle"/>
                <p:cNvSpPr/>
                <p:nvPr/>
              </p:nvSpPr>
              <p:spPr>
                <a:xfrm>
                  <a:off x="-1" y="-1"/>
                  <a:ext cx="3344000" cy="355980"/>
                </a:xfrm>
                <a:prstGeom prst="rect">
                  <a:avLst/>
                </a:prstGeom>
                <a:solidFill>
                  <a:srgbClr val="1F4E79"/>
                </a:solidFill>
                <a:ln w="12700" cap="flat">
                  <a:solidFill>
                    <a:srgbClr val="203864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600">
                      <a:solidFill>
                        <a:srgbClr val="FFFFFF"/>
                      </a:solidFill>
                    </a:defRPr>
                  </a:pPr>
                  <a:endParaRPr b="1"/>
                </a:p>
              </p:txBody>
            </p:sp>
            <p:sp>
              <p:nvSpPr>
                <p:cNvPr id="71" name="Coordinator (Dr. Jide Idris)"/>
                <p:cNvSpPr txBox="1"/>
                <p:nvPr/>
              </p:nvSpPr>
              <p:spPr>
                <a:xfrm>
                  <a:off x="45719" y="8715"/>
                  <a:ext cx="3252560" cy="3385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6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rPr b="1" dirty="0"/>
                    <a:t>Coordinator </a:t>
                  </a:r>
                </a:p>
              </p:txBody>
            </p:sp>
          </p:grpSp>
        </p:grpSp>
        <p:sp>
          <p:nvSpPr>
            <p:cNvPr id="41" name="Straight Connector 107"/>
            <p:cNvSpPr/>
            <p:nvPr/>
          </p:nvSpPr>
          <p:spPr>
            <a:xfrm flipH="1">
              <a:off x="5964672" y="1804827"/>
              <a:ext cx="2" cy="142473"/>
            </a:xfrm>
            <a:prstGeom prst="line">
              <a:avLst/>
            </a:prstGeom>
            <a:noFill/>
            <a:ln w="25400" cap="flat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2" name="Rectangle 112"/>
            <p:cNvGrpSpPr/>
            <p:nvPr/>
          </p:nvGrpSpPr>
          <p:grpSpPr>
            <a:xfrm>
              <a:off x="9872157" y="6124118"/>
              <a:ext cx="1657055" cy="488712"/>
              <a:chOff x="0" y="0"/>
              <a:chExt cx="1657053" cy="488711"/>
            </a:xfrm>
          </p:grpSpPr>
          <p:sp>
            <p:nvSpPr>
              <p:cNvPr id="66" name="Rectangle"/>
              <p:cNvSpPr/>
              <p:nvPr/>
            </p:nvSpPr>
            <p:spPr>
              <a:xfrm>
                <a:off x="-1" y="-1"/>
                <a:ext cx="1657055" cy="488713"/>
              </a:xfrm>
              <a:prstGeom prst="rect">
                <a:avLst/>
              </a:prstGeom>
              <a:solidFill>
                <a:srgbClr val="FFCCFF"/>
              </a:solidFill>
              <a:ln w="12700" cap="flat">
                <a:solidFill>
                  <a:srgbClr val="FFCC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67" name="Infrastructure"/>
              <p:cNvSpPr txBox="1"/>
              <p:nvPr/>
            </p:nvSpPr>
            <p:spPr>
              <a:xfrm>
                <a:off x="45719" y="94058"/>
                <a:ext cx="1565615" cy="300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Infrastructure</a:t>
                </a:r>
              </a:p>
            </p:txBody>
          </p:sp>
        </p:grpSp>
        <p:sp>
          <p:nvSpPr>
            <p:cNvPr id="43" name="Rectangle"/>
            <p:cNvSpPr/>
            <p:nvPr/>
          </p:nvSpPr>
          <p:spPr>
            <a:xfrm>
              <a:off x="1754972" y="1944509"/>
              <a:ext cx="1899955" cy="371700"/>
            </a:xfrm>
            <a:prstGeom prst="rect">
              <a:avLst/>
            </a:prstGeom>
            <a:solidFill>
              <a:srgbClr val="A6A6A6"/>
            </a:solidFill>
            <a:ln w="12700" cap="flat">
              <a:solidFill>
                <a:srgbClr val="A6A6A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" name="MG’s Think Tank"/>
            <p:cNvSpPr txBox="1"/>
            <p:nvPr/>
          </p:nvSpPr>
          <p:spPr>
            <a:xfrm>
              <a:off x="1807394" y="1935756"/>
              <a:ext cx="1795112" cy="3485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MG’s Think Tank</a:t>
              </a:r>
            </a:p>
          </p:txBody>
        </p:sp>
        <p:grpSp>
          <p:nvGrpSpPr>
            <p:cNvPr id="45" name="Rectangle 64"/>
            <p:cNvGrpSpPr/>
            <p:nvPr/>
          </p:nvGrpSpPr>
          <p:grpSpPr>
            <a:xfrm>
              <a:off x="1746416" y="1427604"/>
              <a:ext cx="1890249" cy="338261"/>
              <a:chOff x="0" y="0"/>
              <a:chExt cx="1890247" cy="338259"/>
            </a:xfrm>
          </p:grpSpPr>
          <p:sp>
            <p:nvSpPr>
              <p:cNvPr id="64" name="Rectangle"/>
              <p:cNvSpPr/>
              <p:nvPr/>
            </p:nvSpPr>
            <p:spPr>
              <a:xfrm>
                <a:off x="0" y="0"/>
                <a:ext cx="1890248" cy="338260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" name="HC’s Support Team"/>
              <p:cNvSpPr txBox="1"/>
              <p:nvPr/>
            </p:nvSpPr>
            <p:spPr>
              <a:xfrm>
                <a:off x="45720" y="18833"/>
                <a:ext cx="1798808" cy="300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HC’s Support Team</a:t>
                </a:r>
              </a:p>
            </p:txBody>
          </p:sp>
        </p:grpSp>
        <p:grpSp>
          <p:nvGrpSpPr>
            <p:cNvPr id="46" name="Rectangle 69"/>
            <p:cNvGrpSpPr/>
            <p:nvPr/>
          </p:nvGrpSpPr>
          <p:grpSpPr>
            <a:xfrm>
              <a:off x="2055671" y="4857603"/>
              <a:ext cx="1657054" cy="488712"/>
              <a:chOff x="0" y="0"/>
              <a:chExt cx="1657053" cy="488711"/>
            </a:xfrm>
          </p:grpSpPr>
          <p:sp>
            <p:nvSpPr>
              <p:cNvPr id="62" name="Rectangle"/>
              <p:cNvSpPr/>
              <p:nvPr/>
            </p:nvSpPr>
            <p:spPr>
              <a:xfrm>
                <a:off x="-1" y="-1"/>
                <a:ext cx="1657055" cy="488713"/>
              </a:xfrm>
              <a:prstGeom prst="rect">
                <a:avLst/>
              </a:prstGeom>
              <a:solidFill>
                <a:srgbClr val="F4B183"/>
              </a:solidFill>
              <a:ln w="12700" cap="flat">
                <a:solidFill>
                  <a:srgbClr val="F4B18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63" name="Manuscripts"/>
              <p:cNvSpPr txBox="1"/>
              <p:nvPr/>
            </p:nvSpPr>
            <p:spPr>
              <a:xfrm>
                <a:off x="45719" y="94058"/>
                <a:ext cx="1565615" cy="300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r>
                  <a:t>Manuscripts</a:t>
                </a:r>
              </a:p>
            </p:txBody>
          </p:sp>
        </p:grpSp>
        <p:grpSp>
          <p:nvGrpSpPr>
            <p:cNvPr id="47" name="Rectangle 70"/>
            <p:cNvGrpSpPr/>
            <p:nvPr/>
          </p:nvGrpSpPr>
          <p:grpSpPr>
            <a:xfrm>
              <a:off x="8184989" y="1431020"/>
              <a:ext cx="2671456" cy="424243"/>
              <a:chOff x="-1" y="-1"/>
              <a:chExt cx="1624737" cy="390013"/>
            </a:xfrm>
          </p:grpSpPr>
          <p:sp>
            <p:nvSpPr>
              <p:cNvPr id="60" name="Rectangle"/>
              <p:cNvSpPr/>
              <p:nvPr/>
            </p:nvSpPr>
            <p:spPr>
              <a:xfrm>
                <a:off x="-1" y="-1"/>
                <a:ext cx="1624737" cy="390013"/>
              </a:xfrm>
              <a:prstGeom prst="rect">
                <a:avLst/>
              </a:prstGeom>
              <a:solidFill>
                <a:srgbClr val="1F4E79"/>
              </a:solidFill>
              <a:ln w="12700" cap="flat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sp>
            <p:nvSpPr>
              <p:cNvPr id="61" name="CABINET"/>
              <p:cNvSpPr txBox="1"/>
              <p:nvPr/>
            </p:nvSpPr>
            <p:spPr>
              <a:xfrm>
                <a:off x="45719" y="28456"/>
                <a:ext cx="1533297" cy="333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rPr b="1"/>
                  <a:t>CABINET</a:t>
                </a:r>
              </a:p>
            </p:txBody>
          </p:sp>
        </p:grpSp>
        <p:grpSp>
          <p:nvGrpSpPr>
            <p:cNvPr id="48" name="Rectangle 85"/>
            <p:cNvGrpSpPr/>
            <p:nvPr/>
          </p:nvGrpSpPr>
          <p:grpSpPr>
            <a:xfrm>
              <a:off x="5974686" y="4194385"/>
              <a:ext cx="1672896" cy="514291"/>
              <a:chOff x="-1" y="-1"/>
              <a:chExt cx="1657055" cy="331067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58" name="Rectangle"/>
              <p:cNvSpPr/>
              <p:nvPr/>
            </p:nvSpPr>
            <p:spPr>
              <a:xfrm>
                <a:off x="-1" y="-1"/>
                <a:ext cx="1657055" cy="331067"/>
              </a:xfrm>
              <a:prstGeom prst="rect">
                <a:avLst/>
              </a:prstGeom>
              <a:grpFill/>
              <a:ln w="12700" cap="flat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Connect Centre"/>
              <p:cNvSpPr txBox="1"/>
              <p:nvPr/>
            </p:nvSpPr>
            <p:spPr>
              <a:xfrm>
                <a:off x="45719" y="56564"/>
                <a:ext cx="1565615" cy="217938"/>
              </a:xfrm>
              <a:prstGeom prst="rect">
                <a:avLst/>
              </a:prstGeom>
              <a:grpFill/>
              <a:ln w="12700" cap="flat">
                <a:solidFill>
                  <a:schemeClr val="accent4">
                    <a:lumMod val="40000"/>
                    <a:lumOff val="60000"/>
                  </a:schemeClr>
                </a:solidFill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rPr>
                    <a:solidFill>
                      <a:schemeClr val="tx1"/>
                    </a:solidFill>
                  </a:rPr>
                  <a:t>Connect Centre</a:t>
                </a:r>
              </a:p>
            </p:txBody>
          </p:sp>
        </p:grpSp>
        <p:cxnSp>
          <p:nvCxnSpPr>
            <p:cNvPr id="49" name="Straight Connector 48"/>
            <p:cNvCxnSpPr>
              <a:stCxn id="43" idx="3"/>
              <a:endCxn id="71" idx="1"/>
            </p:cNvCxnSpPr>
            <p:nvPr/>
          </p:nvCxnSpPr>
          <p:spPr>
            <a:xfrm flipV="1">
              <a:off x="3654927" y="2125289"/>
              <a:ext cx="683463" cy="507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lgDashDot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" name="Straight Connector 49"/>
            <p:cNvCxnSpPr>
              <a:stCxn id="64" idx="3"/>
              <a:endCxn id="138" idx="1"/>
            </p:cNvCxnSpPr>
            <p:nvPr/>
          </p:nvCxnSpPr>
          <p:spPr>
            <a:xfrm flipV="1">
              <a:off x="3636666" y="1589364"/>
              <a:ext cx="656005" cy="737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lgDashDot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51" name="Rectangle 70"/>
            <p:cNvGrpSpPr/>
            <p:nvPr/>
          </p:nvGrpSpPr>
          <p:grpSpPr>
            <a:xfrm>
              <a:off x="8184990" y="1838603"/>
              <a:ext cx="2671455" cy="584773"/>
              <a:chOff x="-1" y="-97380"/>
              <a:chExt cx="1624737" cy="584772"/>
            </a:xfrm>
          </p:grpSpPr>
          <p:sp>
            <p:nvSpPr>
              <p:cNvPr id="56" name="Rectangle"/>
              <p:cNvSpPr/>
              <p:nvPr/>
            </p:nvSpPr>
            <p:spPr>
              <a:xfrm>
                <a:off x="-1" y="-1"/>
                <a:ext cx="1624737" cy="390013"/>
              </a:xfrm>
              <a:prstGeom prst="rect">
                <a:avLst/>
              </a:prstGeom>
              <a:solidFill>
                <a:srgbClr val="1F4E79"/>
              </a:solidFill>
              <a:ln w="12700" cap="flat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sp>
            <p:nvSpPr>
              <p:cNvPr id="57" name="CABINET"/>
              <p:cNvSpPr txBox="1"/>
              <p:nvPr/>
            </p:nvSpPr>
            <p:spPr>
              <a:xfrm>
                <a:off x="45719" y="-97380"/>
                <a:ext cx="1533297" cy="584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en-GB" b="1" dirty="0"/>
                  <a:t>PS Health, PS HSC, PS PHCB </a:t>
                </a:r>
                <a:endParaRPr b="1" dirty="0"/>
              </a:p>
            </p:txBody>
          </p:sp>
        </p:grpSp>
        <p:cxnSp>
          <p:nvCxnSpPr>
            <p:cNvPr id="52" name="Straight Connector 51"/>
            <p:cNvCxnSpPr>
              <a:stCxn id="136" idx="3"/>
              <a:endCxn id="60" idx="1"/>
            </p:cNvCxnSpPr>
            <p:nvPr/>
          </p:nvCxnSpPr>
          <p:spPr>
            <a:xfrm>
              <a:off x="7698029" y="1641914"/>
              <a:ext cx="486960" cy="122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/>
            <p:cNvCxnSpPr>
              <a:stCxn id="70" idx="3"/>
              <a:endCxn id="56" idx="1"/>
            </p:cNvCxnSpPr>
            <p:nvPr/>
          </p:nvCxnSpPr>
          <p:spPr>
            <a:xfrm>
              <a:off x="7636674" y="2125289"/>
              <a:ext cx="548316" cy="57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Elbow Connector 53"/>
            <p:cNvCxnSpPr>
              <a:stCxn id="110" idx="3"/>
              <a:endCxn id="58" idx="1"/>
            </p:cNvCxnSpPr>
            <p:nvPr/>
          </p:nvCxnSpPr>
          <p:spPr>
            <a:xfrm>
              <a:off x="5669513" y="3855914"/>
              <a:ext cx="305173" cy="595617"/>
            </a:xfrm>
            <a:prstGeom prst="bentConnector3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5" name="Elbow Connector 54"/>
            <p:cNvCxnSpPr>
              <a:stCxn id="108" idx="3"/>
              <a:endCxn id="58" idx="1"/>
            </p:cNvCxnSpPr>
            <p:nvPr/>
          </p:nvCxnSpPr>
          <p:spPr>
            <a:xfrm>
              <a:off x="5669136" y="4391943"/>
              <a:ext cx="305550" cy="59588"/>
            </a:xfrm>
            <a:prstGeom prst="bentConnector3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45" name="Title 1">
            <a:extLst>
              <a:ext uri="{FF2B5EF4-FFF2-40B4-BE49-F238E27FC236}">
                <a16:creationId xmlns:a16="http://schemas.microsoft.com/office/drawing/2014/main" id="{C77FB53C-A2F8-4526-AE2C-47B7FB0C9EA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782175" cy="5289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latin typeface="+mn-lt"/>
              </a:rPr>
              <a:t>Complexity of the Incident Command System Hierarchy</a:t>
            </a:r>
          </a:p>
        </p:txBody>
      </p:sp>
    </p:spTree>
    <p:extLst>
      <p:ext uri="{BB962C8B-B14F-4D97-AF65-F5344CB8AC3E}">
        <p14:creationId xmlns:p14="http://schemas.microsoft.com/office/powerpoint/2010/main" val="854557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348A4C-F355-45C4-805A-B6D452DBDFFE}"/>
              </a:ext>
            </a:extLst>
          </p:cNvPr>
          <p:cNvSpPr/>
          <p:nvPr/>
        </p:nvSpPr>
        <p:spPr>
          <a:xfrm>
            <a:off x="0" y="0"/>
            <a:ext cx="5374433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83735-A32E-42F9-BE09-7B17896E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E33C20-DE06-4F12-B8ED-41AC191038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7E744-A425-417A-920D-DEAA9EED0C0E}"/>
              </a:ext>
            </a:extLst>
          </p:cNvPr>
          <p:cNvSpPr txBox="1"/>
          <p:nvPr/>
        </p:nvSpPr>
        <p:spPr>
          <a:xfrm>
            <a:off x="695026" y="1853507"/>
            <a:ext cx="4319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PRE-INDEX CASE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44480-1BD8-4072-BE9D-FCAA10912973}"/>
              </a:ext>
            </a:extLst>
          </p:cNvPr>
          <p:cNvSpPr txBox="1"/>
          <p:nvPr/>
        </p:nvSpPr>
        <p:spPr>
          <a:xfrm>
            <a:off x="1435510" y="2376727"/>
            <a:ext cx="2896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Prepare systems for the virus</a:t>
            </a:r>
            <a:endParaRPr lang="en-GB" sz="2000" i="1" dirty="0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DB023C3-B3B5-4244-A4B0-C1274620F6A1}"/>
              </a:ext>
            </a:extLst>
          </p:cNvPr>
          <p:cNvGrpSpPr/>
          <p:nvPr/>
        </p:nvGrpSpPr>
        <p:grpSpPr>
          <a:xfrm>
            <a:off x="5673213" y="1350732"/>
            <a:ext cx="6115664" cy="4105844"/>
            <a:chOff x="5673213" y="1361145"/>
            <a:chExt cx="6115664" cy="410584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7BC820A-B1AE-4582-A61D-FADC199A643B}"/>
                </a:ext>
              </a:extLst>
            </p:cNvPr>
            <p:cNvSpPr/>
            <p:nvPr/>
          </p:nvSpPr>
          <p:spPr>
            <a:xfrm>
              <a:off x="5673213" y="1415845"/>
              <a:ext cx="422787" cy="314632"/>
            </a:xfrm>
            <a:prstGeom prst="round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B800F96-8581-423A-A263-9B0E4472E032}"/>
                </a:ext>
              </a:extLst>
            </p:cNvPr>
            <p:cNvSpPr txBox="1"/>
            <p:nvPr/>
          </p:nvSpPr>
          <p:spPr>
            <a:xfrm>
              <a:off x="6308848" y="1361145"/>
              <a:ext cx="36255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/>
                <a:t>We built a biosecurity roadmap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23CB9C8-5020-461F-BE75-10A23F002C47}"/>
                </a:ext>
              </a:extLst>
            </p:cNvPr>
            <p:cNvSpPr/>
            <p:nvPr/>
          </p:nvSpPr>
          <p:spPr>
            <a:xfrm>
              <a:off x="5673213" y="2123650"/>
              <a:ext cx="422787" cy="314632"/>
            </a:xfrm>
            <a:prstGeom prst="round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2B777BB-D363-4F83-BCF0-E9CF3C449413}"/>
                </a:ext>
              </a:extLst>
            </p:cNvPr>
            <p:cNvSpPr txBox="1"/>
            <p:nvPr/>
          </p:nvSpPr>
          <p:spPr>
            <a:xfrm>
              <a:off x="6308848" y="2068950"/>
              <a:ext cx="5480029" cy="705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GB" sz="1800" b="1" dirty="0"/>
                <a:t>Outbreak of COVID in December 2019 in Wuhan draws our attention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5852527-6044-4136-A056-31165D0BCA3C}"/>
                </a:ext>
              </a:extLst>
            </p:cNvPr>
            <p:cNvSpPr/>
            <p:nvPr/>
          </p:nvSpPr>
          <p:spPr>
            <a:xfrm>
              <a:off x="5673213" y="3047759"/>
              <a:ext cx="422787" cy="314632"/>
            </a:xfrm>
            <a:prstGeom prst="round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CBB62AA-7C6B-47F0-93C7-801B269F14B8}"/>
                </a:ext>
              </a:extLst>
            </p:cNvPr>
            <p:cNvSpPr txBox="1"/>
            <p:nvPr/>
          </p:nvSpPr>
          <p:spPr>
            <a:xfrm>
              <a:off x="6308848" y="2971490"/>
              <a:ext cx="5480029" cy="705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GB" sz="1800" b="1" dirty="0"/>
                <a:t>Accelerated preparation in Lagos, observing the pandemic gradually extend itself globally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B2F23C8-D205-4391-9A3F-31075D352746}"/>
                </a:ext>
              </a:extLst>
            </p:cNvPr>
            <p:cNvSpPr/>
            <p:nvPr/>
          </p:nvSpPr>
          <p:spPr>
            <a:xfrm>
              <a:off x="5673213" y="3962036"/>
              <a:ext cx="422787" cy="314632"/>
            </a:xfrm>
            <a:prstGeom prst="round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4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A1EB5F5-844D-4614-AEC2-8A10CCF71D94}"/>
                </a:ext>
              </a:extLst>
            </p:cNvPr>
            <p:cNvSpPr txBox="1"/>
            <p:nvPr/>
          </p:nvSpPr>
          <p:spPr>
            <a:xfrm>
              <a:off x="6308848" y="3869452"/>
              <a:ext cx="5480029" cy="705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GB" sz="1800" b="1" dirty="0"/>
                <a:t>We observed the scientific data emanating from affected regions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B367FC0-3C2F-4E5E-977F-F851805B81F7}"/>
                </a:ext>
              </a:extLst>
            </p:cNvPr>
            <p:cNvSpPr/>
            <p:nvPr/>
          </p:nvSpPr>
          <p:spPr>
            <a:xfrm>
              <a:off x="5673213" y="4866481"/>
              <a:ext cx="422787" cy="314632"/>
            </a:xfrm>
            <a:prstGeom prst="round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AD0D6C7-5305-42C6-A771-7B46E61DCC91}"/>
                </a:ext>
              </a:extLst>
            </p:cNvPr>
            <p:cNvSpPr txBox="1"/>
            <p:nvPr/>
          </p:nvSpPr>
          <p:spPr>
            <a:xfrm>
              <a:off x="6308848" y="4761090"/>
              <a:ext cx="5480029" cy="705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GB" sz="1800" b="1" dirty="0"/>
                <a:t>By the time we got our index case, we were relatively prepared operationally and scientifically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434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348A4C-F355-45C4-805A-B6D452DBDFFE}"/>
              </a:ext>
            </a:extLst>
          </p:cNvPr>
          <p:cNvSpPr/>
          <p:nvPr/>
        </p:nvSpPr>
        <p:spPr>
          <a:xfrm>
            <a:off x="0" y="0"/>
            <a:ext cx="5374433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83735-A32E-42F9-BE09-7B17896E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E33C20-DE06-4F12-B8ED-41AC191038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7E744-A425-417A-920D-DEAA9EED0C0E}"/>
              </a:ext>
            </a:extLst>
          </p:cNvPr>
          <p:cNvSpPr txBox="1"/>
          <p:nvPr/>
        </p:nvSpPr>
        <p:spPr>
          <a:xfrm>
            <a:off x="695026" y="1853507"/>
            <a:ext cx="4319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POST-INDEX CASE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44480-1BD8-4072-BE9D-FCAA10912973}"/>
              </a:ext>
            </a:extLst>
          </p:cNvPr>
          <p:cNvSpPr txBox="1"/>
          <p:nvPr/>
        </p:nvSpPr>
        <p:spPr>
          <a:xfrm>
            <a:off x="1435510" y="2376727"/>
            <a:ext cx="2896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Mitigate the spread of the virus</a:t>
            </a:r>
            <a:endParaRPr lang="en-GB" sz="2000" i="1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B38D4E-E720-4011-A729-3B157D4CE02F}"/>
              </a:ext>
            </a:extLst>
          </p:cNvPr>
          <p:cNvGrpSpPr/>
          <p:nvPr/>
        </p:nvGrpSpPr>
        <p:grpSpPr>
          <a:xfrm>
            <a:off x="5673213" y="1350732"/>
            <a:ext cx="6115664" cy="3228304"/>
            <a:chOff x="5673213" y="1361145"/>
            <a:chExt cx="6115664" cy="322830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A5BCEEC-CD4E-45CD-BD18-562E7733C256}"/>
                </a:ext>
              </a:extLst>
            </p:cNvPr>
            <p:cNvSpPr/>
            <p:nvPr/>
          </p:nvSpPr>
          <p:spPr>
            <a:xfrm>
              <a:off x="5673213" y="1415845"/>
              <a:ext cx="422787" cy="314632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6FF84F-BFF9-40BD-A27C-14856F168AB2}"/>
                </a:ext>
              </a:extLst>
            </p:cNvPr>
            <p:cNvSpPr txBox="1"/>
            <p:nvPr/>
          </p:nvSpPr>
          <p:spPr>
            <a:xfrm>
              <a:off x="6308848" y="1361145"/>
              <a:ext cx="51881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/>
                <a:t>Flatten the curve by reducing the rate of spread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E0B8CB0-CB28-4117-B3A9-FE7DE58C1FDC}"/>
                </a:ext>
              </a:extLst>
            </p:cNvPr>
            <p:cNvSpPr/>
            <p:nvPr/>
          </p:nvSpPr>
          <p:spPr>
            <a:xfrm>
              <a:off x="5673213" y="2221414"/>
              <a:ext cx="422787" cy="314632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E57FEC-0186-47AC-95DE-211996FC7E74}"/>
                </a:ext>
              </a:extLst>
            </p:cNvPr>
            <p:cNvSpPr txBox="1"/>
            <p:nvPr/>
          </p:nvSpPr>
          <p:spPr>
            <a:xfrm>
              <a:off x="6308848" y="2166714"/>
              <a:ext cx="5480029" cy="390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GB" sz="1800" b="1" dirty="0"/>
                <a:t>Avoid community transmission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BA86214-ADBF-4A58-9AF2-28E10A42C523}"/>
                </a:ext>
              </a:extLst>
            </p:cNvPr>
            <p:cNvSpPr/>
            <p:nvPr/>
          </p:nvSpPr>
          <p:spPr>
            <a:xfrm>
              <a:off x="5673213" y="3047759"/>
              <a:ext cx="422787" cy="314632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0CCB4D-D28C-4F38-93AC-F14DF0784B32}"/>
                </a:ext>
              </a:extLst>
            </p:cNvPr>
            <p:cNvSpPr txBox="1"/>
            <p:nvPr/>
          </p:nvSpPr>
          <p:spPr>
            <a:xfrm>
              <a:off x="6308848" y="2993059"/>
              <a:ext cx="5480029" cy="390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GB" b="1" dirty="0"/>
                <a:t>Full containment ad isolation of all positive cases</a:t>
              </a:r>
              <a:endParaRPr lang="en-GB" sz="1800" b="1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43FDB5E-B392-4836-A578-40F767B3B464}"/>
                </a:ext>
              </a:extLst>
            </p:cNvPr>
            <p:cNvSpPr/>
            <p:nvPr/>
          </p:nvSpPr>
          <p:spPr>
            <a:xfrm>
              <a:off x="5673213" y="3938250"/>
              <a:ext cx="422787" cy="314632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FA1948-CEE0-4879-82B8-6601FAB94EE2}"/>
                </a:ext>
              </a:extLst>
            </p:cNvPr>
            <p:cNvSpPr txBox="1"/>
            <p:nvPr/>
          </p:nvSpPr>
          <p:spPr>
            <a:xfrm>
              <a:off x="6308848" y="3883550"/>
              <a:ext cx="5480029" cy="705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GB" sz="1800" b="1" dirty="0"/>
                <a:t>Preliminary engagement with all stakeholders to strengthen health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289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77525-E58F-4CE1-BFE3-BB6FD6844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During the First Wave, our Goal was to Flatten the Curve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5C6EB-770D-4F58-9CED-C1F8B77E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9E284-B3BB-4FF1-B082-D758DE6C7451}"/>
              </a:ext>
            </a:extLst>
          </p:cNvPr>
          <p:cNvSpPr txBox="1"/>
          <p:nvPr/>
        </p:nvSpPr>
        <p:spPr>
          <a:xfrm>
            <a:off x="8103486" y="1278263"/>
            <a:ext cx="3685391" cy="3015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400" b="1" i="0" dirty="0">
                <a:solidFill>
                  <a:srgbClr val="333333"/>
                </a:solidFill>
                <a:effectLst/>
              </a:rPr>
              <a:t>Flattening the curve involved deploying isolation measures that could keep the daily number of confirmed cases at a manageable level for our health system.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4919A-332F-495F-A81A-2FBBD919171F}"/>
              </a:ext>
            </a:extLst>
          </p:cNvPr>
          <p:cNvSpPr txBox="1"/>
          <p:nvPr/>
        </p:nvSpPr>
        <p:spPr>
          <a:xfrm>
            <a:off x="584642" y="5590667"/>
            <a:ext cx="11022715" cy="48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400" b="1" i="0" dirty="0">
                <a:solidFill>
                  <a:srgbClr val="333333"/>
                </a:solidFill>
                <a:effectLst/>
              </a:rPr>
              <a:t>We deployed counter measures while increasing the capacity of our health system 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5425F06-909C-4E4D-8F7F-BD90F4AF2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278263"/>
            <a:ext cx="7119384" cy="400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29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76C67-57D5-459C-BAC4-194685A7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n-GB" dirty="0"/>
              <a:t>Multiple swift policy decisions based on data helped us better manage the pandemic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E42FD-2A1A-4061-9E51-CE788E86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3C20-DE06-4F12-B8ED-41AC1910380B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42B600-28B8-4CFC-9129-2AD4FB725F70}"/>
              </a:ext>
            </a:extLst>
          </p:cNvPr>
          <p:cNvSpPr txBox="1"/>
          <p:nvPr/>
        </p:nvSpPr>
        <p:spPr>
          <a:xfrm>
            <a:off x="140207" y="3978229"/>
            <a:ext cx="96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Activation of ICS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2A23886-848A-4541-811E-2523F33B757B}"/>
              </a:ext>
            </a:extLst>
          </p:cNvPr>
          <p:cNvSpPr txBox="1"/>
          <p:nvPr/>
        </p:nvSpPr>
        <p:spPr>
          <a:xfrm>
            <a:off x="863371" y="3455009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Index case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B10699E-EE41-4CD9-ADCB-1ED1F13BC693}"/>
              </a:ext>
            </a:extLst>
          </p:cNvPr>
          <p:cNvSpPr txBox="1"/>
          <p:nvPr/>
        </p:nvSpPr>
        <p:spPr>
          <a:xfrm>
            <a:off x="2324874" y="2341554"/>
            <a:ext cx="1275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Community Active Case Search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E4711E9-C5EA-43A6-ABE6-E2A66AED962B}"/>
              </a:ext>
            </a:extLst>
          </p:cNvPr>
          <p:cNvSpPr txBox="1"/>
          <p:nvPr/>
        </p:nvSpPr>
        <p:spPr>
          <a:xfrm>
            <a:off x="982343" y="2665093"/>
            <a:ext cx="1129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Case definition updated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A0E0F26-CCCB-4EB2-B7AC-5D394B1EFCE0}"/>
              </a:ext>
            </a:extLst>
          </p:cNvPr>
          <p:cNvSpPr txBox="1"/>
          <p:nvPr/>
        </p:nvSpPr>
        <p:spPr>
          <a:xfrm>
            <a:off x="3037484" y="1511105"/>
            <a:ext cx="1275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Ease of Lockdown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29FF6F1-C95E-4D5F-BA4C-7C9307E05C74}"/>
              </a:ext>
            </a:extLst>
          </p:cNvPr>
          <p:cNvSpPr txBox="1"/>
          <p:nvPr/>
        </p:nvSpPr>
        <p:spPr>
          <a:xfrm>
            <a:off x="1559515" y="1794219"/>
            <a:ext cx="1073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Lockdown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DE1F15E-3F1D-4861-96D8-4705372DCB40}"/>
              </a:ext>
            </a:extLst>
          </p:cNvPr>
          <p:cNvSpPr txBox="1"/>
          <p:nvPr/>
        </p:nvSpPr>
        <p:spPr>
          <a:xfrm>
            <a:off x="3779866" y="2567917"/>
            <a:ext cx="1275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Inclusion of private hospitals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2153BA1-481C-49D9-8D85-A8F9B4DAAB87}"/>
              </a:ext>
            </a:extLst>
          </p:cNvPr>
          <p:cNvSpPr txBox="1"/>
          <p:nvPr/>
        </p:nvSpPr>
        <p:spPr>
          <a:xfrm>
            <a:off x="4428413" y="1501995"/>
            <a:ext cx="1173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Inclusion of private laboratories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8D2694E-F55D-492B-82BE-796D9D09E49B}"/>
              </a:ext>
            </a:extLst>
          </p:cNvPr>
          <p:cNvSpPr txBox="1"/>
          <p:nvPr/>
        </p:nvSpPr>
        <p:spPr>
          <a:xfrm>
            <a:off x="5236203" y="2099611"/>
            <a:ext cx="1173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Gradual reopening of economy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1CCC998-2170-4E46-95A5-51D628C6D750}"/>
              </a:ext>
            </a:extLst>
          </p:cNvPr>
          <p:cNvSpPr txBox="1"/>
          <p:nvPr/>
        </p:nvSpPr>
        <p:spPr>
          <a:xfrm>
            <a:off x="6418197" y="1531716"/>
            <a:ext cx="117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Reopening of airports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CF27EB5-D4F4-4B24-A2C3-485B0F65E468}"/>
              </a:ext>
            </a:extLst>
          </p:cNvPr>
          <p:cNvCxnSpPr>
            <a:cxnSpLocks/>
          </p:cNvCxnSpPr>
          <p:nvPr/>
        </p:nvCxnSpPr>
        <p:spPr>
          <a:xfrm>
            <a:off x="622807" y="4501449"/>
            <a:ext cx="0" cy="635020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479573-D5A9-4E69-8965-47AADC4205FA}"/>
              </a:ext>
            </a:extLst>
          </p:cNvPr>
          <p:cNvCxnSpPr>
            <a:cxnSpLocks/>
          </p:cNvCxnSpPr>
          <p:nvPr/>
        </p:nvCxnSpPr>
        <p:spPr>
          <a:xfrm flipH="1">
            <a:off x="1064081" y="3978229"/>
            <a:ext cx="16070" cy="1145570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F52D31C-3776-4757-95E4-E5D9B5643D03}"/>
              </a:ext>
            </a:extLst>
          </p:cNvPr>
          <p:cNvCxnSpPr>
            <a:cxnSpLocks/>
          </p:cNvCxnSpPr>
          <p:nvPr/>
        </p:nvCxnSpPr>
        <p:spPr>
          <a:xfrm flipH="1">
            <a:off x="1573059" y="3476246"/>
            <a:ext cx="16070" cy="1573626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093E04C-D12A-4EF1-94E6-4A71DF6D4723}"/>
              </a:ext>
            </a:extLst>
          </p:cNvPr>
          <p:cNvCxnSpPr>
            <a:cxnSpLocks/>
          </p:cNvCxnSpPr>
          <p:nvPr/>
        </p:nvCxnSpPr>
        <p:spPr>
          <a:xfrm flipH="1">
            <a:off x="2889268" y="3219772"/>
            <a:ext cx="16070" cy="1573626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9706826-5210-4871-9983-404FF50882C3}"/>
              </a:ext>
            </a:extLst>
          </p:cNvPr>
          <p:cNvCxnSpPr>
            <a:cxnSpLocks/>
          </p:cNvCxnSpPr>
          <p:nvPr/>
        </p:nvCxnSpPr>
        <p:spPr>
          <a:xfrm flipH="1">
            <a:off x="2206583" y="2242986"/>
            <a:ext cx="10580" cy="2778846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A99EDD7-94EB-4847-884D-A9B3E3503B0D}"/>
              </a:ext>
            </a:extLst>
          </p:cNvPr>
          <p:cNvCxnSpPr>
            <a:cxnSpLocks/>
          </p:cNvCxnSpPr>
          <p:nvPr/>
        </p:nvCxnSpPr>
        <p:spPr>
          <a:xfrm>
            <a:off x="3690092" y="2071563"/>
            <a:ext cx="0" cy="2630310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EA573BC-D9D1-4FDA-9183-C24F5810FBF8}"/>
              </a:ext>
            </a:extLst>
          </p:cNvPr>
          <p:cNvCxnSpPr>
            <a:cxnSpLocks/>
          </p:cNvCxnSpPr>
          <p:nvPr/>
        </p:nvCxnSpPr>
        <p:spPr>
          <a:xfrm>
            <a:off x="4320260" y="3389150"/>
            <a:ext cx="0" cy="1057678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457BFBF-42D3-4AA7-82DF-BFE868321F0B}"/>
              </a:ext>
            </a:extLst>
          </p:cNvPr>
          <p:cNvCxnSpPr>
            <a:cxnSpLocks/>
          </p:cNvCxnSpPr>
          <p:nvPr/>
        </p:nvCxnSpPr>
        <p:spPr>
          <a:xfrm>
            <a:off x="5075045" y="2240659"/>
            <a:ext cx="0" cy="2081842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463DE27-0258-422E-A362-99C0A4FE708F}"/>
              </a:ext>
            </a:extLst>
          </p:cNvPr>
          <p:cNvCxnSpPr>
            <a:cxnSpLocks/>
          </p:cNvCxnSpPr>
          <p:nvPr/>
        </p:nvCxnSpPr>
        <p:spPr>
          <a:xfrm>
            <a:off x="5774172" y="2886966"/>
            <a:ext cx="0" cy="1276448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0F63895-8EE4-4129-9B33-B89408E60507}"/>
              </a:ext>
            </a:extLst>
          </p:cNvPr>
          <p:cNvCxnSpPr>
            <a:cxnSpLocks/>
          </p:cNvCxnSpPr>
          <p:nvPr/>
        </p:nvCxnSpPr>
        <p:spPr>
          <a:xfrm>
            <a:off x="6826713" y="2054936"/>
            <a:ext cx="0" cy="1878911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AD086F7-A702-4606-B0DC-953192ABFEEC}"/>
              </a:ext>
            </a:extLst>
          </p:cNvPr>
          <p:cNvCxnSpPr>
            <a:cxnSpLocks/>
          </p:cNvCxnSpPr>
          <p:nvPr/>
        </p:nvCxnSpPr>
        <p:spPr>
          <a:xfrm>
            <a:off x="6393120" y="1608456"/>
            <a:ext cx="0" cy="2459638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A13FFD7-AFF1-4D57-8A1E-DCE1E2214C6D}"/>
              </a:ext>
            </a:extLst>
          </p:cNvPr>
          <p:cNvSpPr txBox="1"/>
          <p:nvPr/>
        </p:nvSpPr>
        <p:spPr>
          <a:xfrm>
            <a:off x="5630289" y="992202"/>
            <a:ext cx="157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Launch of Home-Based Care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84CA36F-FBFB-48F5-AB41-04BBEBF5FDB1}"/>
              </a:ext>
            </a:extLst>
          </p:cNvPr>
          <p:cNvSpPr/>
          <p:nvPr/>
        </p:nvSpPr>
        <p:spPr>
          <a:xfrm>
            <a:off x="548643" y="3386718"/>
            <a:ext cx="11149767" cy="1890530"/>
          </a:xfrm>
          <a:custGeom>
            <a:avLst/>
            <a:gdLst>
              <a:gd name="connsiteX0" fmla="*/ 0 w 9601474"/>
              <a:gd name="connsiteY0" fmla="*/ 1835522 h 1890530"/>
              <a:gd name="connsiteX1" fmla="*/ 1595120 w 9601474"/>
              <a:gd name="connsiteY1" fmla="*/ 1764402 h 1890530"/>
              <a:gd name="connsiteX2" fmla="*/ 4805680 w 9601474"/>
              <a:gd name="connsiteY2" fmla="*/ 728082 h 1890530"/>
              <a:gd name="connsiteX3" fmla="*/ 6543040 w 9601474"/>
              <a:gd name="connsiteY3" fmla="*/ 270882 h 1890530"/>
              <a:gd name="connsiteX4" fmla="*/ 9326880 w 9601474"/>
              <a:gd name="connsiteY4" fmla="*/ 27042 h 1890530"/>
              <a:gd name="connsiteX5" fmla="*/ 9347200 w 9601474"/>
              <a:gd name="connsiteY5" fmla="*/ 16882 h 189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1474" h="1890530">
                <a:moveTo>
                  <a:pt x="0" y="1835522"/>
                </a:moveTo>
                <a:cubicBezTo>
                  <a:pt x="397086" y="1892248"/>
                  <a:pt x="794173" y="1948975"/>
                  <a:pt x="1595120" y="1764402"/>
                </a:cubicBezTo>
                <a:cubicBezTo>
                  <a:pt x="2396067" y="1579829"/>
                  <a:pt x="3981027" y="977002"/>
                  <a:pt x="4805680" y="728082"/>
                </a:cubicBezTo>
                <a:cubicBezTo>
                  <a:pt x="5630333" y="479162"/>
                  <a:pt x="5789507" y="387722"/>
                  <a:pt x="6543040" y="270882"/>
                </a:cubicBezTo>
                <a:cubicBezTo>
                  <a:pt x="7296573" y="154042"/>
                  <a:pt x="8859520" y="69375"/>
                  <a:pt x="9326880" y="27042"/>
                </a:cubicBezTo>
                <a:cubicBezTo>
                  <a:pt x="9794240" y="-15291"/>
                  <a:pt x="9570720" y="795"/>
                  <a:pt x="9347200" y="16882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2D9D7D-E7A7-410F-A6F3-4E9117BCB6D1}"/>
              </a:ext>
            </a:extLst>
          </p:cNvPr>
          <p:cNvSpPr txBox="1"/>
          <p:nvPr/>
        </p:nvSpPr>
        <p:spPr>
          <a:xfrm>
            <a:off x="1175718" y="5595028"/>
            <a:ext cx="55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Mar ‘20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9A579D-2D5D-4B70-99A8-9D43F2E3BC6C}"/>
              </a:ext>
            </a:extLst>
          </p:cNvPr>
          <p:cNvSpPr txBox="1"/>
          <p:nvPr/>
        </p:nvSpPr>
        <p:spPr>
          <a:xfrm>
            <a:off x="1967010" y="559502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Apr ‘20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C44588-7171-4823-9FB4-FA27E744D5DE}"/>
              </a:ext>
            </a:extLst>
          </p:cNvPr>
          <p:cNvSpPr txBox="1"/>
          <p:nvPr/>
        </p:nvSpPr>
        <p:spPr>
          <a:xfrm>
            <a:off x="2745538" y="559502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May ‘20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3FD425-24B3-49D5-82AD-21CBEBEF2430}"/>
              </a:ext>
            </a:extLst>
          </p:cNvPr>
          <p:cNvSpPr txBox="1"/>
          <p:nvPr/>
        </p:nvSpPr>
        <p:spPr>
          <a:xfrm>
            <a:off x="3619974" y="559502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June ‘20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1F4B28-A957-49A8-B247-EB94D3651662}"/>
              </a:ext>
            </a:extLst>
          </p:cNvPr>
          <p:cNvSpPr txBox="1"/>
          <p:nvPr/>
        </p:nvSpPr>
        <p:spPr>
          <a:xfrm>
            <a:off x="4513366" y="559502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July ‘20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E256DD-406B-4CE8-8E9F-D8010CCD57BF}"/>
              </a:ext>
            </a:extLst>
          </p:cNvPr>
          <p:cNvSpPr txBox="1"/>
          <p:nvPr/>
        </p:nvSpPr>
        <p:spPr>
          <a:xfrm>
            <a:off x="5276332" y="558176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Aug ‘20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CB1585-B63E-49D9-857A-2DF29117A687}"/>
              </a:ext>
            </a:extLst>
          </p:cNvPr>
          <p:cNvSpPr txBox="1"/>
          <p:nvPr/>
        </p:nvSpPr>
        <p:spPr>
          <a:xfrm>
            <a:off x="6088320" y="558176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Sept ‘20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6D093D-B998-43CE-94FA-F4194F42AD7F}"/>
              </a:ext>
            </a:extLst>
          </p:cNvPr>
          <p:cNvSpPr txBox="1"/>
          <p:nvPr/>
        </p:nvSpPr>
        <p:spPr>
          <a:xfrm>
            <a:off x="6974077" y="559502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Oct ‘20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47E49C-0EE5-48E6-9D5E-97358CB83E6F}"/>
              </a:ext>
            </a:extLst>
          </p:cNvPr>
          <p:cNvSpPr txBox="1"/>
          <p:nvPr/>
        </p:nvSpPr>
        <p:spPr>
          <a:xfrm>
            <a:off x="7693105" y="559502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Nov ‘20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BA8607-73B6-46F9-B306-1CE313B37866}"/>
              </a:ext>
            </a:extLst>
          </p:cNvPr>
          <p:cNvSpPr txBox="1"/>
          <p:nvPr/>
        </p:nvSpPr>
        <p:spPr>
          <a:xfrm>
            <a:off x="8533049" y="558176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Dec ‘20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44E3A2-9E78-4A2A-9F90-616C0C87865D}"/>
              </a:ext>
            </a:extLst>
          </p:cNvPr>
          <p:cNvSpPr txBox="1"/>
          <p:nvPr/>
        </p:nvSpPr>
        <p:spPr>
          <a:xfrm>
            <a:off x="9285718" y="5595028"/>
            <a:ext cx="60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Jan ‘21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293282-81E5-4CCE-9F18-80AD147DD14A}"/>
              </a:ext>
            </a:extLst>
          </p:cNvPr>
          <p:cNvSpPr txBox="1"/>
          <p:nvPr/>
        </p:nvSpPr>
        <p:spPr>
          <a:xfrm>
            <a:off x="9982058" y="5581761"/>
            <a:ext cx="60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Feb ‘21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732F33-72B6-4201-86FA-C2E2E4A5857D}"/>
              </a:ext>
            </a:extLst>
          </p:cNvPr>
          <p:cNvSpPr txBox="1"/>
          <p:nvPr/>
        </p:nvSpPr>
        <p:spPr>
          <a:xfrm>
            <a:off x="10707083" y="5595028"/>
            <a:ext cx="60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Mar ‘21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C53893-5D6D-4847-B286-63AE8F29992E}"/>
              </a:ext>
            </a:extLst>
          </p:cNvPr>
          <p:cNvSpPr txBox="1"/>
          <p:nvPr/>
        </p:nvSpPr>
        <p:spPr>
          <a:xfrm>
            <a:off x="426653" y="5581761"/>
            <a:ext cx="55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Feb ‘20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A597F45-93E9-4705-9DBE-CD3AC63B160D}"/>
              </a:ext>
            </a:extLst>
          </p:cNvPr>
          <p:cNvSpPr txBox="1"/>
          <p:nvPr/>
        </p:nvSpPr>
        <p:spPr>
          <a:xfrm>
            <a:off x="11359209" y="5601899"/>
            <a:ext cx="60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Apr</a:t>
            </a:r>
          </a:p>
          <a:p>
            <a:r>
              <a:rPr lang="en-GB" sz="1400" b="1" dirty="0"/>
              <a:t>‘21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276F99-96E2-445C-AAF0-AED0CFDEEEF1}"/>
              </a:ext>
            </a:extLst>
          </p:cNvPr>
          <p:cNvSpPr txBox="1"/>
          <p:nvPr/>
        </p:nvSpPr>
        <p:spPr>
          <a:xfrm>
            <a:off x="9899204" y="1057304"/>
            <a:ext cx="157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Commencement of Vaccination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A65DA30-F395-4700-B267-4F72ABBF3212}"/>
              </a:ext>
            </a:extLst>
          </p:cNvPr>
          <p:cNvCxnSpPr>
            <a:cxnSpLocks/>
          </p:cNvCxnSpPr>
          <p:nvPr/>
        </p:nvCxnSpPr>
        <p:spPr>
          <a:xfrm>
            <a:off x="10707083" y="1524846"/>
            <a:ext cx="0" cy="1878911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2116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5969</TotalTime>
  <Words>2576</Words>
  <Application>Microsoft Office PowerPoint</Application>
  <PresentationFormat>Widescreen</PresentationFormat>
  <Paragraphs>530</Paragraphs>
  <Slides>43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Nunito</vt:lpstr>
      <vt:lpstr>Office Theme</vt:lpstr>
      <vt:lpstr>How Lagos State Managed the COVID-19 Pandemic Presentation to the Commissioners of Health</vt:lpstr>
      <vt:lpstr>Our response to the COVID-19 pandemic can be divided into 5 periods</vt:lpstr>
      <vt:lpstr>Activities Leading Up to COVID-19</vt:lpstr>
      <vt:lpstr>PowerPoint Presentation</vt:lpstr>
      <vt:lpstr>PowerPoint Presentation</vt:lpstr>
      <vt:lpstr>PowerPoint Presentation</vt:lpstr>
      <vt:lpstr>PowerPoint Presentation</vt:lpstr>
      <vt:lpstr>During the First Wave, our Goal was to Flatten the Curve</vt:lpstr>
      <vt:lpstr>Multiple swift policy decisions based on data helped us better manage the pandemic</vt:lpstr>
      <vt:lpstr>THE FIRST WAVE</vt:lpstr>
      <vt:lpstr>PowerPoint Presentation</vt:lpstr>
      <vt:lpstr>Inclusion of Private Laboratories in Lagos State’s Testing Strategy</vt:lpstr>
      <vt:lpstr>PowerPoint Presentation</vt:lpstr>
      <vt:lpstr>PowerPoint Presentation</vt:lpstr>
      <vt:lpstr>We Introduced Care Packs for the Home Based Care Program</vt:lpstr>
      <vt:lpstr>PowerPoint Presentation</vt:lpstr>
      <vt:lpstr>THE SECOND WAVE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Lagos State has published 21 COVID-19 related research publications </vt:lpstr>
      <vt:lpstr>Lagos State has published 21 COVID-19 related research publications… </vt:lpstr>
      <vt:lpstr>Robust Data Collection to Support Policy Decision Making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Variants in Lagos State</vt:lpstr>
      <vt:lpstr>Result of Analysis of Variants in Public Laboratories</vt:lpstr>
      <vt:lpstr>PowerPoint Presentation</vt:lpstr>
      <vt:lpstr>PowerPoint Presentation</vt:lpstr>
      <vt:lpstr>PowerPoint Presentation</vt:lpstr>
      <vt:lpstr>PowerPoint Presentation</vt:lpstr>
      <vt:lpstr>Imperatives for Mitigating a Fourth Wave</vt:lpstr>
      <vt:lpstr>Strategic Priorities for Lagos State – Vaccine Strategy</vt:lpstr>
      <vt:lpstr>In Conclusion – The Pillars of Lagos State’s COVID-19 Response</vt:lpstr>
      <vt:lpstr>Topical Talking Points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Lagos State COVID-19 Response Presentation to the Cabinet</dc:title>
  <dc:creator>Fisayo Okunsanya</dc:creator>
  <cp:lastModifiedBy>Akin Abayomi</cp:lastModifiedBy>
  <cp:revision>478</cp:revision>
  <cp:lastPrinted>2021-01-30T10:06:53Z</cp:lastPrinted>
  <dcterms:created xsi:type="dcterms:W3CDTF">2020-09-18T08:16:14Z</dcterms:created>
  <dcterms:modified xsi:type="dcterms:W3CDTF">2021-09-03T09:18:33Z</dcterms:modified>
</cp:coreProperties>
</file>