
<file path=[Content_Types].xml><?xml version="1.0" encoding="utf-8"?>
<Types xmlns="http://schemas.openxmlformats.org/package/2006/content-types">
  <Default Extension="bin" ContentType="application/vnd.openxmlformats-officedocument.oleObject"/>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44" d="100"/>
          <a:sy n="44" d="100"/>
        </p:scale>
        <p:origin x="8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9922" y="2173307"/>
            <a:ext cx="7413672" cy="601425"/>
          </a:xfrm>
        </p:spPr>
        <p:txBody>
          <a:bodyPr/>
          <a:lstStyle/>
          <a:p>
            <a:pPr algn="ctr"/>
            <a:r>
              <a:rPr lang="en-US" sz="2800" dirty="0"/>
              <a:t>LAGOS STATE INTERNAL REVENUE SERVICE</a:t>
            </a:r>
          </a:p>
        </p:txBody>
      </p:sp>
      <p:sp>
        <p:nvSpPr>
          <p:cNvPr id="3" name="Subtitle 2"/>
          <p:cNvSpPr>
            <a:spLocks noGrp="1"/>
          </p:cNvSpPr>
          <p:nvPr>
            <p:ph type="subTitle" idx="1"/>
          </p:nvPr>
        </p:nvSpPr>
        <p:spPr>
          <a:xfrm>
            <a:off x="2123090" y="2774732"/>
            <a:ext cx="7830205" cy="924909"/>
          </a:xfrm>
        </p:spPr>
        <p:txBody>
          <a:bodyPr>
            <a:noAutofit/>
          </a:bodyPr>
          <a:lstStyle/>
          <a:p>
            <a:pPr algn="ctr"/>
            <a:endParaRPr lang="en-US" sz="2800" dirty="0"/>
          </a:p>
          <a:p>
            <a:pPr algn="ctr"/>
            <a:r>
              <a:rPr lang="en-US" sz="2400" b="1" dirty="0"/>
              <a:t>PERSONAL INCOME TAX (PIT)</a:t>
            </a:r>
            <a:endParaRPr lang="en-US" sz="3200" dirty="0"/>
          </a:p>
          <a:p>
            <a:pPr algn="ctr"/>
            <a:r>
              <a:rPr lang="en-US" sz="2400" b="1" dirty="0"/>
              <a:t>ENUMERATION PROCESSES, STRATEGIES AND COMPLAINT MANAGEMENT PROCESSES </a:t>
            </a:r>
          </a:p>
          <a:p>
            <a:pPr algn="ctr"/>
            <a:r>
              <a:rPr lang="en-US" sz="2400" b="1" dirty="0"/>
              <a:t>PRESENTED BY</a:t>
            </a:r>
          </a:p>
          <a:p>
            <a:pPr algn="ctr"/>
            <a:r>
              <a:rPr lang="en-US" sz="2400" b="1" dirty="0"/>
              <a:t>AYODELE ADEBAYO</a:t>
            </a:r>
          </a:p>
          <a:p>
            <a:pPr algn="ctr"/>
            <a:r>
              <a:rPr lang="en-US" sz="2400" b="1" dirty="0"/>
              <a:t>DIRECTOR, PERSONAL INCOME TAX</a:t>
            </a:r>
          </a:p>
          <a:p>
            <a:pPr algn="ctr"/>
            <a:r>
              <a:rPr lang="en-US" sz="2400" b="1" dirty="0"/>
              <a:t>24</a:t>
            </a:r>
            <a:r>
              <a:rPr lang="en-US" sz="2400" b="1" baseline="30000" dirty="0"/>
              <a:t>th</a:t>
            </a:r>
            <a:r>
              <a:rPr lang="en-US" sz="2400" b="1" dirty="0"/>
              <a:t> May 2021</a:t>
            </a:r>
          </a:p>
          <a:p>
            <a:pPr algn="ctr"/>
            <a:endParaRPr lang="en-US" sz="3600" dirty="0"/>
          </a:p>
        </p:txBody>
      </p:sp>
      <p:sp>
        <p:nvSpPr>
          <p:cNvPr id="4" name="Rectangle 2"/>
          <p:cNvSpPr>
            <a:spLocks noChangeArrowheads="1"/>
          </p:cNvSpPr>
          <p:nvPr/>
        </p:nvSpPr>
        <p:spPr bwMode="auto">
          <a:xfrm>
            <a:off x="4466896" y="63840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987780098"/>
              </p:ext>
            </p:extLst>
          </p:nvPr>
        </p:nvGraphicFramePr>
        <p:xfrm>
          <a:off x="4656083" y="638409"/>
          <a:ext cx="1881351" cy="1421620"/>
        </p:xfrm>
        <a:graphic>
          <a:graphicData uri="http://schemas.openxmlformats.org/presentationml/2006/ole">
            <mc:AlternateContent xmlns:mc="http://schemas.openxmlformats.org/markup-compatibility/2006">
              <mc:Choice xmlns:v="urn:schemas-microsoft-com:vml" Requires="v">
                <p:oleObj r:id="rId2" imgW="4847619" imgH="4514286" progId="Msxml2.SAXXMLReader.5.0">
                  <p:embed/>
                </p:oleObj>
              </mc:Choice>
              <mc:Fallback>
                <p:oleObj r:id="rId2" imgW="4847619" imgH="4514286" progId="Msxml2.SAXXMLReader.5.0">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083" y="638409"/>
                        <a:ext cx="1881351" cy="1421620"/>
                      </a:xfrm>
                      <a:prstGeom prst="rect">
                        <a:avLst/>
                      </a:prstGeom>
                      <a:noFill/>
                    </p:spPr>
                  </p:pic>
                </p:oleObj>
              </mc:Fallback>
            </mc:AlternateContent>
          </a:graphicData>
        </a:graphic>
      </p:graphicFrame>
    </p:spTree>
    <p:extLst>
      <p:ext uri="{BB962C8B-B14F-4D97-AF65-F5344CB8AC3E}">
        <p14:creationId xmlns:p14="http://schemas.microsoft.com/office/powerpoint/2010/main" val="7879101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ENUMERATION PROCESS cont’d</a:t>
            </a:r>
            <a:endParaRPr lang="en-US" sz="4000" dirty="0"/>
          </a:p>
        </p:txBody>
      </p:sp>
      <p:sp>
        <p:nvSpPr>
          <p:cNvPr id="3" name="Content Placeholder 2"/>
          <p:cNvSpPr>
            <a:spLocks noGrp="1"/>
          </p:cNvSpPr>
          <p:nvPr>
            <p:ph idx="1"/>
          </p:nvPr>
        </p:nvSpPr>
        <p:spPr/>
        <p:txBody>
          <a:bodyPr/>
          <a:lstStyle/>
          <a:p>
            <a:pPr lvl="0"/>
            <a:r>
              <a:rPr lang="en-US" sz="2400" dirty="0"/>
              <a:t>The Account Officer periodically gives update on the company until commencement of tax payment.</a:t>
            </a:r>
          </a:p>
          <a:p>
            <a:pPr lvl="0"/>
            <a:r>
              <a:rPr lang="en-US" sz="2400" dirty="0"/>
              <a:t>Lists of companies that failed to commence payment within one month of receipt of P.A.Y.E Computation/Tax Deduction Card (TDC) are compiled and forwarded to the Director, PIT for possible recovery.</a:t>
            </a:r>
          </a:p>
          <a:p>
            <a:pPr lvl="0"/>
            <a:r>
              <a:rPr lang="en-US" sz="2400" dirty="0"/>
              <a:t>Director, PIT forwards lists of recalcitrant Tax Payers to Legal Services for possible prosecution.</a:t>
            </a:r>
          </a:p>
          <a:p>
            <a:endParaRPr lang="en-US" dirty="0"/>
          </a:p>
        </p:txBody>
      </p:sp>
      <p:pic>
        <p:nvPicPr>
          <p:cNvPr id="4" name="Picture 3"/>
          <p:cNvPicPr>
            <a:picLocks noChangeAspect="1"/>
          </p:cNvPicPr>
          <p:nvPr/>
        </p:nvPicPr>
        <p:blipFill>
          <a:blip r:embed="rId2"/>
          <a:stretch>
            <a:fillRect/>
          </a:stretch>
        </p:blipFill>
        <p:spPr>
          <a:xfrm>
            <a:off x="11270698" y="5793436"/>
            <a:ext cx="1012024" cy="1146147"/>
          </a:xfrm>
          <a:prstGeom prst="rect">
            <a:avLst/>
          </a:prstGeom>
        </p:spPr>
      </p:pic>
    </p:spTree>
    <p:extLst>
      <p:ext uri="{BB962C8B-B14F-4D97-AF65-F5344CB8AC3E}">
        <p14:creationId xmlns:p14="http://schemas.microsoft.com/office/powerpoint/2010/main" val="29198367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ENUMERATION PROCESS cont’d</a:t>
            </a:r>
            <a:endParaRPr lang="en-US" sz="4000" dirty="0"/>
          </a:p>
        </p:txBody>
      </p:sp>
      <p:sp>
        <p:nvSpPr>
          <p:cNvPr id="3" name="Content Placeholder 2"/>
          <p:cNvSpPr>
            <a:spLocks noGrp="1"/>
          </p:cNvSpPr>
          <p:nvPr>
            <p:ph idx="1"/>
          </p:nvPr>
        </p:nvSpPr>
        <p:spPr/>
        <p:txBody>
          <a:bodyPr>
            <a:normAutofit/>
          </a:bodyPr>
          <a:lstStyle/>
          <a:p>
            <a:pPr lvl="0"/>
            <a:r>
              <a:rPr lang="en-US" sz="2400" dirty="0"/>
              <a:t>All correspondence to tax payers/companies MUST be done on the Agency’s letter headed paper and copies filed appropriately for future reference.</a:t>
            </a:r>
          </a:p>
          <a:p>
            <a:pPr lvl="0"/>
            <a:r>
              <a:rPr lang="en-US" sz="2400" dirty="0"/>
              <a:t>Email address of each company MUST be boldly written on the file for future correspondences. </a:t>
            </a:r>
          </a:p>
          <a:p>
            <a:endParaRPr lang="en-US" sz="2400" dirty="0"/>
          </a:p>
        </p:txBody>
      </p:sp>
      <p:pic>
        <p:nvPicPr>
          <p:cNvPr id="4" name="Picture 3"/>
          <p:cNvPicPr>
            <a:picLocks noChangeAspect="1"/>
          </p:cNvPicPr>
          <p:nvPr/>
        </p:nvPicPr>
        <p:blipFill>
          <a:blip r:embed="rId2"/>
          <a:stretch>
            <a:fillRect/>
          </a:stretch>
        </p:blipFill>
        <p:spPr>
          <a:xfrm>
            <a:off x="11270698" y="5827726"/>
            <a:ext cx="1012024" cy="1146147"/>
          </a:xfrm>
          <a:prstGeom prst="rect">
            <a:avLst/>
          </a:prstGeom>
        </p:spPr>
      </p:pic>
    </p:spTree>
    <p:extLst>
      <p:ext uri="{BB962C8B-B14F-4D97-AF65-F5344CB8AC3E}">
        <p14:creationId xmlns:p14="http://schemas.microsoft.com/office/powerpoint/2010/main" val="11074471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STRATEGIES</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sz="3200" dirty="0"/>
              <a:t>In order to have effective and efficient enumeration, the following strategies can be adopted. </a:t>
            </a:r>
          </a:p>
          <a:p>
            <a:pPr marL="0" indent="0" algn="ctr">
              <a:buNone/>
            </a:pPr>
            <a:r>
              <a:rPr lang="en-US" sz="3200" dirty="0"/>
              <a:t>However, note that enumeration is a continuous exercise.</a:t>
            </a:r>
          </a:p>
          <a:p>
            <a:endParaRPr lang="en-US" dirty="0"/>
          </a:p>
        </p:txBody>
      </p:sp>
      <p:pic>
        <p:nvPicPr>
          <p:cNvPr id="4" name="Picture 3"/>
          <p:cNvPicPr>
            <a:picLocks noChangeAspect="1"/>
          </p:cNvPicPr>
          <p:nvPr/>
        </p:nvPicPr>
        <p:blipFill>
          <a:blip r:embed="rId2"/>
          <a:stretch>
            <a:fillRect/>
          </a:stretch>
        </p:blipFill>
        <p:spPr>
          <a:xfrm>
            <a:off x="11304988" y="5793436"/>
            <a:ext cx="1012024" cy="1146147"/>
          </a:xfrm>
          <a:prstGeom prst="rect">
            <a:avLst/>
          </a:prstGeom>
        </p:spPr>
      </p:pic>
    </p:spTree>
    <p:extLst>
      <p:ext uri="{BB962C8B-B14F-4D97-AF65-F5344CB8AC3E}">
        <p14:creationId xmlns:p14="http://schemas.microsoft.com/office/powerpoint/2010/main" val="4194198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354" y="518160"/>
            <a:ext cx="8596668" cy="1320800"/>
          </a:xfrm>
        </p:spPr>
        <p:txBody>
          <a:bodyPr/>
          <a:lstStyle/>
          <a:p>
            <a:pPr algn="ctr"/>
            <a:r>
              <a:rPr lang="en-US" sz="4000" b="1" dirty="0"/>
              <a:t>STRATEGIES</a:t>
            </a:r>
            <a:r>
              <a:rPr lang="en-US" b="1" dirty="0"/>
              <a:t> cont’d</a:t>
            </a:r>
            <a:br>
              <a:rPr lang="en-US" dirty="0"/>
            </a:br>
            <a:endParaRPr lang="en-US" dirty="0"/>
          </a:p>
        </p:txBody>
      </p:sp>
      <p:sp>
        <p:nvSpPr>
          <p:cNvPr id="3" name="Content Placeholder 2"/>
          <p:cNvSpPr>
            <a:spLocks noGrp="1"/>
          </p:cNvSpPr>
          <p:nvPr>
            <p:ph idx="1"/>
          </p:nvPr>
        </p:nvSpPr>
        <p:spPr/>
        <p:txBody>
          <a:bodyPr>
            <a:normAutofit/>
          </a:bodyPr>
          <a:lstStyle/>
          <a:p>
            <a:pPr lvl="0"/>
            <a:r>
              <a:rPr lang="en-US" sz="2400" dirty="0"/>
              <a:t>Map out jurisdictions for effective coverage.</a:t>
            </a:r>
          </a:p>
          <a:p>
            <a:pPr lvl="0"/>
            <a:r>
              <a:rPr lang="en-US" sz="2400" dirty="0"/>
              <a:t>Provision of Structured itinerary.</a:t>
            </a:r>
          </a:p>
          <a:p>
            <a:pPr lvl="0"/>
            <a:r>
              <a:rPr lang="en-US" sz="2400" dirty="0"/>
              <a:t>Share teams into groups.</a:t>
            </a:r>
          </a:p>
          <a:p>
            <a:pPr lvl="0"/>
            <a:r>
              <a:rPr lang="en-US" sz="2400" dirty="0"/>
              <a:t>Investigation/espionage on tax payers. </a:t>
            </a:r>
          </a:p>
          <a:p>
            <a:pPr lvl="0"/>
            <a:r>
              <a:rPr lang="en-US" sz="2400" dirty="0"/>
              <a:t>Door to door approach (Jehovah Witness approach)</a:t>
            </a:r>
          </a:p>
          <a:p>
            <a:pPr lvl="0"/>
            <a:r>
              <a:rPr lang="en-US" sz="2400" dirty="0"/>
              <a:t>Information gathering via internet and other platforms in order to have first-hand knowledge before enumeration</a:t>
            </a:r>
            <a:r>
              <a:rPr lang="en-US" sz="2200" dirty="0"/>
              <a:t>.</a:t>
            </a:r>
          </a:p>
          <a:p>
            <a:endParaRPr lang="en-US" sz="2400" dirty="0"/>
          </a:p>
        </p:txBody>
      </p:sp>
      <p:pic>
        <p:nvPicPr>
          <p:cNvPr id="4" name="Picture 3"/>
          <p:cNvPicPr>
            <a:picLocks noChangeAspect="1"/>
          </p:cNvPicPr>
          <p:nvPr/>
        </p:nvPicPr>
        <p:blipFill>
          <a:blip r:embed="rId2"/>
          <a:stretch>
            <a:fillRect/>
          </a:stretch>
        </p:blipFill>
        <p:spPr>
          <a:xfrm>
            <a:off x="11316418" y="5804866"/>
            <a:ext cx="1012024" cy="1146147"/>
          </a:xfrm>
          <a:prstGeom prst="rect">
            <a:avLst/>
          </a:prstGeom>
        </p:spPr>
      </p:pic>
    </p:spTree>
    <p:extLst>
      <p:ext uri="{BB962C8B-B14F-4D97-AF65-F5344CB8AC3E}">
        <p14:creationId xmlns:p14="http://schemas.microsoft.com/office/powerpoint/2010/main" val="31320076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STRATEGIES</a:t>
            </a:r>
            <a:r>
              <a:rPr lang="en-US" b="1" dirty="0"/>
              <a:t> cont’d</a:t>
            </a:r>
            <a:br>
              <a:rPr lang="en-US" dirty="0"/>
            </a:br>
            <a:endParaRPr lang="en-US" dirty="0"/>
          </a:p>
        </p:txBody>
      </p:sp>
      <p:sp>
        <p:nvSpPr>
          <p:cNvPr id="3" name="Content Placeholder 2"/>
          <p:cNvSpPr>
            <a:spLocks noGrp="1"/>
          </p:cNvSpPr>
          <p:nvPr>
            <p:ph idx="1"/>
          </p:nvPr>
        </p:nvSpPr>
        <p:spPr/>
        <p:txBody>
          <a:bodyPr/>
          <a:lstStyle/>
          <a:p>
            <a:pPr lvl="0"/>
            <a:r>
              <a:rPr lang="en-US" sz="2400" dirty="0"/>
              <a:t>Review and profiling of beneficiaries listed on WHT Schedules from Companies, State Treasury Office (STO) etc.</a:t>
            </a:r>
          </a:p>
          <a:p>
            <a:pPr lvl="0"/>
            <a:r>
              <a:rPr lang="en-US" sz="2400" dirty="0"/>
              <a:t>Review and profiling of tax payers conducting businesses with LIRS Stamp Duty Unit and other MDAs within the State.</a:t>
            </a:r>
          </a:p>
          <a:p>
            <a:endParaRPr lang="en-US" sz="2400" dirty="0"/>
          </a:p>
        </p:txBody>
      </p:sp>
      <p:pic>
        <p:nvPicPr>
          <p:cNvPr id="4" name="Picture 3"/>
          <p:cNvPicPr>
            <a:picLocks noChangeAspect="1"/>
          </p:cNvPicPr>
          <p:nvPr/>
        </p:nvPicPr>
        <p:blipFill>
          <a:blip r:embed="rId2"/>
          <a:stretch>
            <a:fillRect/>
          </a:stretch>
        </p:blipFill>
        <p:spPr>
          <a:xfrm>
            <a:off x="11304988" y="5793436"/>
            <a:ext cx="1012024" cy="1146147"/>
          </a:xfrm>
          <a:prstGeom prst="rect">
            <a:avLst/>
          </a:prstGeom>
        </p:spPr>
      </p:pic>
    </p:spTree>
    <p:extLst>
      <p:ext uri="{BB962C8B-B14F-4D97-AF65-F5344CB8AC3E}">
        <p14:creationId xmlns:p14="http://schemas.microsoft.com/office/powerpoint/2010/main" val="38223544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93470"/>
          </a:xfrm>
        </p:spPr>
        <p:txBody>
          <a:bodyPr>
            <a:normAutofit fontScale="90000"/>
          </a:bodyPr>
          <a:lstStyle/>
          <a:p>
            <a:pPr algn="ctr"/>
            <a:r>
              <a:rPr lang="en-US" b="1" dirty="0"/>
              <a:t>COMPLAINT </a:t>
            </a:r>
            <a:r>
              <a:rPr lang="en-US" sz="4400" b="1" dirty="0"/>
              <a:t>MANAGEMENT</a:t>
            </a:r>
            <a:r>
              <a:rPr lang="en-US" b="1" dirty="0"/>
              <a:t> PROCESSES</a:t>
            </a:r>
            <a:br>
              <a:rPr lang="en-US" dirty="0"/>
            </a:br>
            <a:br>
              <a:rPr lang="en-US" dirty="0"/>
            </a:br>
            <a:endParaRPr lang="en-US" dirty="0"/>
          </a:p>
        </p:txBody>
      </p:sp>
      <p:sp>
        <p:nvSpPr>
          <p:cNvPr id="3" name="Content Placeholder 2"/>
          <p:cNvSpPr>
            <a:spLocks noGrp="1"/>
          </p:cNvSpPr>
          <p:nvPr>
            <p:ph idx="1"/>
          </p:nvPr>
        </p:nvSpPr>
        <p:spPr>
          <a:xfrm>
            <a:off x="677334" y="2160589"/>
            <a:ext cx="8596668" cy="4284816"/>
          </a:xfrm>
        </p:spPr>
        <p:txBody>
          <a:bodyPr>
            <a:noAutofit/>
          </a:bodyPr>
          <a:lstStyle/>
          <a:p>
            <a:pPr lvl="0"/>
            <a:r>
              <a:rPr lang="en-US" sz="2400" dirty="0"/>
              <a:t>The Agency has put in place platforms where enquiries, complaints by Tax payers (Individual and Corporate) on any tax related matters or issues can be channeled for prompt resolutions.</a:t>
            </a:r>
          </a:p>
          <a:p>
            <a:pPr lvl="0"/>
            <a:r>
              <a:rPr lang="en-US" sz="2400" dirty="0"/>
              <a:t>Each of the 39 tax Stations and Personal Income Tax Directorate (HQ) inclusive have Customer Service Units domiciled/resident within the various offices where complaints and enquiries can be channeled.</a:t>
            </a:r>
          </a:p>
          <a:p>
            <a:pPr lvl="0"/>
            <a:r>
              <a:rPr lang="en-US" sz="2400" dirty="0"/>
              <a:t>The Agency provides phone numbers, addresses, email addresses where these complaints and enquiries can be made.</a:t>
            </a:r>
          </a:p>
        </p:txBody>
      </p:sp>
      <p:pic>
        <p:nvPicPr>
          <p:cNvPr id="4" name="Picture 3"/>
          <p:cNvPicPr>
            <a:picLocks noChangeAspect="1"/>
          </p:cNvPicPr>
          <p:nvPr/>
        </p:nvPicPr>
        <p:blipFill>
          <a:blip r:embed="rId2"/>
          <a:stretch>
            <a:fillRect/>
          </a:stretch>
        </p:blipFill>
        <p:spPr>
          <a:xfrm>
            <a:off x="11304988" y="5793436"/>
            <a:ext cx="1012024" cy="1146147"/>
          </a:xfrm>
          <a:prstGeom prst="rect">
            <a:avLst/>
          </a:prstGeom>
        </p:spPr>
      </p:pic>
    </p:spTree>
    <p:extLst>
      <p:ext uri="{BB962C8B-B14F-4D97-AF65-F5344CB8AC3E}">
        <p14:creationId xmlns:p14="http://schemas.microsoft.com/office/powerpoint/2010/main" val="37057691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COMPLAINT </a:t>
            </a:r>
            <a:r>
              <a:rPr lang="en-US" sz="4400" b="1" dirty="0"/>
              <a:t>MANAGEMENT</a:t>
            </a:r>
            <a:r>
              <a:rPr lang="en-US" b="1" dirty="0"/>
              <a:t> PROCESSES cont’d</a:t>
            </a:r>
            <a:br>
              <a:rPr lang="en-US" dirty="0"/>
            </a:br>
            <a:endParaRPr lang="en-US" dirty="0"/>
          </a:p>
        </p:txBody>
      </p:sp>
      <p:sp>
        <p:nvSpPr>
          <p:cNvPr id="3" name="Content Placeholder 2"/>
          <p:cNvSpPr>
            <a:spLocks noGrp="1"/>
          </p:cNvSpPr>
          <p:nvPr>
            <p:ph idx="1"/>
          </p:nvPr>
        </p:nvSpPr>
        <p:spPr/>
        <p:txBody>
          <a:bodyPr/>
          <a:lstStyle/>
          <a:p>
            <a:pPr lvl="0"/>
            <a:r>
              <a:rPr lang="en-US" sz="2400" dirty="0"/>
              <a:t>The Customer Care Service after receiving complaints/enquiries from tax payers, Vis-à-vis phone calls, text messages, emails, letters and other correspondences. Such complaints/enquiries must be documented before dispatching to the appropriate Unit(s) for prompt resolutions and feed backs. </a:t>
            </a:r>
          </a:p>
          <a:p>
            <a:pPr lvl="0"/>
            <a:r>
              <a:rPr lang="en-US" sz="2400" dirty="0"/>
              <a:t>It is expected that feedbacks and resolutions from these complaints/enquiries are dispatched/forwarded to respective tax payers within 24 hours.</a:t>
            </a:r>
          </a:p>
          <a:p>
            <a:endParaRPr lang="en-US" dirty="0"/>
          </a:p>
        </p:txBody>
      </p:sp>
      <p:pic>
        <p:nvPicPr>
          <p:cNvPr id="4" name="Picture 3"/>
          <p:cNvPicPr>
            <a:picLocks noChangeAspect="1"/>
          </p:cNvPicPr>
          <p:nvPr/>
        </p:nvPicPr>
        <p:blipFill>
          <a:blip r:embed="rId2"/>
          <a:stretch>
            <a:fillRect/>
          </a:stretch>
        </p:blipFill>
        <p:spPr>
          <a:xfrm>
            <a:off x="11304988" y="5793436"/>
            <a:ext cx="1012024" cy="1146147"/>
          </a:xfrm>
          <a:prstGeom prst="rect">
            <a:avLst/>
          </a:prstGeom>
        </p:spPr>
      </p:pic>
    </p:spTree>
    <p:extLst>
      <p:ext uri="{BB962C8B-B14F-4D97-AF65-F5344CB8AC3E}">
        <p14:creationId xmlns:p14="http://schemas.microsoft.com/office/powerpoint/2010/main" val="14401151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REQUIRED</a:t>
            </a:r>
            <a:r>
              <a:rPr lang="en-US" b="1" dirty="0"/>
              <a:t> TOOLS</a:t>
            </a:r>
            <a:br>
              <a:rPr lang="en-US" dirty="0"/>
            </a:br>
            <a:endParaRPr lang="en-US" dirty="0"/>
          </a:p>
        </p:txBody>
      </p:sp>
      <p:sp>
        <p:nvSpPr>
          <p:cNvPr id="3" name="Content Placeholder 2"/>
          <p:cNvSpPr>
            <a:spLocks noGrp="1"/>
          </p:cNvSpPr>
          <p:nvPr>
            <p:ph idx="1"/>
          </p:nvPr>
        </p:nvSpPr>
        <p:spPr/>
        <p:txBody>
          <a:bodyPr>
            <a:normAutofit/>
          </a:bodyPr>
          <a:lstStyle/>
          <a:p>
            <a:r>
              <a:rPr lang="en-US" sz="2400" dirty="0"/>
              <a:t>Skilled Personnel</a:t>
            </a:r>
          </a:p>
          <a:p>
            <a:r>
              <a:rPr lang="en-US" sz="2400" dirty="0"/>
              <a:t>Mobility</a:t>
            </a:r>
          </a:p>
          <a:p>
            <a:r>
              <a:rPr lang="en-US" sz="2400" dirty="0"/>
              <a:t>Communication tools (Telephones, Writing materials)</a:t>
            </a:r>
          </a:p>
          <a:p>
            <a:r>
              <a:rPr lang="en-US" sz="2400" dirty="0"/>
              <a:t>Staff Training</a:t>
            </a:r>
          </a:p>
          <a:p>
            <a:pPr marL="0" indent="0">
              <a:buNone/>
            </a:pPr>
            <a:br>
              <a:rPr lang="en-US" dirty="0"/>
            </a:br>
            <a:endParaRPr lang="en-US" dirty="0"/>
          </a:p>
        </p:txBody>
      </p:sp>
      <p:pic>
        <p:nvPicPr>
          <p:cNvPr id="4" name="Picture 3"/>
          <p:cNvPicPr>
            <a:picLocks noChangeAspect="1"/>
          </p:cNvPicPr>
          <p:nvPr/>
        </p:nvPicPr>
        <p:blipFill>
          <a:blip r:embed="rId2"/>
          <a:stretch>
            <a:fillRect/>
          </a:stretch>
        </p:blipFill>
        <p:spPr>
          <a:xfrm>
            <a:off x="11304988" y="5793436"/>
            <a:ext cx="1012024" cy="1146147"/>
          </a:xfrm>
          <a:prstGeom prst="rect">
            <a:avLst/>
          </a:prstGeom>
        </p:spPr>
      </p:pic>
    </p:spTree>
    <p:extLst>
      <p:ext uri="{BB962C8B-B14F-4D97-AF65-F5344CB8AC3E}">
        <p14:creationId xmlns:p14="http://schemas.microsoft.com/office/powerpoint/2010/main" val="31195032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86361"/>
            <a:ext cx="8596668" cy="1137423"/>
          </a:xfrm>
        </p:spPr>
        <p:txBody>
          <a:bodyPr>
            <a:normAutofit/>
          </a:bodyPr>
          <a:lstStyle/>
          <a:p>
            <a:pPr algn="ctr"/>
            <a:r>
              <a:rPr lang="en-US" dirty="0"/>
              <a:t>THANK YOU</a:t>
            </a:r>
          </a:p>
        </p:txBody>
      </p:sp>
      <p:sp>
        <p:nvSpPr>
          <p:cNvPr id="3" name="Content Placeholder 2"/>
          <p:cNvSpPr>
            <a:spLocks noGrp="1"/>
          </p:cNvSpPr>
          <p:nvPr>
            <p:ph idx="1"/>
          </p:nvPr>
        </p:nvSpPr>
        <p:spPr/>
        <p:txBody>
          <a:bodyPr>
            <a:normAutofit/>
          </a:bodyPr>
          <a:lstStyle/>
          <a:p>
            <a:pPr marL="0" indent="0">
              <a:buNone/>
            </a:pPr>
            <a:br>
              <a:rPr lang="en-US" dirty="0"/>
            </a:br>
            <a:endParaRPr lang="en-US" dirty="0"/>
          </a:p>
        </p:txBody>
      </p:sp>
      <p:pic>
        <p:nvPicPr>
          <p:cNvPr id="4" name="Picture 3"/>
          <p:cNvPicPr>
            <a:picLocks noChangeAspect="1"/>
          </p:cNvPicPr>
          <p:nvPr/>
        </p:nvPicPr>
        <p:blipFill>
          <a:blip r:embed="rId2"/>
          <a:stretch>
            <a:fillRect/>
          </a:stretch>
        </p:blipFill>
        <p:spPr>
          <a:xfrm>
            <a:off x="11304988" y="5793436"/>
            <a:ext cx="1012024" cy="1146147"/>
          </a:xfrm>
          <a:prstGeom prst="rect">
            <a:avLst/>
          </a:prstGeom>
        </p:spPr>
      </p:pic>
    </p:spTree>
    <p:extLst>
      <p:ext uri="{BB962C8B-B14F-4D97-AF65-F5344CB8AC3E}">
        <p14:creationId xmlns:p14="http://schemas.microsoft.com/office/powerpoint/2010/main" val="35895916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WHAT IS ENUMERATION?</a:t>
            </a:r>
            <a:br>
              <a:rPr lang="en-US" sz="4000" dirty="0"/>
            </a:br>
            <a:endParaRPr lang="en-US" sz="4000" dirty="0"/>
          </a:p>
        </p:txBody>
      </p:sp>
      <p:sp>
        <p:nvSpPr>
          <p:cNvPr id="3" name="Content Placeholder 2"/>
          <p:cNvSpPr>
            <a:spLocks noGrp="1"/>
          </p:cNvSpPr>
          <p:nvPr>
            <p:ph idx="1"/>
          </p:nvPr>
        </p:nvSpPr>
        <p:spPr/>
        <p:txBody>
          <a:bodyPr>
            <a:normAutofit fontScale="85000" lnSpcReduction="20000"/>
          </a:bodyPr>
          <a:lstStyle/>
          <a:p>
            <a:r>
              <a:rPr lang="en-US" sz="2400" dirty="0"/>
              <a:t>The Web Dictionary define Enumerate as follows;</a:t>
            </a:r>
          </a:p>
          <a:p>
            <a:r>
              <a:rPr lang="en-US" sz="2400" dirty="0"/>
              <a:t>Enumerate means to name or list things one by one. It emphasizes the fact that things are being specifically identified and listed one at a time. Enumerate simply means to count.</a:t>
            </a:r>
          </a:p>
          <a:p>
            <a:r>
              <a:rPr lang="en-US" sz="2400" dirty="0"/>
              <a:t>Enumeration is therefore that process/ordered of listing of items in collection (One by One).</a:t>
            </a:r>
          </a:p>
          <a:p>
            <a:r>
              <a:rPr lang="en-US" sz="2400" b="1" u="sng" dirty="0"/>
              <a:t>IN TAXATION:</a:t>
            </a:r>
          </a:p>
          <a:p>
            <a:r>
              <a:rPr lang="en-US" sz="2400" dirty="0"/>
              <a:t>Enumeration is the process of bringing new and potential tax payers into the tax net one after the other.</a:t>
            </a:r>
          </a:p>
          <a:p>
            <a:r>
              <a:rPr lang="en-US" sz="2400" dirty="0"/>
              <a:t>Enumeration is also a process of collecting information from prospective taxpayers in order to come up with adequate and proper assessment.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9433" y="5714130"/>
            <a:ext cx="1008501" cy="1143870"/>
          </a:xfrm>
          <a:prstGeom prst="rect">
            <a:avLst/>
          </a:prstGeom>
          <a:effectLst>
            <a:softEdge rad="152400"/>
          </a:effectLst>
        </p:spPr>
      </p:pic>
    </p:spTree>
    <p:extLst>
      <p:ext uri="{BB962C8B-B14F-4D97-AF65-F5344CB8AC3E}">
        <p14:creationId xmlns:p14="http://schemas.microsoft.com/office/powerpoint/2010/main" val="32562857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0317"/>
          </a:xfrm>
        </p:spPr>
        <p:txBody>
          <a:bodyPr>
            <a:normAutofit/>
          </a:bodyPr>
          <a:lstStyle/>
          <a:p>
            <a:pPr algn="ctr"/>
            <a:r>
              <a:rPr lang="en-US" sz="4800" dirty="0"/>
              <a:t>BACKGROUND</a:t>
            </a:r>
          </a:p>
        </p:txBody>
      </p:sp>
      <p:sp>
        <p:nvSpPr>
          <p:cNvPr id="3" name="Content Placeholder 2"/>
          <p:cNvSpPr>
            <a:spLocks noGrp="1"/>
          </p:cNvSpPr>
          <p:nvPr>
            <p:ph idx="1"/>
          </p:nvPr>
        </p:nvSpPr>
        <p:spPr>
          <a:xfrm>
            <a:off x="677334" y="2160590"/>
            <a:ext cx="9952566" cy="3783010"/>
          </a:xfrm>
        </p:spPr>
        <p:txBody>
          <a:bodyPr>
            <a:noAutofit/>
          </a:bodyPr>
          <a:lstStyle/>
          <a:p>
            <a:r>
              <a:rPr lang="en-US" sz="2400" dirty="0"/>
              <a:t>As part of the Agency’s drive (LIRS) to improve tax collection, meet the revenue target, increase tax base and widen the tax net, more so against the backdrop of the imperatives of the Personal Income Tax Amendment Act 2011, it is in respect of this that the </a:t>
            </a:r>
            <a:r>
              <a:rPr lang="en-US" sz="2400" b="1" dirty="0"/>
              <a:t>Personal Income Tax Directorate</a:t>
            </a:r>
            <a:r>
              <a:rPr lang="en-US" sz="2400" dirty="0"/>
              <a:t> </a:t>
            </a:r>
            <a:r>
              <a:rPr lang="en-US" sz="2400" b="1" dirty="0"/>
              <a:t>(PITD) </a:t>
            </a:r>
            <a:r>
              <a:rPr lang="en-US" sz="2400" dirty="0"/>
              <a:t>has put in place a work process aimed at enhancing enumeration exercise. </a:t>
            </a:r>
          </a:p>
          <a:p>
            <a:r>
              <a:rPr lang="en-US" sz="2400" dirty="0"/>
              <a:t>This is designed to simplify the process from Stations as well as TEET (Tax Education &amp; Enlightenment Team) in-order to enhance efficiency and meet the directorate and the Agency objective towards increased Revenue.</a:t>
            </a:r>
          </a:p>
        </p:txBody>
      </p:sp>
      <p:pic>
        <p:nvPicPr>
          <p:cNvPr id="4" name="Picture 3"/>
          <p:cNvPicPr>
            <a:picLocks noChangeAspect="1"/>
          </p:cNvPicPr>
          <p:nvPr/>
        </p:nvPicPr>
        <p:blipFill>
          <a:blip r:embed="rId2"/>
          <a:stretch>
            <a:fillRect/>
          </a:stretch>
        </p:blipFill>
        <p:spPr>
          <a:xfrm>
            <a:off x="11270698" y="5711853"/>
            <a:ext cx="1012024" cy="1146147"/>
          </a:xfrm>
          <a:prstGeom prst="rect">
            <a:avLst/>
          </a:prstGeom>
        </p:spPr>
      </p:pic>
    </p:spTree>
    <p:extLst>
      <p:ext uri="{BB962C8B-B14F-4D97-AF65-F5344CB8AC3E}">
        <p14:creationId xmlns:p14="http://schemas.microsoft.com/office/powerpoint/2010/main" val="7379240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CHANNELS OF ENUMERATION</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sz="3600" b="1" dirty="0">
                <a:solidFill>
                  <a:schemeClr val="tx1"/>
                </a:solidFill>
              </a:rPr>
              <a:t>THE </a:t>
            </a:r>
            <a:r>
              <a:rPr lang="en-US" sz="4000" b="1">
                <a:solidFill>
                  <a:schemeClr val="tx1"/>
                </a:solidFill>
              </a:rPr>
              <a:t>PHYSICAL</a:t>
            </a:r>
            <a:r>
              <a:rPr lang="en-US" sz="3600" b="1">
                <a:solidFill>
                  <a:schemeClr val="tx1"/>
                </a:solidFill>
              </a:rPr>
              <a:t> CHANNELS</a:t>
            </a:r>
            <a:r>
              <a:rPr lang="en-US" sz="2400" b="1">
                <a:solidFill>
                  <a:schemeClr val="tx1"/>
                </a:solidFill>
              </a:rPr>
              <a:t> </a:t>
            </a:r>
            <a:endParaRPr lang="en-US" sz="2000" b="1" dirty="0">
              <a:solidFill>
                <a:schemeClr val="tx1"/>
              </a:solidFill>
            </a:endParaRPr>
          </a:p>
          <a:p>
            <a:r>
              <a:rPr lang="en-US" sz="2400" dirty="0"/>
              <a:t>Direct Visits,</a:t>
            </a:r>
          </a:p>
          <a:p>
            <a:r>
              <a:rPr lang="en-US" sz="2400" dirty="0"/>
              <a:t>Street by Street</a:t>
            </a:r>
          </a:p>
          <a:p>
            <a:r>
              <a:rPr lang="en-US" sz="2400" dirty="0"/>
              <a:t>Door to Door</a:t>
            </a:r>
          </a:p>
          <a:p>
            <a:r>
              <a:rPr lang="en-US" sz="2400" dirty="0"/>
              <a:t>Market by Market segmentation, </a:t>
            </a:r>
            <a:endParaRPr lang="en-US" sz="2400" b="1" dirty="0">
              <a:solidFill>
                <a:schemeClr val="tx1"/>
              </a:solidFill>
            </a:endParaRPr>
          </a:p>
          <a:p>
            <a:endParaRPr lang="en-US" dirty="0">
              <a:solidFill>
                <a:schemeClr val="tx1"/>
              </a:solidFill>
            </a:endParaRPr>
          </a:p>
        </p:txBody>
      </p:sp>
      <p:pic>
        <p:nvPicPr>
          <p:cNvPr id="4" name="Picture 3"/>
          <p:cNvPicPr>
            <a:picLocks noChangeAspect="1"/>
          </p:cNvPicPr>
          <p:nvPr/>
        </p:nvPicPr>
        <p:blipFill>
          <a:blip r:embed="rId2"/>
          <a:stretch>
            <a:fillRect/>
          </a:stretch>
        </p:blipFill>
        <p:spPr>
          <a:xfrm>
            <a:off x="11179976" y="5711853"/>
            <a:ext cx="1012024" cy="1146147"/>
          </a:xfrm>
          <a:prstGeom prst="rect">
            <a:avLst/>
          </a:prstGeom>
        </p:spPr>
      </p:pic>
    </p:spTree>
    <p:extLst>
      <p:ext uri="{BB962C8B-B14F-4D97-AF65-F5344CB8AC3E}">
        <p14:creationId xmlns:p14="http://schemas.microsoft.com/office/powerpoint/2010/main" val="21146804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CHANNELS OF ENUMERATION cont’d</a:t>
            </a:r>
            <a:br>
              <a:rPr lang="en-US" dirty="0"/>
            </a:br>
            <a:endParaRPr lang="en-US" dirty="0"/>
          </a:p>
        </p:txBody>
      </p:sp>
      <p:sp>
        <p:nvSpPr>
          <p:cNvPr id="3" name="Content Placeholder 2"/>
          <p:cNvSpPr>
            <a:spLocks noGrp="1"/>
          </p:cNvSpPr>
          <p:nvPr>
            <p:ph idx="1"/>
          </p:nvPr>
        </p:nvSpPr>
        <p:spPr/>
        <p:txBody>
          <a:bodyPr>
            <a:normAutofit/>
          </a:bodyPr>
          <a:lstStyle/>
          <a:p>
            <a:pPr marL="0" indent="0" algn="ctr">
              <a:buNone/>
            </a:pPr>
            <a:r>
              <a:rPr lang="en-US" sz="4000" b="1" dirty="0"/>
              <a:t>ONLINE CHANNELS</a:t>
            </a:r>
          </a:p>
          <a:p>
            <a:pPr>
              <a:buFont typeface="Wingdings" panose="05000000000000000000" pitchFamily="2" charset="2"/>
              <a:buChar char="Ø"/>
            </a:pPr>
            <a:r>
              <a:rPr lang="en-US" sz="2400" dirty="0"/>
              <a:t>Nigeria Online Company Directory ( NG-Check.com, businesslist.com, finelib.com etc.) </a:t>
            </a:r>
          </a:p>
          <a:p>
            <a:pPr>
              <a:buFont typeface="Wingdings" panose="05000000000000000000" pitchFamily="2" charset="2"/>
              <a:buChar char="Ø"/>
            </a:pPr>
            <a:r>
              <a:rPr lang="en-US" sz="2400" dirty="0"/>
              <a:t>Google Search Engine</a:t>
            </a:r>
          </a:p>
          <a:p>
            <a:pPr>
              <a:buFont typeface="Wingdings" panose="05000000000000000000" pitchFamily="2" charset="2"/>
              <a:buChar char="Ø"/>
            </a:pPr>
            <a:r>
              <a:rPr lang="en-US" sz="2400" dirty="0"/>
              <a:t>Social Media (LinkedIn, Facebook, Instagram)</a:t>
            </a:r>
          </a:p>
          <a:p>
            <a:pPr marL="0" indent="0">
              <a:buNone/>
            </a:pPr>
            <a:endParaRPr lang="en-US" sz="4000" dirty="0"/>
          </a:p>
        </p:txBody>
      </p:sp>
      <p:pic>
        <p:nvPicPr>
          <p:cNvPr id="4" name="Picture 3"/>
          <p:cNvPicPr>
            <a:picLocks noChangeAspect="1"/>
          </p:cNvPicPr>
          <p:nvPr/>
        </p:nvPicPr>
        <p:blipFill>
          <a:blip r:embed="rId2"/>
          <a:stretch>
            <a:fillRect/>
          </a:stretch>
        </p:blipFill>
        <p:spPr>
          <a:xfrm>
            <a:off x="11282128" y="5804866"/>
            <a:ext cx="1012024" cy="1146147"/>
          </a:xfrm>
          <a:prstGeom prst="rect">
            <a:avLst/>
          </a:prstGeom>
        </p:spPr>
      </p:pic>
    </p:spTree>
    <p:extLst>
      <p:ext uri="{BB962C8B-B14F-4D97-AF65-F5344CB8AC3E}">
        <p14:creationId xmlns:p14="http://schemas.microsoft.com/office/powerpoint/2010/main" val="2457738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CHANNELS OF ENUMERATION cont’d</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sz="4000" b="1" dirty="0"/>
              <a:t>PRINT &amp; ELECTRONIC MEDIA</a:t>
            </a:r>
          </a:p>
          <a:p>
            <a:pPr>
              <a:buFont typeface="Wingdings" panose="05000000000000000000" pitchFamily="2" charset="2"/>
              <a:buChar char="Ø"/>
            </a:pPr>
            <a:r>
              <a:rPr lang="en-US" sz="2400" dirty="0"/>
              <a:t>Magazines</a:t>
            </a:r>
          </a:p>
          <a:p>
            <a:pPr>
              <a:buFont typeface="Wingdings" panose="05000000000000000000" pitchFamily="2" charset="2"/>
              <a:buChar char="Ø"/>
            </a:pPr>
            <a:r>
              <a:rPr lang="en-US" sz="2400" dirty="0"/>
              <a:t>Newspapers</a:t>
            </a:r>
          </a:p>
          <a:p>
            <a:pPr>
              <a:buFont typeface="Wingdings" panose="05000000000000000000" pitchFamily="2" charset="2"/>
              <a:buChar char="Ø"/>
            </a:pPr>
            <a:r>
              <a:rPr lang="en-US" sz="2400" dirty="0"/>
              <a:t>Television</a:t>
            </a:r>
          </a:p>
          <a:p>
            <a:pPr>
              <a:buFont typeface="Wingdings" panose="05000000000000000000" pitchFamily="2" charset="2"/>
              <a:buChar char="Ø"/>
            </a:pPr>
            <a:endParaRPr lang="en-US" sz="2400" b="1" dirty="0"/>
          </a:p>
          <a:p>
            <a:endParaRPr lang="en-US" dirty="0"/>
          </a:p>
        </p:txBody>
      </p:sp>
      <p:pic>
        <p:nvPicPr>
          <p:cNvPr id="4" name="Picture 3"/>
          <p:cNvPicPr>
            <a:picLocks noChangeAspect="1"/>
          </p:cNvPicPr>
          <p:nvPr/>
        </p:nvPicPr>
        <p:blipFill>
          <a:blip r:embed="rId2"/>
          <a:stretch>
            <a:fillRect/>
          </a:stretch>
        </p:blipFill>
        <p:spPr>
          <a:xfrm>
            <a:off x="11270698" y="5804866"/>
            <a:ext cx="1012024" cy="1146147"/>
          </a:xfrm>
          <a:prstGeom prst="rect">
            <a:avLst/>
          </a:prstGeom>
        </p:spPr>
      </p:pic>
    </p:spTree>
    <p:extLst>
      <p:ext uri="{BB962C8B-B14F-4D97-AF65-F5344CB8AC3E}">
        <p14:creationId xmlns:p14="http://schemas.microsoft.com/office/powerpoint/2010/main" val="38698041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7720"/>
          </a:xfrm>
        </p:spPr>
        <p:txBody>
          <a:bodyPr>
            <a:noAutofit/>
          </a:bodyPr>
          <a:lstStyle/>
          <a:p>
            <a:pPr algn="ctr"/>
            <a:r>
              <a:rPr lang="en-US" sz="4000" b="1" dirty="0"/>
              <a:t>ENUMERATION PROCESS</a:t>
            </a:r>
            <a:br>
              <a:rPr lang="en-US" sz="4000" dirty="0"/>
            </a:br>
            <a:endParaRPr lang="en-US" sz="4000" dirty="0"/>
          </a:p>
        </p:txBody>
      </p:sp>
      <p:sp>
        <p:nvSpPr>
          <p:cNvPr id="3" name="Content Placeholder 2"/>
          <p:cNvSpPr>
            <a:spLocks noGrp="1"/>
          </p:cNvSpPr>
          <p:nvPr>
            <p:ph idx="1"/>
          </p:nvPr>
        </p:nvSpPr>
        <p:spPr/>
        <p:txBody>
          <a:bodyPr>
            <a:normAutofit fontScale="92500" lnSpcReduction="10000"/>
          </a:bodyPr>
          <a:lstStyle/>
          <a:p>
            <a:r>
              <a:rPr lang="en-US" sz="2400" dirty="0"/>
              <a:t>Joint enumeration is conducted/carried out by Tax Education &amp; Enlightenment Team (TEET) an arm of the Agency and the Tax Stations</a:t>
            </a:r>
          </a:p>
          <a:p>
            <a:r>
              <a:rPr lang="en-US" sz="2400" dirty="0"/>
              <a:t>Enumeration can be done independently or collectively by TEET and Tax Stations respectively</a:t>
            </a:r>
          </a:p>
          <a:p>
            <a:r>
              <a:rPr lang="en-US" sz="2400" dirty="0"/>
              <a:t>Coverage areas must be identified</a:t>
            </a:r>
            <a:r>
              <a:rPr lang="en-US" dirty="0"/>
              <a:t>.</a:t>
            </a:r>
          </a:p>
          <a:p>
            <a:r>
              <a:rPr lang="en-US" sz="2400" dirty="0"/>
              <a:t>The enumerated list of companies is to be shared simultaneously by the two teams that conducted the exercise and the master sheet sent to the PIT Directorate for dissemination to other directorates for their action and follow-up.</a:t>
            </a:r>
          </a:p>
          <a:p>
            <a:endParaRPr lang="en-US" sz="3200" dirty="0"/>
          </a:p>
        </p:txBody>
      </p:sp>
      <p:pic>
        <p:nvPicPr>
          <p:cNvPr id="4" name="Picture 3"/>
          <p:cNvPicPr>
            <a:picLocks noChangeAspect="1"/>
          </p:cNvPicPr>
          <p:nvPr/>
        </p:nvPicPr>
        <p:blipFill>
          <a:blip r:embed="rId2"/>
          <a:stretch>
            <a:fillRect/>
          </a:stretch>
        </p:blipFill>
        <p:spPr>
          <a:xfrm>
            <a:off x="11282128" y="5711853"/>
            <a:ext cx="1012024" cy="1146147"/>
          </a:xfrm>
          <a:prstGeom prst="rect">
            <a:avLst/>
          </a:prstGeom>
        </p:spPr>
      </p:pic>
    </p:spTree>
    <p:extLst>
      <p:ext uri="{BB962C8B-B14F-4D97-AF65-F5344CB8AC3E}">
        <p14:creationId xmlns:p14="http://schemas.microsoft.com/office/powerpoint/2010/main" val="16960562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ENUMERATION PROCESS cont’d</a:t>
            </a:r>
            <a:br>
              <a:rPr lang="en-US" sz="4000" dirty="0"/>
            </a:br>
            <a:endParaRPr lang="en-US" sz="4000" dirty="0"/>
          </a:p>
        </p:txBody>
      </p:sp>
      <p:sp>
        <p:nvSpPr>
          <p:cNvPr id="3" name="Content Placeholder 2"/>
          <p:cNvSpPr>
            <a:spLocks noGrp="1"/>
          </p:cNvSpPr>
          <p:nvPr>
            <p:ph idx="1"/>
          </p:nvPr>
        </p:nvSpPr>
        <p:spPr/>
        <p:txBody>
          <a:bodyPr>
            <a:normAutofit/>
          </a:bodyPr>
          <a:lstStyle/>
          <a:p>
            <a:pPr lvl="0"/>
            <a:r>
              <a:rPr lang="en-US" sz="2400" dirty="0"/>
              <a:t>Station manager and staff to immediately review the list and determine companies that are not yet in the tax net.</a:t>
            </a:r>
          </a:p>
          <a:p>
            <a:pPr lvl="0"/>
            <a:r>
              <a:rPr lang="en-US" sz="2400" dirty="0"/>
              <a:t>Individual files are to be created as a matter of urgency and the enumeration information sheet filed (where taxpayer/company is new) or where it is an existing taxpayer, it must be filed in their existing file and additional information gathered are used for profiling.</a:t>
            </a:r>
          </a:p>
          <a:p>
            <a:pPr lvl="0"/>
            <a:r>
              <a:rPr lang="en-US" sz="2400" dirty="0"/>
              <a:t>Letter of Registration to the newly enumerated company to be served by the Station within 24 hours.</a:t>
            </a:r>
          </a:p>
          <a:p>
            <a:endParaRPr lang="en-US" sz="1200" dirty="0"/>
          </a:p>
        </p:txBody>
      </p:sp>
      <p:pic>
        <p:nvPicPr>
          <p:cNvPr id="4" name="Picture 3"/>
          <p:cNvPicPr>
            <a:picLocks noChangeAspect="1"/>
          </p:cNvPicPr>
          <p:nvPr/>
        </p:nvPicPr>
        <p:blipFill>
          <a:blip r:embed="rId2"/>
          <a:stretch>
            <a:fillRect/>
          </a:stretch>
        </p:blipFill>
        <p:spPr>
          <a:xfrm>
            <a:off x="11282128" y="5793436"/>
            <a:ext cx="1012024" cy="1146147"/>
          </a:xfrm>
          <a:prstGeom prst="rect">
            <a:avLst/>
          </a:prstGeom>
        </p:spPr>
      </p:pic>
    </p:spTree>
    <p:extLst>
      <p:ext uri="{BB962C8B-B14F-4D97-AF65-F5344CB8AC3E}">
        <p14:creationId xmlns:p14="http://schemas.microsoft.com/office/powerpoint/2010/main" val="30649066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ENUMERATION PROCESS cont’d</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sz="2400" dirty="0"/>
              <a:t>The staff in charge of the company is to follow up with the Employment unit for prompt registration and computation of the P.A.Y.E liability.</a:t>
            </a:r>
          </a:p>
          <a:p>
            <a:pPr lvl="0"/>
            <a:r>
              <a:rPr lang="en-US" sz="2400" dirty="0"/>
              <a:t>Partial or temporary registration is to be adopted where the Directors’ evidence of payment cannot be immediately established. This is to eventually fast-track the bringing of the company into the tax net for P.A.Y.E purpose.</a:t>
            </a:r>
          </a:p>
          <a:p>
            <a:pPr lvl="0"/>
            <a:r>
              <a:rPr lang="en-US" sz="2400" dirty="0"/>
              <a:t>The staff is expected to deliver the P.A.Y.E computation and file the acknowledged copy in the company’s file.</a:t>
            </a:r>
          </a:p>
          <a:p>
            <a:endParaRPr lang="en-US" dirty="0"/>
          </a:p>
        </p:txBody>
      </p:sp>
      <p:pic>
        <p:nvPicPr>
          <p:cNvPr id="4" name="Picture 3"/>
          <p:cNvPicPr>
            <a:picLocks noChangeAspect="1"/>
          </p:cNvPicPr>
          <p:nvPr/>
        </p:nvPicPr>
        <p:blipFill>
          <a:blip r:embed="rId2"/>
          <a:stretch>
            <a:fillRect/>
          </a:stretch>
        </p:blipFill>
        <p:spPr>
          <a:xfrm>
            <a:off x="11282128" y="5827726"/>
            <a:ext cx="1012024" cy="1146147"/>
          </a:xfrm>
          <a:prstGeom prst="rect">
            <a:avLst/>
          </a:prstGeom>
        </p:spPr>
      </p:pic>
    </p:spTree>
    <p:extLst>
      <p:ext uri="{BB962C8B-B14F-4D97-AF65-F5344CB8AC3E}">
        <p14:creationId xmlns:p14="http://schemas.microsoft.com/office/powerpoint/2010/main" val="8053166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536</TotalTime>
  <Words>1035</Words>
  <Application>Microsoft Office PowerPoint</Application>
  <PresentationFormat>Widescreen</PresentationFormat>
  <Paragraphs>82</Paragraphs>
  <Slides>18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Trebuchet MS</vt:lpstr>
      <vt:lpstr>Wingdings</vt:lpstr>
      <vt:lpstr>Wingdings 3</vt:lpstr>
      <vt:lpstr>Facet</vt:lpstr>
      <vt:lpstr>Msxml2.SAXXMLReader.5.0</vt:lpstr>
      <vt:lpstr>LAGOS STATE INTERNAL REVENUE SERVICE</vt:lpstr>
      <vt:lpstr>WHAT IS ENUMERATION? </vt:lpstr>
      <vt:lpstr>BACKGROUND</vt:lpstr>
      <vt:lpstr>CHANNELS OF ENUMERATION </vt:lpstr>
      <vt:lpstr>CHANNELS OF ENUMERATION cont’d </vt:lpstr>
      <vt:lpstr>CHANNELS OF ENUMERATION cont’d </vt:lpstr>
      <vt:lpstr>ENUMERATION PROCESS </vt:lpstr>
      <vt:lpstr>ENUMERATION PROCESS cont’d </vt:lpstr>
      <vt:lpstr>ENUMERATION PROCESS cont’d </vt:lpstr>
      <vt:lpstr>ENUMERATION PROCESS cont’d</vt:lpstr>
      <vt:lpstr>ENUMERATION PROCESS cont’d</vt:lpstr>
      <vt:lpstr>STRATEGIES </vt:lpstr>
      <vt:lpstr>STRATEGIES cont’d </vt:lpstr>
      <vt:lpstr>STRATEGIES cont’d </vt:lpstr>
      <vt:lpstr>COMPLAINT MANAGEMENT PROCESSES  </vt:lpstr>
      <vt:lpstr>COMPLAINT MANAGEMENT PROCESSES cont’d </vt:lpstr>
      <vt:lpstr>REQUIRED TOOLS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LAGOS INTERNAL REVENUE SERVICE</dc:title>
  <dc:creator>OTUDERO, Oluwafemi Joseph</dc:creator>
  <cp:lastModifiedBy>Naomi Tietie</cp:lastModifiedBy>
  <cp:revision>43</cp:revision>
  <cp:lastPrinted>2021-05-24T13:17:19Z</cp:lastPrinted>
  <dcterms:created xsi:type="dcterms:W3CDTF">2021-05-20T08:58:40Z</dcterms:created>
  <dcterms:modified xsi:type="dcterms:W3CDTF">2021-05-27T09:38:37Z</dcterms:modified>
</cp:coreProperties>
</file>