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460" r:id="rId2"/>
    <p:sldId id="476" r:id="rId3"/>
    <p:sldId id="298" r:id="rId4"/>
    <p:sldId id="272" r:id="rId5"/>
    <p:sldId id="485" r:id="rId6"/>
    <p:sldId id="487" r:id="rId7"/>
    <p:sldId id="486" r:id="rId8"/>
    <p:sldId id="484" r:id="rId9"/>
    <p:sldId id="477" r:id="rId10"/>
    <p:sldId id="482" r:id="rId11"/>
    <p:sldId id="478" r:id="rId12"/>
    <p:sldId id="469" r:id="rId13"/>
    <p:sldId id="457" r:id="rId14"/>
    <p:sldId id="479" r:id="rId15"/>
    <p:sldId id="480" r:id="rId16"/>
    <p:sldId id="290" r:id="rId17"/>
  </p:sldIdLst>
  <p:sldSz cx="10693400" cy="7562850"/>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9B9129-3642-4B80-A705-CBF5B688C11C}">
          <p14:sldIdLst>
            <p14:sldId id="460"/>
            <p14:sldId id="476"/>
            <p14:sldId id="298"/>
            <p14:sldId id="272"/>
            <p14:sldId id="485"/>
            <p14:sldId id="487"/>
            <p14:sldId id="486"/>
            <p14:sldId id="484"/>
            <p14:sldId id="477"/>
            <p14:sldId id="482"/>
            <p14:sldId id="478"/>
            <p14:sldId id="469"/>
            <p14:sldId id="457"/>
            <p14:sldId id="479"/>
            <p14:sldId id="480"/>
            <p14:sldId id="290"/>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A"/>
    <a:srgbClr val="FFFFFF"/>
    <a:srgbClr val="730F15"/>
    <a:srgbClr val="7D131A"/>
    <a:srgbClr val="751016"/>
    <a:srgbClr val="008000"/>
    <a:srgbClr val="7C1319"/>
    <a:srgbClr val="82141C"/>
    <a:srgbClr val="C00000"/>
    <a:srgbClr val="F1F1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70" autoAdjust="0"/>
  </p:normalViewPr>
  <p:slideViewPr>
    <p:cSldViewPr>
      <p:cViewPr varScale="1">
        <p:scale>
          <a:sx n="62" d="100"/>
          <a:sy n="62" d="100"/>
        </p:scale>
        <p:origin x="1326" y="6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2329" cy="341026"/>
          </a:xfrm>
          <a:prstGeom prst="rect">
            <a:avLst/>
          </a:prstGeom>
        </p:spPr>
        <p:txBody>
          <a:bodyPr vert="horz" lIns="81674" tIns="40837" rIns="81674" bIns="40837" rtlCol="0"/>
          <a:lstStyle>
            <a:lvl1pPr algn="l">
              <a:defRPr sz="1100"/>
            </a:lvl1pPr>
          </a:lstStyle>
          <a:p>
            <a:endParaRPr lang="en-NG"/>
          </a:p>
        </p:txBody>
      </p:sp>
      <p:sp>
        <p:nvSpPr>
          <p:cNvPr id="3" name="Date Placeholder 2"/>
          <p:cNvSpPr>
            <a:spLocks noGrp="1"/>
          </p:cNvSpPr>
          <p:nvPr>
            <p:ph type="dt" idx="1"/>
          </p:nvPr>
        </p:nvSpPr>
        <p:spPr>
          <a:xfrm>
            <a:off x="5624422" y="0"/>
            <a:ext cx="4300855" cy="341026"/>
          </a:xfrm>
          <a:prstGeom prst="rect">
            <a:avLst/>
          </a:prstGeom>
        </p:spPr>
        <p:txBody>
          <a:bodyPr vert="horz" lIns="81674" tIns="40837" rIns="81674" bIns="40837" rtlCol="0"/>
          <a:lstStyle>
            <a:lvl1pPr algn="r">
              <a:defRPr sz="1100"/>
            </a:lvl1pPr>
          </a:lstStyle>
          <a:p>
            <a:fld id="{559EEDF6-0FB0-4809-BDBF-5FE4D8DE5182}" type="datetimeFigureOut">
              <a:rPr lang="en-NG" smtClean="0"/>
              <a:t>19/04/2021</a:t>
            </a:fld>
            <a:endParaRPr lang="en-NG"/>
          </a:p>
        </p:txBody>
      </p:sp>
      <p:sp>
        <p:nvSpPr>
          <p:cNvPr id="4" name="Slide Image Placeholder 3"/>
          <p:cNvSpPr>
            <a:spLocks noGrp="1" noRot="1" noChangeAspect="1"/>
          </p:cNvSpPr>
          <p:nvPr>
            <p:ph type="sldImg" idx="2"/>
          </p:nvPr>
        </p:nvSpPr>
        <p:spPr>
          <a:xfrm>
            <a:off x="3341688" y="849313"/>
            <a:ext cx="3244850" cy="2293937"/>
          </a:xfrm>
          <a:prstGeom prst="rect">
            <a:avLst/>
          </a:prstGeom>
          <a:noFill/>
          <a:ln w="12700">
            <a:solidFill>
              <a:prstClr val="black"/>
            </a:solidFill>
          </a:ln>
        </p:spPr>
        <p:txBody>
          <a:bodyPr vert="horz" lIns="81674" tIns="40837" rIns="81674" bIns="40837" rtlCol="0" anchor="ctr"/>
          <a:lstStyle/>
          <a:p>
            <a:endParaRPr lang="en-NG"/>
          </a:p>
        </p:txBody>
      </p:sp>
      <p:sp>
        <p:nvSpPr>
          <p:cNvPr id="5" name="Notes Placeholder 4"/>
          <p:cNvSpPr>
            <a:spLocks noGrp="1"/>
          </p:cNvSpPr>
          <p:nvPr>
            <p:ph type="body" sz="quarter" idx="3"/>
          </p:nvPr>
        </p:nvSpPr>
        <p:spPr>
          <a:xfrm>
            <a:off x="993412" y="3271845"/>
            <a:ext cx="7941401" cy="2676835"/>
          </a:xfrm>
          <a:prstGeom prst="rect">
            <a:avLst/>
          </a:prstGeom>
        </p:spPr>
        <p:txBody>
          <a:bodyPr vert="horz" lIns="81674" tIns="40837" rIns="81674" bIns="408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6" name="Footer Placeholder 5"/>
          <p:cNvSpPr>
            <a:spLocks noGrp="1"/>
          </p:cNvSpPr>
          <p:nvPr>
            <p:ph type="ftr" sz="quarter" idx="4"/>
          </p:nvPr>
        </p:nvSpPr>
        <p:spPr>
          <a:xfrm>
            <a:off x="1" y="6456650"/>
            <a:ext cx="4302329" cy="341025"/>
          </a:xfrm>
          <a:prstGeom prst="rect">
            <a:avLst/>
          </a:prstGeom>
        </p:spPr>
        <p:txBody>
          <a:bodyPr vert="horz" lIns="81674" tIns="40837" rIns="81674" bIns="40837" rtlCol="0" anchor="b"/>
          <a:lstStyle>
            <a:lvl1pPr algn="l">
              <a:defRPr sz="1100"/>
            </a:lvl1pPr>
          </a:lstStyle>
          <a:p>
            <a:endParaRPr lang="en-NG"/>
          </a:p>
        </p:txBody>
      </p:sp>
      <p:sp>
        <p:nvSpPr>
          <p:cNvPr id="7" name="Slide Number Placeholder 6"/>
          <p:cNvSpPr>
            <a:spLocks noGrp="1"/>
          </p:cNvSpPr>
          <p:nvPr>
            <p:ph type="sldNum" sz="quarter" idx="5"/>
          </p:nvPr>
        </p:nvSpPr>
        <p:spPr>
          <a:xfrm>
            <a:off x="5624422" y="6456650"/>
            <a:ext cx="4300855" cy="341025"/>
          </a:xfrm>
          <a:prstGeom prst="rect">
            <a:avLst/>
          </a:prstGeom>
        </p:spPr>
        <p:txBody>
          <a:bodyPr vert="horz" lIns="81674" tIns="40837" rIns="81674" bIns="40837" rtlCol="0" anchor="b"/>
          <a:lstStyle>
            <a:lvl1pPr algn="r">
              <a:defRPr sz="1100"/>
            </a:lvl1pPr>
          </a:lstStyle>
          <a:p>
            <a:fld id="{FCE3EA70-E643-4A40-9B85-DB8790F5F354}" type="slidenum">
              <a:rPr lang="en-NG" smtClean="0"/>
              <a:t>‹#›</a:t>
            </a:fld>
            <a:endParaRPr lang="en-NG"/>
          </a:p>
        </p:txBody>
      </p:sp>
    </p:spTree>
    <p:extLst>
      <p:ext uri="{BB962C8B-B14F-4D97-AF65-F5344CB8AC3E}">
        <p14:creationId xmlns:p14="http://schemas.microsoft.com/office/powerpoint/2010/main" val="1618049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
            <a:ext cx="10692003" cy="5862091"/>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720421" y="983167"/>
            <a:ext cx="9252557" cy="311277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4FF4A76-ACC0-4AEC-A1F2-C3B9BE283269}" type="datetime1">
              <a:rPr lang="en-US" smtClean="0"/>
              <a:t>4/19/2021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2A3785"/>
                </a:solidFill>
                <a:latin typeface="Gill Sans MT"/>
                <a:cs typeface="Gill Sans M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E22BDCA-3837-413E-86A2-948831463532}" type="datetime1">
              <a:rPr lang="en-US" smtClean="0"/>
              <a:t>4/19/2021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257103"/>
            <a:ext cx="10692130" cy="3303270"/>
          </a:xfrm>
          <a:custGeom>
            <a:avLst/>
            <a:gdLst/>
            <a:ahLst/>
            <a:cxnLst/>
            <a:rect l="l" t="t" r="r" b="b"/>
            <a:pathLst>
              <a:path w="10692130" h="3303270">
                <a:moveTo>
                  <a:pt x="0" y="3302901"/>
                </a:moveTo>
                <a:lnTo>
                  <a:pt x="10692003" y="3302901"/>
                </a:lnTo>
                <a:lnTo>
                  <a:pt x="10692003" y="0"/>
                </a:lnTo>
                <a:lnTo>
                  <a:pt x="0" y="0"/>
                </a:lnTo>
                <a:lnTo>
                  <a:pt x="0" y="3302901"/>
                </a:lnTo>
                <a:close/>
              </a:path>
            </a:pathLst>
          </a:custGeom>
          <a:solidFill>
            <a:srgbClr val="F1F2F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500" b="1" i="0">
                <a:solidFill>
                  <a:srgbClr val="2A3785"/>
                </a:solidFill>
                <a:latin typeface="Gill Sans MT"/>
                <a:cs typeface="Gill Sans MT"/>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AC90DA99-0D14-4ACE-8470-23D54B5EF929}" type="datetime1">
              <a:rPr lang="en-US" smtClean="0"/>
              <a:t>4/19/2021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2A3785"/>
                </a:solidFill>
                <a:latin typeface="Gill Sans MT"/>
                <a:cs typeface="Gill Sans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7A4F27F1-1D92-4D35-B249-565A598848D4}" type="datetime1">
              <a:rPr lang="en-US" smtClean="0"/>
              <a:t>4/19/2021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841008" y="3741369"/>
            <a:ext cx="3231515" cy="1918335"/>
          </a:xfrm>
          <a:custGeom>
            <a:avLst/>
            <a:gdLst/>
            <a:ahLst/>
            <a:cxnLst/>
            <a:rect l="l" t="t" r="r" b="b"/>
            <a:pathLst>
              <a:path w="3231515" h="1918335">
                <a:moveTo>
                  <a:pt x="3139262" y="1917763"/>
                </a:moveTo>
                <a:lnTo>
                  <a:pt x="91846" y="1917763"/>
                </a:lnTo>
                <a:lnTo>
                  <a:pt x="56101" y="1910545"/>
                </a:lnTo>
                <a:lnTo>
                  <a:pt x="26906" y="1890863"/>
                </a:lnTo>
                <a:lnTo>
                  <a:pt x="7219" y="1861672"/>
                </a:lnTo>
                <a:lnTo>
                  <a:pt x="0" y="1825929"/>
                </a:lnTo>
                <a:lnTo>
                  <a:pt x="0" y="94640"/>
                </a:lnTo>
                <a:lnTo>
                  <a:pt x="7438" y="57805"/>
                </a:lnTo>
                <a:lnTo>
                  <a:pt x="27725" y="27722"/>
                </a:lnTo>
                <a:lnTo>
                  <a:pt x="57816" y="7438"/>
                </a:lnTo>
                <a:lnTo>
                  <a:pt x="94665" y="0"/>
                </a:lnTo>
                <a:lnTo>
                  <a:pt x="3136455" y="0"/>
                </a:lnTo>
                <a:lnTo>
                  <a:pt x="3173301" y="7438"/>
                </a:lnTo>
                <a:lnTo>
                  <a:pt x="3203382" y="27722"/>
                </a:lnTo>
                <a:lnTo>
                  <a:pt x="3223661" y="57805"/>
                </a:lnTo>
                <a:lnTo>
                  <a:pt x="3231095" y="94640"/>
                </a:lnTo>
                <a:lnTo>
                  <a:pt x="3231095" y="1825929"/>
                </a:lnTo>
                <a:lnTo>
                  <a:pt x="3223879" y="1861672"/>
                </a:lnTo>
                <a:lnTo>
                  <a:pt x="3204200" y="1890863"/>
                </a:lnTo>
                <a:lnTo>
                  <a:pt x="3175010" y="1910545"/>
                </a:lnTo>
                <a:lnTo>
                  <a:pt x="3139262" y="1917763"/>
                </a:lnTo>
                <a:close/>
              </a:path>
            </a:pathLst>
          </a:custGeom>
          <a:ln w="12700">
            <a:solidFill>
              <a:srgbClr val="BCBEC0"/>
            </a:solidFill>
          </a:ln>
        </p:spPr>
        <p:txBody>
          <a:bodyPr wrap="square" lIns="0" tIns="0" rIns="0" bIns="0" rtlCol="0"/>
          <a:lstStyle/>
          <a:p>
            <a:endParaRPr/>
          </a:p>
        </p:txBody>
      </p:sp>
      <p:sp>
        <p:nvSpPr>
          <p:cNvPr id="17" name="bk object 17"/>
          <p:cNvSpPr/>
          <p:nvPr/>
        </p:nvSpPr>
        <p:spPr>
          <a:xfrm>
            <a:off x="2499278" y="3316961"/>
            <a:ext cx="1312545" cy="787400"/>
          </a:xfrm>
          <a:custGeom>
            <a:avLst/>
            <a:gdLst/>
            <a:ahLst/>
            <a:cxnLst/>
            <a:rect l="l" t="t" r="r" b="b"/>
            <a:pathLst>
              <a:path w="1312545" h="787400">
                <a:moveTo>
                  <a:pt x="0" y="0"/>
                </a:moveTo>
                <a:lnTo>
                  <a:pt x="0" y="787400"/>
                </a:lnTo>
                <a:lnTo>
                  <a:pt x="1312240" y="787400"/>
                </a:lnTo>
              </a:path>
            </a:pathLst>
          </a:custGeom>
          <a:ln w="38100">
            <a:solidFill>
              <a:srgbClr val="000000"/>
            </a:solidFill>
          </a:ln>
        </p:spPr>
        <p:txBody>
          <a:bodyPr wrap="square" lIns="0" tIns="0" rIns="0" bIns="0" rtlCol="0"/>
          <a:lstStyle/>
          <a:p>
            <a:endParaRPr/>
          </a:p>
        </p:txBody>
      </p:sp>
      <p:sp>
        <p:nvSpPr>
          <p:cNvPr id="18" name="bk object 18"/>
          <p:cNvSpPr/>
          <p:nvPr/>
        </p:nvSpPr>
        <p:spPr>
          <a:xfrm>
            <a:off x="4919217" y="1237691"/>
            <a:ext cx="5102225" cy="763270"/>
          </a:xfrm>
          <a:custGeom>
            <a:avLst/>
            <a:gdLst/>
            <a:ahLst/>
            <a:cxnLst/>
            <a:rect l="l" t="t" r="r" b="b"/>
            <a:pathLst>
              <a:path w="5102225" h="763269">
                <a:moveTo>
                  <a:pt x="5101704" y="762965"/>
                </a:moveTo>
                <a:lnTo>
                  <a:pt x="0" y="762965"/>
                </a:lnTo>
                <a:lnTo>
                  <a:pt x="0" y="0"/>
                </a:lnTo>
                <a:lnTo>
                  <a:pt x="5101704" y="0"/>
                </a:lnTo>
                <a:lnTo>
                  <a:pt x="5101704" y="762965"/>
                </a:lnTo>
                <a:close/>
              </a:path>
            </a:pathLst>
          </a:custGeom>
          <a:solidFill>
            <a:srgbClr val="E9E8E4"/>
          </a:solidFill>
        </p:spPr>
        <p:txBody>
          <a:bodyPr wrap="square" lIns="0" tIns="0" rIns="0" bIns="0" rtlCol="0"/>
          <a:lstStyle/>
          <a:p>
            <a:endParaRPr/>
          </a:p>
        </p:txBody>
      </p:sp>
      <p:sp>
        <p:nvSpPr>
          <p:cNvPr id="19" name="bk object 19"/>
          <p:cNvSpPr/>
          <p:nvPr/>
        </p:nvSpPr>
        <p:spPr>
          <a:xfrm>
            <a:off x="671068" y="1237691"/>
            <a:ext cx="4120515" cy="741680"/>
          </a:xfrm>
          <a:custGeom>
            <a:avLst/>
            <a:gdLst/>
            <a:ahLst/>
            <a:cxnLst/>
            <a:rect l="l" t="t" r="r" b="b"/>
            <a:pathLst>
              <a:path w="4120515" h="741680">
                <a:moveTo>
                  <a:pt x="4120349" y="741121"/>
                </a:moveTo>
                <a:lnTo>
                  <a:pt x="0" y="741121"/>
                </a:lnTo>
                <a:lnTo>
                  <a:pt x="0" y="0"/>
                </a:lnTo>
                <a:lnTo>
                  <a:pt x="4120349" y="0"/>
                </a:lnTo>
                <a:lnTo>
                  <a:pt x="4120349" y="741121"/>
                </a:lnTo>
                <a:close/>
              </a:path>
            </a:pathLst>
          </a:custGeom>
          <a:solidFill>
            <a:srgbClr val="E9E8E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84EB8C8-4C62-4C37-8857-92835AC1CEE8}" type="datetime1">
              <a:rPr lang="en-US" smtClean="0"/>
              <a:t>4/19/2021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2160" y="400565"/>
            <a:ext cx="2105025" cy="406400"/>
          </a:xfrm>
          <a:prstGeom prst="rect">
            <a:avLst/>
          </a:prstGeom>
        </p:spPr>
        <p:txBody>
          <a:bodyPr wrap="square" lIns="0" tIns="0" rIns="0" bIns="0">
            <a:spAutoFit/>
          </a:bodyPr>
          <a:lstStyle>
            <a:lvl1pPr>
              <a:defRPr sz="2500" b="1" i="0">
                <a:solidFill>
                  <a:srgbClr val="2A3785"/>
                </a:solidFill>
                <a:latin typeface="Gill Sans MT"/>
                <a:cs typeface="Gill Sans MT"/>
              </a:defRPr>
            </a:lvl1pPr>
          </a:lstStyle>
          <a:p>
            <a:endParaRPr/>
          </a:p>
        </p:txBody>
      </p:sp>
      <p:sp>
        <p:nvSpPr>
          <p:cNvPr id="3" name="Holder 3"/>
          <p:cNvSpPr>
            <a:spLocks noGrp="1"/>
          </p:cNvSpPr>
          <p:nvPr>
            <p:ph type="body" idx="1"/>
          </p:nvPr>
        </p:nvSpPr>
        <p:spPr>
          <a:xfrm>
            <a:off x="910921" y="3497675"/>
            <a:ext cx="8871557" cy="17399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25E32E96-30EB-4B1F-BDCF-6C68FF1AF828}" type="datetime1">
              <a:rPr lang="en-US" smtClean="0"/>
              <a:t>4/19/2021</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mailto:wumi.oghoetuoma@crowninterative.com" TargetMode="External"/><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hyperlink" Target="http://www.crowninterativ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70D1D85-F8C7-4D84-A707-B993DC7419F0}"/>
              </a:ext>
            </a:extLst>
          </p:cNvPr>
          <p:cNvGrpSpPr/>
          <p:nvPr/>
        </p:nvGrpSpPr>
        <p:grpSpPr>
          <a:xfrm>
            <a:off x="7480300" y="6581588"/>
            <a:ext cx="3065624" cy="524063"/>
            <a:chOff x="7030647" y="6582785"/>
            <a:chExt cx="3065624" cy="524063"/>
          </a:xfrm>
        </p:grpSpPr>
        <p:sp>
          <p:nvSpPr>
            <p:cNvPr id="6" name="object 3"/>
            <p:cNvSpPr/>
            <p:nvPr/>
          </p:nvSpPr>
          <p:spPr>
            <a:xfrm>
              <a:off x="7030647" y="6857860"/>
              <a:ext cx="257810" cy="247650"/>
            </a:xfrm>
            <a:custGeom>
              <a:avLst/>
              <a:gdLst/>
              <a:ahLst/>
              <a:cxnLst/>
              <a:rect l="l" t="t" r="r" b="b"/>
              <a:pathLst>
                <a:path w="257809" h="247650">
                  <a:moveTo>
                    <a:pt x="138899" y="0"/>
                  </a:moveTo>
                  <a:lnTo>
                    <a:pt x="83780" y="7515"/>
                  </a:lnTo>
                  <a:lnTo>
                    <a:pt x="41871" y="30060"/>
                  </a:lnTo>
                  <a:lnTo>
                    <a:pt x="10406" y="71170"/>
                  </a:lnTo>
                  <a:lnTo>
                    <a:pt x="0" y="125882"/>
                  </a:lnTo>
                  <a:lnTo>
                    <a:pt x="2518" y="153334"/>
                  </a:lnTo>
                  <a:lnTo>
                    <a:pt x="23076" y="199304"/>
                  </a:lnTo>
                  <a:lnTo>
                    <a:pt x="60563" y="230767"/>
                  </a:lnTo>
                  <a:lnTo>
                    <a:pt x="107154" y="245578"/>
                  </a:lnTo>
                  <a:lnTo>
                    <a:pt x="134658" y="247446"/>
                  </a:lnTo>
                  <a:lnTo>
                    <a:pt x="156855" y="246211"/>
                  </a:lnTo>
                  <a:lnTo>
                    <a:pt x="195574" y="236591"/>
                  </a:lnTo>
                  <a:lnTo>
                    <a:pt x="237982" y="205968"/>
                  </a:lnTo>
                  <a:lnTo>
                    <a:pt x="133680" y="205968"/>
                  </a:lnTo>
                  <a:lnTo>
                    <a:pt x="118412" y="204800"/>
                  </a:lnTo>
                  <a:lnTo>
                    <a:pt x="81343" y="186905"/>
                  </a:lnTo>
                  <a:lnTo>
                    <a:pt x="62601" y="143455"/>
                  </a:lnTo>
                  <a:lnTo>
                    <a:pt x="61353" y="122542"/>
                  </a:lnTo>
                  <a:lnTo>
                    <a:pt x="62679" y="102326"/>
                  </a:lnTo>
                  <a:lnTo>
                    <a:pt x="81826" y="60566"/>
                  </a:lnTo>
                  <a:lnTo>
                    <a:pt x="119891" y="42647"/>
                  </a:lnTo>
                  <a:lnTo>
                    <a:pt x="135585" y="41478"/>
                  </a:lnTo>
                  <a:lnTo>
                    <a:pt x="241429" y="41478"/>
                  </a:lnTo>
                  <a:lnTo>
                    <a:pt x="232940" y="31740"/>
                  </a:lnTo>
                  <a:lnTo>
                    <a:pt x="222173" y="22885"/>
                  </a:lnTo>
                  <a:lnTo>
                    <a:pt x="204141" y="12869"/>
                  </a:lnTo>
                  <a:lnTo>
                    <a:pt x="184275" y="5718"/>
                  </a:lnTo>
                  <a:lnTo>
                    <a:pt x="162539" y="1429"/>
                  </a:lnTo>
                  <a:lnTo>
                    <a:pt x="138899" y="0"/>
                  </a:lnTo>
                  <a:close/>
                </a:path>
                <a:path w="257809" h="247650">
                  <a:moveTo>
                    <a:pt x="199339" y="154978"/>
                  </a:moveTo>
                  <a:lnTo>
                    <a:pt x="174599" y="194043"/>
                  </a:lnTo>
                  <a:lnTo>
                    <a:pt x="133680" y="205968"/>
                  </a:lnTo>
                  <a:lnTo>
                    <a:pt x="237982" y="205968"/>
                  </a:lnTo>
                  <a:lnTo>
                    <a:pt x="239247" y="204611"/>
                  </a:lnTo>
                  <a:lnTo>
                    <a:pt x="249453" y="188488"/>
                  </a:lnTo>
                  <a:lnTo>
                    <a:pt x="257390" y="169722"/>
                  </a:lnTo>
                  <a:lnTo>
                    <a:pt x="199339" y="154978"/>
                  </a:lnTo>
                  <a:close/>
                </a:path>
                <a:path w="257809" h="247650">
                  <a:moveTo>
                    <a:pt x="241429" y="41478"/>
                  </a:moveTo>
                  <a:lnTo>
                    <a:pt x="135585" y="41478"/>
                  </a:lnTo>
                  <a:lnTo>
                    <a:pt x="146644" y="42112"/>
                  </a:lnTo>
                  <a:lnTo>
                    <a:pt x="156940" y="44043"/>
                  </a:lnTo>
                  <a:lnTo>
                    <a:pt x="189515" y="64427"/>
                  </a:lnTo>
                  <a:lnTo>
                    <a:pt x="197916" y="81521"/>
                  </a:lnTo>
                  <a:lnTo>
                    <a:pt x="256895" y="70104"/>
                  </a:lnTo>
                  <a:lnTo>
                    <a:pt x="250393" y="55355"/>
                  </a:lnTo>
                  <a:lnTo>
                    <a:pt x="242377" y="42565"/>
                  </a:lnTo>
                  <a:lnTo>
                    <a:pt x="241429" y="41478"/>
                  </a:lnTo>
                  <a:close/>
                </a:path>
              </a:pathLst>
            </a:custGeom>
            <a:solidFill>
              <a:srgbClr val="4B5A5E"/>
            </a:solidFill>
          </p:spPr>
          <p:txBody>
            <a:bodyPr wrap="square" lIns="0" tIns="0" rIns="0" bIns="0" rtlCol="0"/>
            <a:lstStyle/>
            <a:p>
              <a:endParaRPr/>
            </a:p>
          </p:txBody>
        </p:sp>
        <p:sp>
          <p:nvSpPr>
            <p:cNvPr id="7" name="object 4"/>
            <p:cNvSpPr/>
            <p:nvPr/>
          </p:nvSpPr>
          <p:spPr>
            <a:xfrm>
              <a:off x="7317991" y="6861694"/>
              <a:ext cx="266065" cy="239395"/>
            </a:xfrm>
            <a:custGeom>
              <a:avLst/>
              <a:gdLst/>
              <a:ahLst/>
              <a:cxnLst/>
              <a:rect l="l" t="t" r="r" b="b"/>
              <a:pathLst>
                <a:path w="266065" h="239395">
                  <a:moveTo>
                    <a:pt x="125590" y="0"/>
                  </a:moveTo>
                  <a:lnTo>
                    <a:pt x="0" y="0"/>
                  </a:lnTo>
                  <a:lnTo>
                    <a:pt x="0" y="239293"/>
                  </a:lnTo>
                  <a:lnTo>
                    <a:pt x="59474" y="239293"/>
                  </a:lnTo>
                  <a:lnTo>
                    <a:pt x="59474" y="139687"/>
                  </a:lnTo>
                  <a:lnTo>
                    <a:pt x="175010" y="139687"/>
                  </a:lnTo>
                  <a:lnTo>
                    <a:pt x="172851" y="138428"/>
                  </a:lnTo>
                  <a:lnTo>
                    <a:pt x="163664" y="133946"/>
                  </a:lnTo>
                  <a:lnTo>
                    <a:pt x="181418" y="130995"/>
                  </a:lnTo>
                  <a:lnTo>
                    <a:pt x="221221" y="112026"/>
                  </a:lnTo>
                  <a:lnTo>
                    <a:pt x="231019" y="101523"/>
                  </a:lnTo>
                  <a:lnTo>
                    <a:pt x="59474" y="101523"/>
                  </a:lnTo>
                  <a:lnTo>
                    <a:pt x="59474" y="40487"/>
                  </a:lnTo>
                  <a:lnTo>
                    <a:pt x="235473" y="40487"/>
                  </a:lnTo>
                  <a:lnTo>
                    <a:pt x="234051" y="37374"/>
                  </a:lnTo>
                  <a:lnTo>
                    <a:pt x="204212" y="10439"/>
                  </a:lnTo>
                  <a:lnTo>
                    <a:pt x="166806" y="1720"/>
                  </a:lnTo>
                  <a:lnTo>
                    <a:pt x="147870" y="436"/>
                  </a:lnTo>
                  <a:lnTo>
                    <a:pt x="125590" y="0"/>
                  </a:lnTo>
                  <a:close/>
                </a:path>
                <a:path w="266065" h="239395">
                  <a:moveTo>
                    <a:pt x="175010" y="139687"/>
                  </a:moveTo>
                  <a:lnTo>
                    <a:pt x="71373" y="139687"/>
                  </a:lnTo>
                  <a:lnTo>
                    <a:pt x="81282" y="139856"/>
                  </a:lnTo>
                  <a:lnTo>
                    <a:pt x="89628" y="140334"/>
                  </a:lnTo>
                  <a:lnTo>
                    <a:pt x="124320" y="156980"/>
                  </a:lnTo>
                  <a:lnTo>
                    <a:pt x="150825" y="187350"/>
                  </a:lnTo>
                  <a:lnTo>
                    <a:pt x="194106" y="239293"/>
                  </a:lnTo>
                  <a:lnTo>
                    <a:pt x="265937" y="239293"/>
                  </a:lnTo>
                  <a:lnTo>
                    <a:pt x="229336" y="192620"/>
                  </a:lnTo>
                  <a:lnTo>
                    <a:pt x="219353" y="179733"/>
                  </a:lnTo>
                  <a:lnTo>
                    <a:pt x="210231" y="169000"/>
                  </a:lnTo>
                  <a:lnTo>
                    <a:pt x="202092" y="160422"/>
                  </a:lnTo>
                  <a:lnTo>
                    <a:pt x="195059" y="154000"/>
                  </a:lnTo>
                  <a:lnTo>
                    <a:pt x="188551" y="148454"/>
                  </a:lnTo>
                  <a:lnTo>
                    <a:pt x="181148" y="143263"/>
                  </a:lnTo>
                  <a:lnTo>
                    <a:pt x="175010" y="139687"/>
                  </a:lnTo>
                  <a:close/>
                </a:path>
                <a:path w="266065" h="239395">
                  <a:moveTo>
                    <a:pt x="235473" y="40487"/>
                  </a:moveTo>
                  <a:lnTo>
                    <a:pt x="106108" y="40487"/>
                  </a:lnTo>
                  <a:lnTo>
                    <a:pt x="124115" y="40655"/>
                  </a:lnTo>
                  <a:lnTo>
                    <a:pt x="138204" y="41094"/>
                  </a:lnTo>
                  <a:lnTo>
                    <a:pt x="177482" y="56730"/>
                  </a:lnTo>
                  <a:lnTo>
                    <a:pt x="180301" y="62941"/>
                  </a:lnTo>
                  <a:lnTo>
                    <a:pt x="180301" y="78168"/>
                  </a:lnTo>
                  <a:lnTo>
                    <a:pt x="148083" y="100120"/>
                  </a:lnTo>
                  <a:lnTo>
                    <a:pt x="103695" y="101523"/>
                  </a:lnTo>
                  <a:lnTo>
                    <a:pt x="231019" y="101523"/>
                  </a:lnTo>
                  <a:lnTo>
                    <a:pt x="236627" y="92289"/>
                  </a:lnTo>
                  <a:lnTo>
                    <a:pt x="240425" y="80438"/>
                  </a:lnTo>
                  <a:lnTo>
                    <a:pt x="241680" y="67208"/>
                  </a:lnTo>
                  <a:lnTo>
                    <a:pt x="240803" y="56481"/>
                  </a:lnTo>
                  <a:lnTo>
                    <a:pt x="238229" y="46521"/>
                  </a:lnTo>
                  <a:lnTo>
                    <a:pt x="235473" y="40487"/>
                  </a:lnTo>
                  <a:close/>
                </a:path>
              </a:pathLst>
            </a:custGeom>
            <a:solidFill>
              <a:srgbClr val="4B5A5E"/>
            </a:solidFill>
          </p:spPr>
          <p:txBody>
            <a:bodyPr wrap="square" lIns="0" tIns="0" rIns="0" bIns="0" rtlCol="0"/>
            <a:lstStyle/>
            <a:p>
              <a:endParaRPr/>
            </a:p>
          </p:txBody>
        </p:sp>
        <p:sp>
          <p:nvSpPr>
            <p:cNvPr id="8" name="object 5"/>
            <p:cNvSpPr/>
            <p:nvPr/>
          </p:nvSpPr>
          <p:spPr>
            <a:xfrm>
              <a:off x="7582537" y="6857852"/>
              <a:ext cx="286385" cy="247650"/>
            </a:xfrm>
            <a:custGeom>
              <a:avLst/>
              <a:gdLst/>
              <a:ahLst/>
              <a:cxnLst/>
              <a:rect l="l" t="t" r="r" b="b"/>
              <a:pathLst>
                <a:path w="286384" h="247650">
                  <a:moveTo>
                    <a:pt x="143662" y="0"/>
                  </a:moveTo>
                  <a:lnTo>
                    <a:pt x="102731" y="3517"/>
                  </a:lnTo>
                  <a:lnTo>
                    <a:pt x="54339" y="21462"/>
                  </a:lnTo>
                  <a:lnTo>
                    <a:pt x="18999" y="54838"/>
                  </a:lnTo>
                  <a:lnTo>
                    <a:pt x="1230" y="104718"/>
                  </a:lnTo>
                  <a:lnTo>
                    <a:pt x="0" y="124917"/>
                  </a:lnTo>
                  <a:lnTo>
                    <a:pt x="2666" y="152929"/>
                  </a:lnTo>
                  <a:lnTo>
                    <a:pt x="23869" y="199294"/>
                  </a:lnTo>
                  <a:lnTo>
                    <a:pt x="62566" y="230775"/>
                  </a:lnTo>
                  <a:lnTo>
                    <a:pt x="113239" y="245590"/>
                  </a:lnTo>
                  <a:lnTo>
                    <a:pt x="143662" y="247459"/>
                  </a:lnTo>
                  <a:lnTo>
                    <a:pt x="173798" y="245582"/>
                  </a:lnTo>
                  <a:lnTo>
                    <a:pt x="200634" y="239952"/>
                  </a:lnTo>
                  <a:lnTo>
                    <a:pt x="224079" y="230566"/>
                  </a:lnTo>
                  <a:lnTo>
                    <a:pt x="244043" y="217423"/>
                  </a:lnTo>
                  <a:lnTo>
                    <a:pt x="255583" y="205981"/>
                  </a:lnTo>
                  <a:lnTo>
                    <a:pt x="143662" y="205981"/>
                  </a:lnTo>
                  <a:lnTo>
                    <a:pt x="126899" y="204648"/>
                  </a:lnTo>
                  <a:lnTo>
                    <a:pt x="85153" y="185013"/>
                  </a:lnTo>
                  <a:lnTo>
                    <a:pt x="62865" y="142897"/>
                  </a:lnTo>
                  <a:lnTo>
                    <a:pt x="61421" y="122554"/>
                  </a:lnTo>
                  <a:lnTo>
                    <a:pt x="62781" y="103824"/>
                  </a:lnTo>
                  <a:lnTo>
                    <a:pt x="84175" y="61518"/>
                  </a:lnTo>
                  <a:lnTo>
                    <a:pt x="126336" y="42741"/>
                  </a:lnTo>
                  <a:lnTo>
                    <a:pt x="143662" y="41490"/>
                  </a:lnTo>
                  <a:lnTo>
                    <a:pt x="256199" y="41490"/>
                  </a:lnTo>
                  <a:lnTo>
                    <a:pt x="246900" y="31953"/>
                  </a:lnTo>
                  <a:lnTo>
                    <a:pt x="225408" y="17916"/>
                  </a:lnTo>
                  <a:lnTo>
                    <a:pt x="200977" y="7937"/>
                  </a:lnTo>
                  <a:lnTo>
                    <a:pt x="173698" y="1978"/>
                  </a:lnTo>
                  <a:lnTo>
                    <a:pt x="143662" y="0"/>
                  </a:lnTo>
                  <a:close/>
                </a:path>
                <a:path w="286384" h="247650">
                  <a:moveTo>
                    <a:pt x="256199" y="41490"/>
                  </a:moveTo>
                  <a:lnTo>
                    <a:pt x="143662" y="41490"/>
                  </a:lnTo>
                  <a:lnTo>
                    <a:pt x="161007" y="42741"/>
                  </a:lnTo>
                  <a:lnTo>
                    <a:pt x="176542" y="46434"/>
                  </a:lnTo>
                  <a:lnTo>
                    <a:pt x="212361" y="72395"/>
                  </a:lnTo>
                  <a:lnTo>
                    <a:pt x="225005" y="122554"/>
                  </a:lnTo>
                  <a:lnTo>
                    <a:pt x="223579" y="142508"/>
                  </a:lnTo>
                  <a:lnTo>
                    <a:pt x="202184" y="185496"/>
                  </a:lnTo>
                  <a:lnTo>
                    <a:pt x="160425" y="204721"/>
                  </a:lnTo>
                  <a:lnTo>
                    <a:pt x="143662" y="205981"/>
                  </a:lnTo>
                  <a:lnTo>
                    <a:pt x="255583" y="205981"/>
                  </a:lnTo>
                  <a:lnTo>
                    <a:pt x="262698" y="198927"/>
                  </a:lnTo>
                  <a:lnTo>
                    <a:pt x="275915" y="177074"/>
                  </a:lnTo>
                  <a:lnTo>
                    <a:pt x="283782" y="151914"/>
                  </a:lnTo>
                  <a:lnTo>
                    <a:pt x="286385" y="123494"/>
                  </a:lnTo>
                  <a:lnTo>
                    <a:pt x="283964" y="95723"/>
                  </a:lnTo>
                  <a:lnTo>
                    <a:pt x="276639" y="71118"/>
                  </a:lnTo>
                  <a:lnTo>
                    <a:pt x="264316" y="49815"/>
                  </a:lnTo>
                  <a:lnTo>
                    <a:pt x="256199" y="41490"/>
                  </a:lnTo>
                  <a:close/>
                </a:path>
              </a:pathLst>
            </a:custGeom>
            <a:solidFill>
              <a:srgbClr val="4B5A5E"/>
            </a:solidFill>
          </p:spPr>
          <p:txBody>
            <a:bodyPr wrap="square" lIns="0" tIns="0" rIns="0" bIns="0" rtlCol="0"/>
            <a:lstStyle/>
            <a:p>
              <a:endParaRPr/>
            </a:p>
          </p:txBody>
        </p:sp>
        <p:sp>
          <p:nvSpPr>
            <p:cNvPr id="9" name="object 6"/>
            <p:cNvSpPr/>
            <p:nvPr/>
          </p:nvSpPr>
          <p:spPr>
            <a:xfrm>
              <a:off x="7865592" y="6861685"/>
              <a:ext cx="387350" cy="239395"/>
            </a:xfrm>
            <a:custGeom>
              <a:avLst/>
              <a:gdLst/>
              <a:ahLst/>
              <a:cxnLst/>
              <a:rect l="l" t="t" r="r" b="b"/>
              <a:pathLst>
                <a:path w="387350" h="239395">
                  <a:moveTo>
                    <a:pt x="61391" y="0"/>
                  </a:moveTo>
                  <a:lnTo>
                    <a:pt x="0" y="0"/>
                  </a:lnTo>
                  <a:lnTo>
                    <a:pt x="70396" y="239306"/>
                  </a:lnTo>
                  <a:lnTo>
                    <a:pt x="135127" y="239306"/>
                  </a:lnTo>
                  <a:lnTo>
                    <a:pt x="159450" y="164960"/>
                  </a:lnTo>
                  <a:lnTo>
                    <a:pt x="105613" y="164960"/>
                  </a:lnTo>
                  <a:lnTo>
                    <a:pt x="61391" y="0"/>
                  </a:lnTo>
                  <a:close/>
                </a:path>
                <a:path w="387350" h="239395">
                  <a:moveTo>
                    <a:pt x="248661" y="60540"/>
                  </a:moveTo>
                  <a:lnTo>
                    <a:pt x="193611" y="60540"/>
                  </a:lnTo>
                  <a:lnTo>
                    <a:pt x="252641" y="239306"/>
                  </a:lnTo>
                  <a:lnTo>
                    <a:pt x="316382" y="239306"/>
                  </a:lnTo>
                  <a:lnTo>
                    <a:pt x="337559" y="167817"/>
                  </a:lnTo>
                  <a:lnTo>
                    <a:pt x="282117" y="167817"/>
                  </a:lnTo>
                  <a:lnTo>
                    <a:pt x="248661" y="60540"/>
                  </a:lnTo>
                  <a:close/>
                </a:path>
                <a:path w="387350" h="239395">
                  <a:moveTo>
                    <a:pt x="387273" y="0"/>
                  </a:moveTo>
                  <a:lnTo>
                    <a:pt x="327317" y="0"/>
                  </a:lnTo>
                  <a:lnTo>
                    <a:pt x="282117" y="167817"/>
                  </a:lnTo>
                  <a:lnTo>
                    <a:pt x="337559" y="167817"/>
                  </a:lnTo>
                  <a:lnTo>
                    <a:pt x="387273" y="0"/>
                  </a:lnTo>
                  <a:close/>
                </a:path>
                <a:path w="387350" h="239395">
                  <a:moveTo>
                    <a:pt x="229781" y="0"/>
                  </a:moveTo>
                  <a:lnTo>
                    <a:pt x="158889" y="0"/>
                  </a:lnTo>
                  <a:lnTo>
                    <a:pt x="105613" y="164960"/>
                  </a:lnTo>
                  <a:lnTo>
                    <a:pt x="159450" y="164960"/>
                  </a:lnTo>
                  <a:lnTo>
                    <a:pt x="193611" y="60540"/>
                  </a:lnTo>
                  <a:lnTo>
                    <a:pt x="248661" y="60540"/>
                  </a:lnTo>
                  <a:lnTo>
                    <a:pt x="229781" y="0"/>
                  </a:lnTo>
                  <a:close/>
                </a:path>
              </a:pathLst>
            </a:custGeom>
            <a:solidFill>
              <a:srgbClr val="4B5A5E"/>
            </a:solidFill>
          </p:spPr>
          <p:txBody>
            <a:bodyPr wrap="square" lIns="0" tIns="0" rIns="0" bIns="0" rtlCol="0"/>
            <a:lstStyle/>
            <a:p>
              <a:endParaRPr/>
            </a:p>
          </p:txBody>
        </p:sp>
        <p:sp>
          <p:nvSpPr>
            <p:cNvPr id="10" name="object 7"/>
            <p:cNvSpPr/>
            <p:nvPr/>
          </p:nvSpPr>
          <p:spPr>
            <a:xfrm>
              <a:off x="8264280" y="6861685"/>
              <a:ext cx="234543" cy="239306"/>
            </a:xfrm>
            <a:prstGeom prst="rect">
              <a:avLst/>
            </a:prstGeom>
            <a:blipFill>
              <a:blip r:embed="rId2" cstate="print"/>
              <a:stretch>
                <a:fillRect/>
              </a:stretch>
            </a:blipFill>
          </p:spPr>
          <p:txBody>
            <a:bodyPr wrap="square" lIns="0" tIns="0" rIns="0" bIns="0" rtlCol="0"/>
            <a:lstStyle/>
            <a:p>
              <a:endParaRPr/>
            </a:p>
          </p:txBody>
        </p:sp>
        <p:sp>
          <p:nvSpPr>
            <p:cNvPr id="11" name="object 8"/>
            <p:cNvSpPr/>
            <p:nvPr/>
          </p:nvSpPr>
          <p:spPr>
            <a:xfrm>
              <a:off x="8535438" y="6862147"/>
              <a:ext cx="29845" cy="26670"/>
            </a:xfrm>
            <a:custGeom>
              <a:avLst/>
              <a:gdLst/>
              <a:ahLst/>
              <a:cxnLst/>
              <a:rect l="l" t="t" r="r" b="b"/>
              <a:pathLst>
                <a:path w="29845" h="26670">
                  <a:moveTo>
                    <a:pt x="29502" y="0"/>
                  </a:moveTo>
                  <a:lnTo>
                    <a:pt x="0" y="0"/>
                  </a:lnTo>
                  <a:lnTo>
                    <a:pt x="0" y="26212"/>
                  </a:lnTo>
                  <a:lnTo>
                    <a:pt x="29502" y="26212"/>
                  </a:lnTo>
                  <a:lnTo>
                    <a:pt x="29502" y="0"/>
                  </a:lnTo>
                  <a:close/>
                </a:path>
              </a:pathLst>
            </a:custGeom>
            <a:solidFill>
              <a:srgbClr val="EB382A"/>
            </a:solidFill>
          </p:spPr>
          <p:txBody>
            <a:bodyPr wrap="square" lIns="0" tIns="0" rIns="0" bIns="0" rtlCol="0"/>
            <a:lstStyle/>
            <a:p>
              <a:endParaRPr/>
            </a:p>
          </p:txBody>
        </p:sp>
        <p:sp>
          <p:nvSpPr>
            <p:cNvPr id="12" name="object 9"/>
            <p:cNvSpPr/>
            <p:nvPr/>
          </p:nvSpPr>
          <p:spPr>
            <a:xfrm>
              <a:off x="8550189" y="6931273"/>
              <a:ext cx="0" cy="170180"/>
            </a:xfrm>
            <a:custGeom>
              <a:avLst/>
              <a:gdLst/>
              <a:ahLst/>
              <a:cxnLst/>
              <a:rect l="l" t="t" r="r" b="b"/>
              <a:pathLst>
                <a:path h="170179">
                  <a:moveTo>
                    <a:pt x="0" y="0"/>
                  </a:moveTo>
                  <a:lnTo>
                    <a:pt x="0" y="169722"/>
                  </a:lnTo>
                </a:path>
              </a:pathLst>
            </a:custGeom>
            <a:ln w="29502">
              <a:solidFill>
                <a:srgbClr val="EB382A"/>
              </a:solidFill>
            </a:ln>
          </p:spPr>
          <p:txBody>
            <a:bodyPr wrap="square" lIns="0" tIns="0" rIns="0" bIns="0" rtlCol="0"/>
            <a:lstStyle/>
            <a:p>
              <a:endParaRPr/>
            </a:p>
          </p:txBody>
        </p:sp>
        <p:sp>
          <p:nvSpPr>
            <p:cNvPr id="13" name="object 10"/>
            <p:cNvSpPr/>
            <p:nvPr/>
          </p:nvSpPr>
          <p:spPr>
            <a:xfrm>
              <a:off x="8593965" y="6876472"/>
              <a:ext cx="420089" cy="229819"/>
            </a:xfrm>
            <a:prstGeom prst="rect">
              <a:avLst/>
            </a:prstGeom>
            <a:blipFill>
              <a:blip r:embed="rId3" cstate="print"/>
              <a:stretch>
                <a:fillRect/>
              </a:stretch>
            </a:blipFill>
          </p:spPr>
          <p:txBody>
            <a:bodyPr wrap="square" lIns="0" tIns="0" rIns="0" bIns="0" rtlCol="0"/>
            <a:lstStyle/>
            <a:p>
              <a:endParaRPr/>
            </a:p>
          </p:txBody>
        </p:sp>
        <p:sp>
          <p:nvSpPr>
            <p:cNvPr id="14" name="object 11"/>
            <p:cNvSpPr/>
            <p:nvPr/>
          </p:nvSpPr>
          <p:spPr>
            <a:xfrm>
              <a:off x="9037858" y="6928902"/>
              <a:ext cx="99695" cy="172085"/>
            </a:xfrm>
            <a:custGeom>
              <a:avLst/>
              <a:gdLst/>
              <a:ahLst/>
              <a:cxnLst/>
              <a:rect l="l" t="t" r="r" b="b"/>
              <a:pathLst>
                <a:path w="99695" h="172084">
                  <a:moveTo>
                    <a:pt x="29476" y="2374"/>
                  </a:moveTo>
                  <a:lnTo>
                    <a:pt x="0" y="2374"/>
                  </a:lnTo>
                  <a:lnTo>
                    <a:pt x="0" y="172084"/>
                  </a:lnTo>
                  <a:lnTo>
                    <a:pt x="29476" y="172084"/>
                  </a:lnTo>
                  <a:lnTo>
                    <a:pt x="29476" y="76301"/>
                  </a:lnTo>
                  <a:lnTo>
                    <a:pt x="39804" y="56738"/>
                  </a:lnTo>
                  <a:lnTo>
                    <a:pt x="53592" y="39090"/>
                  </a:lnTo>
                  <a:lnTo>
                    <a:pt x="29476" y="39090"/>
                  </a:lnTo>
                  <a:lnTo>
                    <a:pt x="29476" y="2374"/>
                  </a:lnTo>
                  <a:close/>
                </a:path>
                <a:path w="99695" h="172084">
                  <a:moveTo>
                    <a:pt x="99428" y="0"/>
                  </a:moveTo>
                  <a:lnTo>
                    <a:pt x="51893" y="12034"/>
                  </a:lnTo>
                  <a:lnTo>
                    <a:pt x="30416" y="39090"/>
                  </a:lnTo>
                  <a:lnTo>
                    <a:pt x="53592" y="39090"/>
                  </a:lnTo>
                  <a:lnTo>
                    <a:pt x="54284" y="38204"/>
                  </a:lnTo>
                  <a:lnTo>
                    <a:pt x="73848" y="25123"/>
                  </a:lnTo>
                  <a:lnTo>
                    <a:pt x="99428" y="21920"/>
                  </a:lnTo>
                  <a:lnTo>
                    <a:pt x="99428" y="0"/>
                  </a:lnTo>
                  <a:close/>
                </a:path>
              </a:pathLst>
            </a:custGeom>
            <a:solidFill>
              <a:srgbClr val="EB382A"/>
            </a:solidFill>
          </p:spPr>
          <p:txBody>
            <a:bodyPr wrap="square" lIns="0" tIns="0" rIns="0" bIns="0" rtlCol="0"/>
            <a:lstStyle/>
            <a:p>
              <a:endParaRPr/>
            </a:p>
          </p:txBody>
        </p:sp>
        <p:sp>
          <p:nvSpPr>
            <p:cNvPr id="15" name="object 12"/>
            <p:cNvSpPr/>
            <p:nvPr/>
          </p:nvSpPr>
          <p:spPr>
            <a:xfrm>
              <a:off x="9147270" y="6926508"/>
              <a:ext cx="153670" cy="180340"/>
            </a:xfrm>
            <a:custGeom>
              <a:avLst/>
              <a:gdLst/>
              <a:ahLst/>
              <a:cxnLst/>
              <a:rect l="l" t="t" r="r" b="b"/>
              <a:pathLst>
                <a:path w="153670" h="180340">
                  <a:moveTo>
                    <a:pt x="132901" y="20535"/>
                  </a:moveTo>
                  <a:lnTo>
                    <a:pt x="78498" y="20535"/>
                  </a:lnTo>
                  <a:lnTo>
                    <a:pt x="94771" y="22468"/>
                  </a:lnTo>
                  <a:lnTo>
                    <a:pt x="107391" y="28151"/>
                  </a:lnTo>
                  <a:lnTo>
                    <a:pt x="115553" y="37407"/>
                  </a:lnTo>
                  <a:lnTo>
                    <a:pt x="118452" y="50063"/>
                  </a:lnTo>
                  <a:lnTo>
                    <a:pt x="118452" y="59601"/>
                  </a:lnTo>
                  <a:lnTo>
                    <a:pt x="108953" y="61988"/>
                  </a:lnTo>
                  <a:lnTo>
                    <a:pt x="72464" y="70175"/>
                  </a:lnTo>
                  <a:lnTo>
                    <a:pt x="37174" y="82076"/>
                  </a:lnTo>
                  <a:lnTo>
                    <a:pt x="10535" y="101222"/>
                  </a:lnTo>
                  <a:lnTo>
                    <a:pt x="0" y="131140"/>
                  </a:lnTo>
                  <a:lnTo>
                    <a:pt x="4518" y="149991"/>
                  </a:lnTo>
                  <a:lnTo>
                    <a:pt x="16884" y="165461"/>
                  </a:lnTo>
                  <a:lnTo>
                    <a:pt x="35318" y="175931"/>
                  </a:lnTo>
                  <a:lnTo>
                    <a:pt x="58038" y="179781"/>
                  </a:lnTo>
                  <a:lnTo>
                    <a:pt x="75304" y="177547"/>
                  </a:lnTo>
                  <a:lnTo>
                    <a:pt x="90922" y="171596"/>
                  </a:lnTo>
                  <a:lnTo>
                    <a:pt x="105202" y="163054"/>
                  </a:lnTo>
                  <a:lnTo>
                    <a:pt x="113373" y="156883"/>
                  </a:lnTo>
                  <a:lnTo>
                    <a:pt x="58978" y="156883"/>
                  </a:lnTo>
                  <a:lnTo>
                    <a:pt x="46649" y="154427"/>
                  </a:lnTo>
                  <a:lnTo>
                    <a:pt x="36687" y="147988"/>
                  </a:lnTo>
                  <a:lnTo>
                    <a:pt x="30025" y="138961"/>
                  </a:lnTo>
                  <a:lnTo>
                    <a:pt x="27597" y="128739"/>
                  </a:lnTo>
                  <a:lnTo>
                    <a:pt x="35988" y="109502"/>
                  </a:lnTo>
                  <a:lnTo>
                    <a:pt x="56554" y="96434"/>
                  </a:lnTo>
                  <a:lnTo>
                    <a:pt x="82380" y="87838"/>
                  </a:lnTo>
                  <a:lnTo>
                    <a:pt x="118452" y="79146"/>
                  </a:lnTo>
                  <a:lnTo>
                    <a:pt x="147967" y="79146"/>
                  </a:lnTo>
                  <a:lnTo>
                    <a:pt x="147967" y="52946"/>
                  </a:lnTo>
                  <a:lnTo>
                    <a:pt x="141127" y="28380"/>
                  </a:lnTo>
                  <a:lnTo>
                    <a:pt x="132901" y="20535"/>
                  </a:lnTo>
                  <a:close/>
                </a:path>
                <a:path w="153670" h="180340">
                  <a:moveTo>
                    <a:pt x="148518" y="153047"/>
                  </a:moveTo>
                  <a:lnTo>
                    <a:pt x="118452" y="153047"/>
                  </a:lnTo>
                  <a:lnTo>
                    <a:pt x="121310" y="174485"/>
                  </a:lnTo>
                  <a:lnTo>
                    <a:pt x="153669" y="174485"/>
                  </a:lnTo>
                  <a:lnTo>
                    <a:pt x="150232" y="165401"/>
                  </a:lnTo>
                  <a:lnTo>
                    <a:pt x="148675" y="156090"/>
                  </a:lnTo>
                  <a:lnTo>
                    <a:pt x="148518" y="153047"/>
                  </a:lnTo>
                  <a:close/>
                </a:path>
                <a:path w="153670" h="180340">
                  <a:moveTo>
                    <a:pt x="147967" y="79146"/>
                  </a:moveTo>
                  <a:lnTo>
                    <a:pt x="118452" y="79146"/>
                  </a:lnTo>
                  <a:lnTo>
                    <a:pt x="118452" y="129209"/>
                  </a:lnTo>
                  <a:lnTo>
                    <a:pt x="106416" y="139566"/>
                  </a:lnTo>
                  <a:lnTo>
                    <a:pt x="92106" y="148409"/>
                  </a:lnTo>
                  <a:lnTo>
                    <a:pt x="76101" y="154570"/>
                  </a:lnTo>
                  <a:lnTo>
                    <a:pt x="58978" y="156883"/>
                  </a:lnTo>
                  <a:lnTo>
                    <a:pt x="113373" y="156883"/>
                  </a:lnTo>
                  <a:lnTo>
                    <a:pt x="118452" y="153047"/>
                  </a:lnTo>
                  <a:lnTo>
                    <a:pt x="148518" y="153047"/>
                  </a:lnTo>
                  <a:lnTo>
                    <a:pt x="148190" y="146687"/>
                  </a:lnTo>
                  <a:lnTo>
                    <a:pt x="148021" y="139566"/>
                  </a:lnTo>
                  <a:lnTo>
                    <a:pt x="147967" y="79146"/>
                  </a:lnTo>
                  <a:close/>
                </a:path>
                <a:path w="153670" h="180340">
                  <a:moveTo>
                    <a:pt x="78498" y="0"/>
                  </a:moveTo>
                  <a:lnTo>
                    <a:pt x="56305" y="2551"/>
                  </a:lnTo>
                  <a:lnTo>
                    <a:pt x="37226" y="9664"/>
                  </a:lnTo>
                  <a:lnTo>
                    <a:pt x="20815" y="20535"/>
                  </a:lnTo>
                  <a:lnTo>
                    <a:pt x="6642" y="34340"/>
                  </a:lnTo>
                  <a:lnTo>
                    <a:pt x="27597" y="47205"/>
                  </a:lnTo>
                  <a:lnTo>
                    <a:pt x="37357" y="36802"/>
                  </a:lnTo>
                  <a:lnTo>
                    <a:pt x="48942" y="28327"/>
                  </a:lnTo>
                  <a:lnTo>
                    <a:pt x="62580" y="22624"/>
                  </a:lnTo>
                  <a:lnTo>
                    <a:pt x="78498" y="20535"/>
                  </a:lnTo>
                  <a:lnTo>
                    <a:pt x="132901" y="20535"/>
                  </a:lnTo>
                  <a:lnTo>
                    <a:pt x="123939" y="11990"/>
                  </a:lnTo>
                  <a:lnTo>
                    <a:pt x="101397" y="2841"/>
                  </a:lnTo>
                  <a:lnTo>
                    <a:pt x="78498" y="0"/>
                  </a:lnTo>
                  <a:close/>
                </a:path>
              </a:pathLst>
            </a:custGeom>
            <a:solidFill>
              <a:srgbClr val="EB382A"/>
            </a:solidFill>
          </p:spPr>
          <p:txBody>
            <a:bodyPr wrap="square" lIns="0" tIns="0" rIns="0" bIns="0" rtlCol="0"/>
            <a:lstStyle/>
            <a:p>
              <a:endParaRPr/>
            </a:p>
          </p:txBody>
        </p:sp>
        <p:sp>
          <p:nvSpPr>
            <p:cNvPr id="16" name="object 13"/>
            <p:cNvSpPr/>
            <p:nvPr/>
          </p:nvSpPr>
          <p:spPr>
            <a:xfrm>
              <a:off x="9319008" y="6926501"/>
              <a:ext cx="156210" cy="180340"/>
            </a:xfrm>
            <a:custGeom>
              <a:avLst/>
              <a:gdLst/>
              <a:ahLst/>
              <a:cxnLst/>
              <a:rect l="l" t="t" r="r" b="b"/>
              <a:pathLst>
                <a:path w="156209" h="180340">
                  <a:moveTo>
                    <a:pt x="83718" y="0"/>
                  </a:moveTo>
                  <a:lnTo>
                    <a:pt x="50963" y="5092"/>
                  </a:lnTo>
                  <a:lnTo>
                    <a:pt x="24371" y="21053"/>
                  </a:lnTo>
                  <a:lnTo>
                    <a:pt x="6523" y="48906"/>
                  </a:lnTo>
                  <a:lnTo>
                    <a:pt x="0" y="89674"/>
                  </a:lnTo>
                  <a:lnTo>
                    <a:pt x="6523" y="130703"/>
                  </a:lnTo>
                  <a:lnTo>
                    <a:pt x="24371" y="158683"/>
                  </a:lnTo>
                  <a:lnTo>
                    <a:pt x="50963" y="174685"/>
                  </a:lnTo>
                  <a:lnTo>
                    <a:pt x="83718" y="179781"/>
                  </a:lnTo>
                  <a:lnTo>
                    <a:pt x="107604" y="176247"/>
                  </a:lnTo>
                  <a:lnTo>
                    <a:pt x="128095" y="166543"/>
                  </a:lnTo>
                  <a:lnTo>
                    <a:pt x="136307" y="159258"/>
                  </a:lnTo>
                  <a:lnTo>
                    <a:pt x="83718" y="159258"/>
                  </a:lnTo>
                  <a:lnTo>
                    <a:pt x="55985" y="152475"/>
                  </a:lnTo>
                  <a:lnTo>
                    <a:pt x="39489" y="135372"/>
                  </a:lnTo>
                  <a:lnTo>
                    <a:pt x="31552" y="112816"/>
                  </a:lnTo>
                  <a:lnTo>
                    <a:pt x="29502" y="89674"/>
                  </a:lnTo>
                  <a:lnTo>
                    <a:pt x="31552" y="66789"/>
                  </a:lnTo>
                  <a:lnTo>
                    <a:pt x="39489" y="44365"/>
                  </a:lnTo>
                  <a:lnTo>
                    <a:pt x="55985" y="27311"/>
                  </a:lnTo>
                  <a:lnTo>
                    <a:pt x="83718" y="20535"/>
                  </a:lnTo>
                  <a:lnTo>
                    <a:pt x="134804" y="20535"/>
                  </a:lnTo>
                  <a:lnTo>
                    <a:pt x="125777" y="11996"/>
                  </a:lnTo>
                  <a:lnTo>
                    <a:pt x="107049" y="3156"/>
                  </a:lnTo>
                  <a:lnTo>
                    <a:pt x="83718" y="0"/>
                  </a:lnTo>
                  <a:close/>
                </a:path>
                <a:path w="156209" h="180340">
                  <a:moveTo>
                    <a:pt x="132270" y="125399"/>
                  </a:moveTo>
                  <a:lnTo>
                    <a:pt x="124412" y="137405"/>
                  </a:lnTo>
                  <a:lnTo>
                    <a:pt x="114061" y="148062"/>
                  </a:lnTo>
                  <a:lnTo>
                    <a:pt x="100677" y="155853"/>
                  </a:lnTo>
                  <a:lnTo>
                    <a:pt x="83718" y="159258"/>
                  </a:lnTo>
                  <a:lnTo>
                    <a:pt x="136307" y="159258"/>
                  </a:lnTo>
                  <a:lnTo>
                    <a:pt x="144475" y="152011"/>
                  </a:lnTo>
                  <a:lnTo>
                    <a:pt x="156032" y="133997"/>
                  </a:lnTo>
                  <a:lnTo>
                    <a:pt x="132270" y="125399"/>
                  </a:lnTo>
                  <a:close/>
                </a:path>
                <a:path w="156209" h="180340">
                  <a:moveTo>
                    <a:pt x="134804" y="20535"/>
                  </a:moveTo>
                  <a:lnTo>
                    <a:pt x="83718" y="20535"/>
                  </a:lnTo>
                  <a:lnTo>
                    <a:pt x="99099" y="22897"/>
                  </a:lnTo>
                  <a:lnTo>
                    <a:pt x="110739" y="30229"/>
                  </a:lnTo>
                  <a:lnTo>
                    <a:pt x="119342" y="40699"/>
                  </a:lnTo>
                  <a:lnTo>
                    <a:pt x="125615" y="52476"/>
                  </a:lnTo>
                  <a:lnTo>
                    <a:pt x="150329" y="42938"/>
                  </a:lnTo>
                  <a:lnTo>
                    <a:pt x="140129" y="25572"/>
                  </a:lnTo>
                  <a:lnTo>
                    <a:pt x="134804" y="20535"/>
                  </a:lnTo>
                  <a:close/>
                </a:path>
              </a:pathLst>
            </a:custGeom>
            <a:solidFill>
              <a:srgbClr val="EB382A"/>
            </a:solidFill>
          </p:spPr>
          <p:txBody>
            <a:bodyPr wrap="square" lIns="0" tIns="0" rIns="0" bIns="0" rtlCol="0"/>
            <a:lstStyle/>
            <a:p>
              <a:endParaRPr/>
            </a:p>
          </p:txBody>
        </p:sp>
        <p:sp>
          <p:nvSpPr>
            <p:cNvPr id="17" name="object 14"/>
            <p:cNvSpPr/>
            <p:nvPr/>
          </p:nvSpPr>
          <p:spPr>
            <a:xfrm>
              <a:off x="9478863" y="6876472"/>
              <a:ext cx="108585" cy="229870"/>
            </a:xfrm>
            <a:custGeom>
              <a:avLst/>
              <a:gdLst/>
              <a:ahLst/>
              <a:cxnLst/>
              <a:rect l="l" t="t" r="r" b="b"/>
              <a:pathLst>
                <a:path w="108584" h="229870">
                  <a:moveTo>
                    <a:pt x="61353" y="75336"/>
                  </a:moveTo>
                  <a:lnTo>
                    <a:pt x="31877" y="75336"/>
                  </a:lnTo>
                  <a:lnTo>
                    <a:pt x="31877" y="171157"/>
                  </a:lnTo>
                  <a:lnTo>
                    <a:pt x="32213" y="193402"/>
                  </a:lnTo>
                  <a:lnTo>
                    <a:pt x="36699" y="212113"/>
                  </a:lnTo>
                  <a:lnTo>
                    <a:pt x="50554" y="225012"/>
                  </a:lnTo>
                  <a:lnTo>
                    <a:pt x="78994" y="229819"/>
                  </a:lnTo>
                  <a:lnTo>
                    <a:pt x="86469" y="229397"/>
                  </a:lnTo>
                  <a:lnTo>
                    <a:pt x="93908" y="228252"/>
                  </a:lnTo>
                  <a:lnTo>
                    <a:pt x="101259" y="226567"/>
                  </a:lnTo>
                  <a:lnTo>
                    <a:pt x="108470" y="224523"/>
                  </a:lnTo>
                  <a:lnTo>
                    <a:pt x="108470" y="209283"/>
                  </a:lnTo>
                  <a:lnTo>
                    <a:pt x="85153" y="209283"/>
                  </a:lnTo>
                  <a:lnTo>
                    <a:pt x="71206" y="207385"/>
                  </a:lnTo>
                  <a:lnTo>
                    <a:pt x="64161" y="201956"/>
                  </a:lnTo>
                  <a:lnTo>
                    <a:pt x="61663" y="193397"/>
                  </a:lnTo>
                  <a:lnTo>
                    <a:pt x="61353" y="182105"/>
                  </a:lnTo>
                  <a:lnTo>
                    <a:pt x="61353" y="75336"/>
                  </a:lnTo>
                  <a:close/>
                </a:path>
                <a:path w="108584" h="229870">
                  <a:moveTo>
                    <a:pt x="108470" y="207365"/>
                  </a:moveTo>
                  <a:lnTo>
                    <a:pt x="101333" y="208826"/>
                  </a:lnTo>
                  <a:lnTo>
                    <a:pt x="93268" y="209283"/>
                  </a:lnTo>
                  <a:lnTo>
                    <a:pt x="108470" y="209283"/>
                  </a:lnTo>
                  <a:lnTo>
                    <a:pt x="108470" y="207365"/>
                  </a:lnTo>
                  <a:close/>
                </a:path>
                <a:path w="108584" h="229870">
                  <a:moveTo>
                    <a:pt x="108470" y="54800"/>
                  </a:moveTo>
                  <a:lnTo>
                    <a:pt x="0" y="54800"/>
                  </a:lnTo>
                  <a:lnTo>
                    <a:pt x="0" y="75336"/>
                  </a:lnTo>
                  <a:lnTo>
                    <a:pt x="108470" y="75336"/>
                  </a:lnTo>
                  <a:lnTo>
                    <a:pt x="108470" y="54800"/>
                  </a:lnTo>
                  <a:close/>
                </a:path>
                <a:path w="108584" h="229870">
                  <a:moveTo>
                    <a:pt x="61353" y="0"/>
                  </a:moveTo>
                  <a:lnTo>
                    <a:pt x="31877" y="0"/>
                  </a:lnTo>
                  <a:lnTo>
                    <a:pt x="31877" y="54800"/>
                  </a:lnTo>
                  <a:lnTo>
                    <a:pt x="61353" y="54800"/>
                  </a:lnTo>
                  <a:lnTo>
                    <a:pt x="61353" y="0"/>
                  </a:lnTo>
                  <a:close/>
                </a:path>
              </a:pathLst>
            </a:custGeom>
            <a:solidFill>
              <a:srgbClr val="EB382A"/>
            </a:solidFill>
          </p:spPr>
          <p:txBody>
            <a:bodyPr wrap="square" lIns="0" tIns="0" rIns="0" bIns="0" rtlCol="0"/>
            <a:lstStyle/>
            <a:p>
              <a:endParaRPr/>
            </a:p>
          </p:txBody>
        </p:sp>
        <p:sp>
          <p:nvSpPr>
            <p:cNvPr id="18" name="object 15"/>
            <p:cNvSpPr/>
            <p:nvPr/>
          </p:nvSpPr>
          <p:spPr>
            <a:xfrm>
              <a:off x="9596843" y="6862147"/>
              <a:ext cx="29845" cy="26670"/>
            </a:xfrm>
            <a:custGeom>
              <a:avLst/>
              <a:gdLst/>
              <a:ahLst/>
              <a:cxnLst/>
              <a:rect l="l" t="t" r="r" b="b"/>
              <a:pathLst>
                <a:path w="29845" h="26670">
                  <a:moveTo>
                    <a:pt x="29502" y="0"/>
                  </a:moveTo>
                  <a:lnTo>
                    <a:pt x="0" y="0"/>
                  </a:lnTo>
                  <a:lnTo>
                    <a:pt x="0" y="26212"/>
                  </a:lnTo>
                  <a:lnTo>
                    <a:pt x="29502" y="26212"/>
                  </a:lnTo>
                  <a:lnTo>
                    <a:pt x="29502" y="0"/>
                  </a:lnTo>
                  <a:close/>
                </a:path>
              </a:pathLst>
            </a:custGeom>
            <a:solidFill>
              <a:srgbClr val="EB382A"/>
            </a:solidFill>
          </p:spPr>
          <p:txBody>
            <a:bodyPr wrap="square" lIns="0" tIns="0" rIns="0" bIns="0" rtlCol="0"/>
            <a:lstStyle/>
            <a:p>
              <a:endParaRPr/>
            </a:p>
          </p:txBody>
        </p:sp>
        <p:sp>
          <p:nvSpPr>
            <p:cNvPr id="19" name="object 16"/>
            <p:cNvSpPr/>
            <p:nvPr/>
          </p:nvSpPr>
          <p:spPr>
            <a:xfrm>
              <a:off x="9611594" y="6931273"/>
              <a:ext cx="0" cy="170180"/>
            </a:xfrm>
            <a:custGeom>
              <a:avLst/>
              <a:gdLst/>
              <a:ahLst/>
              <a:cxnLst/>
              <a:rect l="l" t="t" r="r" b="b"/>
              <a:pathLst>
                <a:path h="170179">
                  <a:moveTo>
                    <a:pt x="0" y="0"/>
                  </a:moveTo>
                  <a:lnTo>
                    <a:pt x="0" y="169722"/>
                  </a:lnTo>
                </a:path>
              </a:pathLst>
            </a:custGeom>
            <a:ln w="29502">
              <a:solidFill>
                <a:srgbClr val="EB382A"/>
              </a:solidFill>
            </a:ln>
          </p:spPr>
          <p:txBody>
            <a:bodyPr wrap="square" lIns="0" tIns="0" rIns="0" bIns="0" rtlCol="0"/>
            <a:lstStyle/>
            <a:p>
              <a:endParaRPr/>
            </a:p>
          </p:txBody>
        </p:sp>
        <p:sp>
          <p:nvSpPr>
            <p:cNvPr id="20" name="object 17"/>
            <p:cNvSpPr/>
            <p:nvPr/>
          </p:nvSpPr>
          <p:spPr>
            <a:xfrm>
              <a:off x="9635877" y="6931277"/>
              <a:ext cx="163195" cy="170180"/>
            </a:xfrm>
            <a:custGeom>
              <a:avLst/>
              <a:gdLst/>
              <a:ahLst/>
              <a:cxnLst/>
              <a:rect l="l" t="t" r="r" b="b"/>
              <a:pathLst>
                <a:path w="163195" h="170179">
                  <a:moveTo>
                    <a:pt x="28536" y="0"/>
                  </a:moveTo>
                  <a:lnTo>
                    <a:pt x="0" y="0"/>
                  </a:lnTo>
                  <a:lnTo>
                    <a:pt x="60413" y="169710"/>
                  </a:lnTo>
                  <a:lnTo>
                    <a:pt x="103695" y="169710"/>
                  </a:lnTo>
                  <a:lnTo>
                    <a:pt x="111310" y="147802"/>
                  </a:lnTo>
                  <a:lnTo>
                    <a:pt x="82295" y="147802"/>
                  </a:lnTo>
                  <a:lnTo>
                    <a:pt x="28536" y="0"/>
                  </a:lnTo>
                  <a:close/>
                </a:path>
                <a:path w="163195" h="170179">
                  <a:moveTo>
                    <a:pt x="162686" y="0"/>
                  </a:moveTo>
                  <a:lnTo>
                    <a:pt x="134645" y="0"/>
                  </a:lnTo>
                  <a:lnTo>
                    <a:pt x="82295" y="147802"/>
                  </a:lnTo>
                  <a:lnTo>
                    <a:pt x="111310" y="147802"/>
                  </a:lnTo>
                  <a:lnTo>
                    <a:pt x="162686" y="0"/>
                  </a:lnTo>
                  <a:close/>
                </a:path>
              </a:pathLst>
            </a:custGeom>
            <a:solidFill>
              <a:srgbClr val="EB382A"/>
            </a:solidFill>
          </p:spPr>
          <p:txBody>
            <a:bodyPr wrap="square" lIns="0" tIns="0" rIns="0" bIns="0" rtlCol="0"/>
            <a:lstStyle/>
            <a:p>
              <a:endParaRPr/>
            </a:p>
          </p:txBody>
        </p:sp>
        <p:sp>
          <p:nvSpPr>
            <p:cNvPr id="21" name="object 18"/>
            <p:cNvSpPr/>
            <p:nvPr/>
          </p:nvSpPr>
          <p:spPr>
            <a:xfrm>
              <a:off x="9801917" y="6926505"/>
              <a:ext cx="159385" cy="180340"/>
            </a:xfrm>
            <a:custGeom>
              <a:avLst/>
              <a:gdLst/>
              <a:ahLst/>
              <a:cxnLst/>
              <a:rect l="l" t="t" r="r" b="b"/>
              <a:pathLst>
                <a:path w="159384" h="180340">
                  <a:moveTo>
                    <a:pt x="83718" y="0"/>
                  </a:moveTo>
                  <a:lnTo>
                    <a:pt x="50963" y="5090"/>
                  </a:lnTo>
                  <a:lnTo>
                    <a:pt x="24371" y="21047"/>
                  </a:lnTo>
                  <a:lnTo>
                    <a:pt x="6523" y="48895"/>
                  </a:lnTo>
                  <a:lnTo>
                    <a:pt x="0" y="89661"/>
                  </a:lnTo>
                  <a:lnTo>
                    <a:pt x="6523" y="130698"/>
                  </a:lnTo>
                  <a:lnTo>
                    <a:pt x="24371" y="158681"/>
                  </a:lnTo>
                  <a:lnTo>
                    <a:pt x="50963" y="174685"/>
                  </a:lnTo>
                  <a:lnTo>
                    <a:pt x="83718" y="179781"/>
                  </a:lnTo>
                  <a:lnTo>
                    <a:pt x="108908" y="176900"/>
                  </a:lnTo>
                  <a:lnTo>
                    <a:pt x="130398" y="168919"/>
                  </a:lnTo>
                  <a:lnTo>
                    <a:pt x="143934" y="159257"/>
                  </a:lnTo>
                  <a:lnTo>
                    <a:pt x="86575" y="159257"/>
                  </a:lnTo>
                  <a:lnTo>
                    <a:pt x="65235" y="155887"/>
                  </a:lnTo>
                  <a:lnTo>
                    <a:pt x="47510" y="144826"/>
                  </a:lnTo>
                  <a:lnTo>
                    <a:pt x="35405" y="124651"/>
                  </a:lnTo>
                  <a:lnTo>
                    <a:pt x="30924" y="93941"/>
                  </a:lnTo>
                  <a:lnTo>
                    <a:pt x="156997" y="93941"/>
                  </a:lnTo>
                  <a:lnTo>
                    <a:pt x="156225" y="73456"/>
                  </a:lnTo>
                  <a:lnTo>
                    <a:pt x="31864" y="73456"/>
                  </a:lnTo>
                  <a:lnTo>
                    <a:pt x="35121" y="55131"/>
                  </a:lnTo>
                  <a:lnTo>
                    <a:pt x="44302" y="38057"/>
                  </a:lnTo>
                  <a:lnTo>
                    <a:pt x="59633" y="25452"/>
                  </a:lnTo>
                  <a:lnTo>
                    <a:pt x="81343" y="20535"/>
                  </a:lnTo>
                  <a:lnTo>
                    <a:pt x="133171" y="20535"/>
                  </a:lnTo>
                  <a:lnTo>
                    <a:pt x="121064" y="8847"/>
                  </a:lnTo>
                  <a:lnTo>
                    <a:pt x="83718" y="0"/>
                  </a:lnTo>
                  <a:close/>
                </a:path>
                <a:path w="159384" h="180340">
                  <a:moveTo>
                    <a:pt x="137477" y="130174"/>
                  </a:moveTo>
                  <a:lnTo>
                    <a:pt x="128181" y="140950"/>
                  </a:lnTo>
                  <a:lnTo>
                    <a:pt x="116303" y="150255"/>
                  </a:lnTo>
                  <a:lnTo>
                    <a:pt x="102287" y="156790"/>
                  </a:lnTo>
                  <a:lnTo>
                    <a:pt x="86575" y="159257"/>
                  </a:lnTo>
                  <a:lnTo>
                    <a:pt x="143934" y="159257"/>
                  </a:lnTo>
                  <a:lnTo>
                    <a:pt x="147338" y="156828"/>
                  </a:lnTo>
                  <a:lnTo>
                    <a:pt x="158877" y="141617"/>
                  </a:lnTo>
                  <a:lnTo>
                    <a:pt x="137477" y="130174"/>
                  </a:lnTo>
                  <a:close/>
                </a:path>
                <a:path w="159384" h="180340">
                  <a:moveTo>
                    <a:pt x="133171" y="20535"/>
                  </a:moveTo>
                  <a:lnTo>
                    <a:pt x="81343" y="20535"/>
                  </a:lnTo>
                  <a:lnTo>
                    <a:pt x="101435" y="25720"/>
                  </a:lnTo>
                  <a:lnTo>
                    <a:pt x="115465" y="38771"/>
                  </a:lnTo>
                  <a:lnTo>
                    <a:pt x="123613" y="55934"/>
                  </a:lnTo>
                  <a:lnTo>
                    <a:pt x="126060" y="73456"/>
                  </a:lnTo>
                  <a:lnTo>
                    <a:pt x="156225" y="73456"/>
                  </a:lnTo>
                  <a:lnTo>
                    <a:pt x="155784" y="61770"/>
                  </a:lnTo>
                  <a:lnTo>
                    <a:pt x="144446" y="31421"/>
                  </a:lnTo>
                  <a:lnTo>
                    <a:pt x="133171" y="20535"/>
                  </a:lnTo>
                  <a:close/>
                </a:path>
              </a:pathLst>
            </a:custGeom>
            <a:solidFill>
              <a:srgbClr val="EB382A"/>
            </a:solidFill>
          </p:spPr>
          <p:txBody>
            <a:bodyPr wrap="square" lIns="0" tIns="0" rIns="0" bIns="0" rtlCol="0"/>
            <a:lstStyle/>
            <a:p>
              <a:endParaRPr/>
            </a:p>
          </p:txBody>
        </p:sp>
        <p:sp>
          <p:nvSpPr>
            <p:cNvPr id="22" name="object 19"/>
            <p:cNvSpPr/>
            <p:nvPr/>
          </p:nvSpPr>
          <p:spPr>
            <a:xfrm>
              <a:off x="9766702" y="6583729"/>
              <a:ext cx="254635" cy="345440"/>
            </a:xfrm>
            <a:custGeom>
              <a:avLst/>
              <a:gdLst/>
              <a:ahLst/>
              <a:cxnLst/>
              <a:rect l="l" t="t" r="r" b="b"/>
              <a:pathLst>
                <a:path w="254634" h="345440">
                  <a:moveTo>
                    <a:pt x="208653" y="276175"/>
                  </a:moveTo>
                  <a:lnTo>
                    <a:pt x="131067" y="276175"/>
                  </a:lnTo>
                  <a:lnTo>
                    <a:pt x="165742" y="293875"/>
                  </a:lnTo>
                  <a:lnTo>
                    <a:pt x="215049" y="345186"/>
                  </a:lnTo>
                  <a:lnTo>
                    <a:pt x="209858" y="318586"/>
                  </a:lnTo>
                  <a:lnTo>
                    <a:pt x="207483" y="302318"/>
                  </a:lnTo>
                  <a:lnTo>
                    <a:pt x="207340" y="289720"/>
                  </a:lnTo>
                  <a:lnTo>
                    <a:pt x="208653" y="276175"/>
                  </a:lnTo>
                  <a:close/>
                </a:path>
                <a:path w="254634" h="345440">
                  <a:moveTo>
                    <a:pt x="36007" y="190233"/>
                  </a:moveTo>
                  <a:lnTo>
                    <a:pt x="21869" y="190233"/>
                  </a:lnTo>
                  <a:lnTo>
                    <a:pt x="42341" y="262191"/>
                  </a:lnTo>
                  <a:lnTo>
                    <a:pt x="44165" y="291548"/>
                  </a:lnTo>
                  <a:lnTo>
                    <a:pt x="44546" y="309768"/>
                  </a:lnTo>
                  <a:lnTo>
                    <a:pt x="43207" y="323227"/>
                  </a:lnTo>
                  <a:lnTo>
                    <a:pt x="39941" y="339458"/>
                  </a:lnTo>
                  <a:lnTo>
                    <a:pt x="94605" y="291548"/>
                  </a:lnTo>
                  <a:lnTo>
                    <a:pt x="131067" y="276175"/>
                  </a:lnTo>
                  <a:lnTo>
                    <a:pt x="208653" y="276175"/>
                  </a:lnTo>
                  <a:lnTo>
                    <a:pt x="208851" y="274129"/>
                  </a:lnTo>
                  <a:lnTo>
                    <a:pt x="212428" y="261251"/>
                  </a:lnTo>
                  <a:lnTo>
                    <a:pt x="79921" y="261251"/>
                  </a:lnTo>
                  <a:lnTo>
                    <a:pt x="79921" y="260807"/>
                  </a:lnTo>
                  <a:lnTo>
                    <a:pt x="212552" y="260807"/>
                  </a:lnTo>
                  <a:lnTo>
                    <a:pt x="218912" y="237909"/>
                  </a:lnTo>
                  <a:lnTo>
                    <a:pt x="147472" y="237909"/>
                  </a:lnTo>
                  <a:lnTo>
                    <a:pt x="147472" y="236486"/>
                  </a:lnTo>
                  <a:lnTo>
                    <a:pt x="219307" y="236486"/>
                  </a:lnTo>
                  <a:lnTo>
                    <a:pt x="220768" y="231228"/>
                  </a:lnTo>
                  <a:lnTo>
                    <a:pt x="189331" y="231228"/>
                  </a:lnTo>
                  <a:lnTo>
                    <a:pt x="187830" y="227935"/>
                  </a:lnTo>
                  <a:lnTo>
                    <a:pt x="65206" y="227935"/>
                  </a:lnTo>
                  <a:lnTo>
                    <a:pt x="60240" y="226452"/>
                  </a:lnTo>
                  <a:lnTo>
                    <a:pt x="55720" y="221041"/>
                  </a:lnTo>
                  <a:lnTo>
                    <a:pt x="54654" y="219329"/>
                  </a:lnTo>
                  <a:lnTo>
                    <a:pt x="54203" y="219329"/>
                  </a:lnTo>
                  <a:lnTo>
                    <a:pt x="36007" y="190233"/>
                  </a:lnTo>
                  <a:close/>
                </a:path>
                <a:path w="254634" h="345440">
                  <a:moveTo>
                    <a:pt x="212552" y="260807"/>
                  </a:moveTo>
                  <a:lnTo>
                    <a:pt x="79921" y="260807"/>
                  </a:lnTo>
                  <a:lnTo>
                    <a:pt x="81343" y="261251"/>
                  </a:lnTo>
                  <a:lnTo>
                    <a:pt x="212428" y="261251"/>
                  </a:lnTo>
                  <a:lnTo>
                    <a:pt x="212552" y="260807"/>
                  </a:lnTo>
                  <a:close/>
                </a:path>
                <a:path w="254634" h="345440">
                  <a:moveTo>
                    <a:pt x="219307" y="236486"/>
                  </a:moveTo>
                  <a:lnTo>
                    <a:pt x="147955" y="236486"/>
                  </a:lnTo>
                  <a:lnTo>
                    <a:pt x="147472" y="237909"/>
                  </a:lnTo>
                  <a:lnTo>
                    <a:pt x="218912" y="237909"/>
                  </a:lnTo>
                  <a:lnTo>
                    <a:pt x="219307" y="236486"/>
                  </a:lnTo>
                  <a:close/>
                </a:path>
                <a:path w="254634" h="345440">
                  <a:moveTo>
                    <a:pt x="238810" y="145389"/>
                  </a:moveTo>
                  <a:lnTo>
                    <a:pt x="219786" y="172123"/>
                  </a:lnTo>
                  <a:lnTo>
                    <a:pt x="221208" y="177825"/>
                  </a:lnTo>
                  <a:lnTo>
                    <a:pt x="223596" y="182105"/>
                  </a:lnTo>
                  <a:lnTo>
                    <a:pt x="196011" y="226466"/>
                  </a:lnTo>
                  <a:lnTo>
                    <a:pt x="189331" y="231228"/>
                  </a:lnTo>
                  <a:lnTo>
                    <a:pt x="220768" y="231228"/>
                  </a:lnTo>
                  <a:lnTo>
                    <a:pt x="232156" y="190233"/>
                  </a:lnTo>
                  <a:lnTo>
                    <a:pt x="241615" y="190233"/>
                  </a:lnTo>
                  <a:lnTo>
                    <a:pt x="242272" y="190131"/>
                  </a:lnTo>
                  <a:lnTo>
                    <a:pt x="247978" y="185891"/>
                  </a:lnTo>
                  <a:lnTo>
                    <a:pt x="252082" y="179053"/>
                  </a:lnTo>
                  <a:lnTo>
                    <a:pt x="254050" y="170205"/>
                  </a:lnTo>
                  <a:lnTo>
                    <a:pt x="253407" y="161241"/>
                  </a:lnTo>
                  <a:lnTo>
                    <a:pt x="250359" y="153520"/>
                  </a:lnTo>
                  <a:lnTo>
                    <a:pt x="245347" y="147938"/>
                  </a:lnTo>
                  <a:lnTo>
                    <a:pt x="238810" y="145389"/>
                  </a:lnTo>
                  <a:close/>
                </a:path>
                <a:path w="254634" h="345440">
                  <a:moveTo>
                    <a:pt x="70018" y="62550"/>
                  </a:moveTo>
                  <a:lnTo>
                    <a:pt x="63677" y="64719"/>
                  </a:lnTo>
                  <a:lnTo>
                    <a:pt x="58318" y="69926"/>
                  </a:lnTo>
                  <a:lnTo>
                    <a:pt x="54698" y="77724"/>
                  </a:lnTo>
                  <a:lnTo>
                    <a:pt x="53586" y="86758"/>
                  </a:lnTo>
                  <a:lnTo>
                    <a:pt x="55051" y="95351"/>
                  </a:lnTo>
                  <a:lnTo>
                    <a:pt x="58835" y="102516"/>
                  </a:lnTo>
                  <a:lnTo>
                    <a:pt x="64681" y="107264"/>
                  </a:lnTo>
                  <a:lnTo>
                    <a:pt x="65646" y="107746"/>
                  </a:lnTo>
                  <a:lnTo>
                    <a:pt x="67081" y="108229"/>
                  </a:lnTo>
                  <a:lnTo>
                    <a:pt x="68516" y="108229"/>
                  </a:lnTo>
                  <a:lnTo>
                    <a:pt x="68516" y="219329"/>
                  </a:lnTo>
                  <a:lnTo>
                    <a:pt x="65206" y="227935"/>
                  </a:lnTo>
                  <a:lnTo>
                    <a:pt x="187830" y="227935"/>
                  </a:lnTo>
                  <a:lnTo>
                    <a:pt x="186512" y="225044"/>
                  </a:lnTo>
                  <a:lnTo>
                    <a:pt x="185168" y="219329"/>
                  </a:lnTo>
                  <a:lnTo>
                    <a:pt x="185047" y="217868"/>
                  </a:lnTo>
                  <a:lnTo>
                    <a:pt x="185025" y="212166"/>
                  </a:lnTo>
                  <a:lnTo>
                    <a:pt x="105117" y="212166"/>
                  </a:lnTo>
                  <a:lnTo>
                    <a:pt x="101320" y="208826"/>
                  </a:lnTo>
                  <a:lnTo>
                    <a:pt x="97979" y="202622"/>
                  </a:lnTo>
                  <a:lnTo>
                    <a:pt x="77063" y="106324"/>
                  </a:lnTo>
                  <a:lnTo>
                    <a:pt x="81343" y="103911"/>
                  </a:lnTo>
                  <a:lnTo>
                    <a:pt x="84683" y="99148"/>
                  </a:lnTo>
                  <a:lnTo>
                    <a:pt x="86563" y="92964"/>
                  </a:lnTo>
                  <a:lnTo>
                    <a:pt x="87689" y="84004"/>
                  </a:lnTo>
                  <a:lnTo>
                    <a:pt x="86220" y="75572"/>
                  </a:lnTo>
                  <a:lnTo>
                    <a:pt x="82426" y="68562"/>
                  </a:lnTo>
                  <a:lnTo>
                    <a:pt x="76581" y="63868"/>
                  </a:lnTo>
                  <a:lnTo>
                    <a:pt x="70018" y="62550"/>
                  </a:lnTo>
                  <a:close/>
                </a:path>
                <a:path w="254634" h="345440">
                  <a:moveTo>
                    <a:pt x="53746" y="217868"/>
                  </a:moveTo>
                  <a:lnTo>
                    <a:pt x="54203" y="219329"/>
                  </a:lnTo>
                  <a:lnTo>
                    <a:pt x="54654" y="219329"/>
                  </a:lnTo>
                  <a:lnTo>
                    <a:pt x="53746" y="217868"/>
                  </a:lnTo>
                  <a:close/>
                </a:path>
                <a:path w="254634" h="345440">
                  <a:moveTo>
                    <a:pt x="126060" y="0"/>
                  </a:moveTo>
                  <a:lnTo>
                    <a:pt x="126060" y="927"/>
                  </a:lnTo>
                  <a:lnTo>
                    <a:pt x="120245" y="2733"/>
                  </a:lnTo>
                  <a:lnTo>
                    <a:pt x="115284" y="7083"/>
                  </a:lnTo>
                  <a:lnTo>
                    <a:pt x="111665" y="13485"/>
                  </a:lnTo>
                  <a:lnTo>
                    <a:pt x="109880" y="21450"/>
                  </a:lnTo>
                  <a:lnTo>
                    <a:pt x="110286" y="29679"/>
                  </a:lnTo>
                  <a:lnTo>
                    <a:pt x="112690" y="36830"/>
                  </a:lnTo>
                  <a:lnTo>
                    <a:pt x="116784" y="42370"/>
                  </a:lnTo>
                  <a:lnTo>
                    <a:pt x="122262" y="45770"/>
                  </a:lnTo>
                  <a:lnTo>
                    <a:pt x="108458" y="200723"/>
                  </a:lnTo>
                  <a:lnTo>
                    <a:pt x="105117" y="212166"/>
                  </a:lnTo>
                  <a:lnTo>
                    <a:pt x="185025" y="212166"/>
                  </a:lnTo>
                  <a:lnTo>
                    <a:pt x="185002" y="206373"/>
                  </a:lnTo>
                  <a:lnTo>
                    <a:pt x="148491" y="206373"/>
                  </a:lnTo>
                  <a:lnTo>
                    <a:pt x="145945" y="202622"/>
                  </a:lnTo>
                  <a:lnTo>
                    <a:pt x="144170" y="196405"/>
                  </a:lnTo>
                  <a:lnTo>
                    <a:pt x="130340" y="46228"/>
                  </a:lnTo>
                  <a:lnTo>
                    <a:pt x="137477" y="44323"/>
                  </a:lnTo>
                  <a:lnTo>
                    <a:pt x="143192" y="36245"/>
                  </a:lnTo>
                  <a:lnTo>
                    <a:pt x="128460" y="927"/>
                  </a:lnTo>
                  <a:lnTo>
                    <a:pt x="126555" y="927"/>
                  </a:lnTo>
                  <a:lnTo>
                    <a:pt x="126060" y="0"/>
                  </a:lnTo>
                  <a:close/>
                </a:path>
                <a:path w="254634" h="345440">
                  <a:moveTo>
                    <a:pt x="183535" y="60642"/>
                  </a:moveTo>
                  <a:lnTo>
                    <a:pt x="176974" y="61963"/>
                  </a:lnTo>
                  <a:lnTo>
                    <a:pt x="171130" y="66725"/>
                  </a:lnTo>
                  <a:lnTo>
                    <a:pt x="167338" y="73890"/>
                  </a:lnTo>
                  <a:lnTo>
                    <a:pt x="165865" y="82485"/>
                  </a:lnTo>
                  <a:lnTo>
                    <a:pt x="166979" y="91541"/>
                  </a:lnTo>
                  <a:lnTo>
                    <a:pt x="168414" y="97726"/>
                  </a:lnTo>
                  <a:lnTo>
                    <a:pt x="172250" y="102044"/>
                  </a:lnTo>
                  <a:lnTo>
                    <a:pt x="176491" y="104419"/>
                  </a:lnTo>
                  <a:lnTo>
                    <a:pt x="156032" y="198805"/>
                  </a:lnTo>
                  <a:lnTo>
                    <a:pt x="151842" y="205740"/>
                  </a:lnTo>
                  <a:lnTo>
                    <a:pt x="148491" y="206373"/>
                  </a:lnTo>
                  <a:lnTo>
                    <a:pt x="185002" y="206373"/>
                  </a:lnTo>
                  <a:lnTo>
                    <a:pt x="184607" y="106324"/>
                  </a:lnTo>
                  <a:lnTo>
                    <a:pt x="186016" y="106324"/>
                  </a:lnTo>
                  <a:lnTo>
                    <a:pt x="188849" y="105384"/>
                  </a:lnTo>
                  <a:lnTo>
                    <a:pt x="194697" y="100620"/>
                  </a:lnTo>
                  <a:lnTo>
                    <a:pt x="198496" y="93454"/>
                  </a:lnTo>
                  <a:lnTo>
                    <a:pt x="199973" y="84862"/>
                  </a:lnTo>
                  <a:lnTo>
                    <a:pt x="198856" y="75819"/>
                  </a:lnTo>
                  <a:lnTo>
                    <a:pt x="195232" y="68010"/>
                  </a:lnTo>
                  <a:lnTo>
                    <a:pt x="189872" y="62804"/>
                  </a:lnTo>
                  <a:lnTo>
                    <a:pt x="183535" y="60642"/>
                  </a:lnTo>
                  <a:close/>
                </a:path>
                <a:path w="254634" h="345440">
                  <a:moveTo>
                    <a:pt x="241615" y="190233"/>
                  </a:moveTo>
                  <a:lnTo>
                    <a:pt x="232156" y="190233"/>
                  </a:lnTo>
                  <a:lnTo>
                    <a:pt x="233591" y="190690"/>
                  </a:lnTo>
                  <a:lnTo>
                    <a:pt x="234530" y="191185"/>
                  </a:lnTo>
                  <a:lnTo>
                    <a:pt x="235496" y="191185"/>
                  </a:lnTo>
                  <a:lnTo>
                    <a:pt x="241615" y="190233"/>
                  </a:lnTo>
                  <a:close/>
                </a:path>
                <a:path w="254634" h="345440">
                  <a:moveTo>
                    <a:pt x="15684" y="144945"/>
                  </a:moveTo>
                  <a:lnTo>
                    <a:pt x="9092" y="147682"/>
                  </a:lnTo>
                  <a:lnTo>
                    <a:pt x="3922" y="153284"/>
                  </a:lnTo>
                  <a:lnTo>
                    <a:pt x="712" y="161031"/>
                  </a:lnTo>
                  <a:lnTo>
                    <a:pt x="0" y="170205"/>
                  </a:lnTo>
                  <a:lnTo>
                    <a:pt x="2027" y="178837"/>
                  </a:lnTo>
                  <a:lnTo>
                    <a:pt x="6297" y="185643"/>
                  </a:lnTo>
                  <a:lnTo>
                    <a:pt x="12174" y="189852"/>
                  </a:lnTo>
                  <a:lnTo>
                    <a:pt x="19024" y="190690"/>
                  </a:lnTo>
                  <a:lnTo>
                    <a:pt x="20942" y="190690"/>
                  </a:lnTo>
                  <a:lnTo>
                    <a:pt x="21869" y="190233"/>
                  </a:lnTo>
                  <a:lnTo>
                    <a:pt x="36007" y="190233"/>
                  </a:lnTo>
                  <a:lnTo>
                    <a:pt x="30924" y="182105"/>
                  </a:lnTo>
                  <a:lnTo>
                    <a:pt x="33299" y="177825"/>
                  </a:lnTo>
                  <a:lnTo>
                    <a:pt x="34721" y="172123"/>
                  </a:lnTo>
                  <a:lnTo>
                    <a:pt x="34226" y="165912"/>
                  </a:lnTo>
                  <a:lnTo>
                    <a:pt x="32209" y="157071"/>
                  </a:lnTo>
                  <a:lnTo>
                    <a:pt x="27998" y="150237"/>
                  </a:lnTo>
                  <a:lnTo>
                    <a:pt x="22266" y="145999"/>
                  </a:lnTo>
                  <a:lnTo>
                    <a:pt x="15684" y="144945"/>
                  </a:lnTo>
                  <a:close/>
                </a:path>
              </a:pathLst>
            </a:custGeom>
            <a:solidFill>
              <a:srgbClr val="040506"/>
            </a:solidFill>
          </p:spPr>
          <p:txBody>
            <a:bodyPr wrap="square" lIns="0" tIns="0" rIns="0" bIns="0" rtlCol="0"/>
            <a:lstStyle/>
            <a:p>
              <a:endParaRPr/>
            </a:p>
          </p:txBody>
        </p:sp>
        <p:sp>
          <p:nvSpPr>
            <p:cNvPr id="23" name="object 20"/>
            <p:cNvSpPr/>
            <p:nvPr/>
          </p:nvSpPr>
          <p:spPr>
            <a:xfrm>
              <a:off x="9805700" y="6828622"/>
              <a:ext cx="189344" cy="76914"/>
            </a:xfrm>
            <a:prstGeom prst="rect">
              <a:avLst/>
            </a:prstGeom>
            <a:blipFill>
              <a:blip r:embed="rId4" cstate="print"/>
              <a:stretch>
                <a:fillRect/>
              </a:stretch>
            </a:blipFill>
          </p:spPr>
          <p:txBody>
            <a:bodyPr wrap="square" lIns="0" tIns="0" rIns="0" bIns="0" rtlCol="0"/>
            <a:lstStyle/>
            <a:p>
              <a:endParaRPr/>
            </a:p>
          </p:txBody>
        </p:sp>
        <p:sp>
          <p:nvSpPr>
            <p:cNvPr id="24" name="object 21"/>
            <p:cNvSpPr/>
            <p:nvPr/>
          </p:nvSpPr>
          <p:spPr>
            <a:xfrm>
              <a:off x="10021696" y="6582785"/>
              <a:ext cx="29845" cy="38735"/>
            </a:xfrm>
            <a:custGeom>
              <a:avLst/>
              <a:gdLst/>
              <a:ahLst/>
              <a:cxnLst/>
              <a:rect l="l" t="t" r="r" b="b"/>
              <a:pathLst>
                <a:path w="29845" h="38734">
                  <a:moveTo>
                    <a:pt x="17614" y="4279"/>
                  </a:moveTo>
                  <a:lnTo>
                    <a:pt x="12395" y="4279"/>
                  </a:lnTo>
                  <a:lnTo>
                    <a:pt x="12395" y="38620"/>
                  </a:lnTo>
                  <a:lnTo>
                    <a:pt x="17614" y="38620"/>
                  </a:lnTo>
                  <a:lnTo>
                    <a:pt x="17614" y="4279"/>
                  </a:lnTo>
                  <a:close/>
                </a:path>
                <a:path w="29845" h="38734">
                  <a:moveTo>
                    <a:pt x="29514" y="0"/>
                  </a:moveTo>
                  <a:lnTo>
                    <a:pt x="0" y="0"/>
                  </a:lnTo>
                  <a:lnTo>
                    <a:pt x="0" y="4279"/>
                  </a:lnTo>
                  <a:lnTo>
                    <a:pt x="29514" y="4279"/>
                  </a:lnTo>
                  <a:lnTo>
                    <a:pt x="29514" y="0"/>
                  </a:lnTo>
                  <a:close/>
                </a:path>
              </a:pathLst>
            </a:custGeom>
            <a:solidFill>
              <a:srgbClr val="040506"/>
            </a:solidFill>
          </p:spPr>
          <p:txBody>
            <a:bodyPr wrap="square" lIns="0" tIns="0" rIns="0" bIns="0" rtlCol="0"/>
            <a:lstStyle/>
            <a:p>
              <a:endParaRPr/>
            </a:p>
          </p:txBody>
        </p:sp>
        <p:sp>
          <p:nvSpPr>
            <p:cNvPr id="25" name="object 22"/>
            <p:cNvSpPr/>
            <p:nvPr/>
          </p:nvSpPr>
          <p:spPr>
            <a:xfrm>
              <a:off x="10054996" y="6582785"/>
              <a:ext cx="41275" cy="38735"/>
            </a:xfrm>
            <a:custGeom>
              <a:avLst/>
              <a:gdLst/>
              <a:ahLst/>
              <a:cxnLst/>
              <a:rect l="l" t="t" r="r" b="b"/>
              <a:pathLst>
                <a:path w="41275" h="38734">
                  <a:moveTo>
                    <a:pt x="9537" y="0"/>
                  </a:moveTo>
                  <a:lnTo>
                    <a:pt x="2857" y="0"/>
                  </a:lnTo>
                  <a:lnTo>
                    <a:pt x="0" y="38620"/>
                  </a:lnTo>
                  <a:lnTo>
                    <a:pt x="4762" y="38620"/>
                  </a:lnTo>
                  <a:lnTo>
                    <a:pt x="5702" y="21920"/>
                  </a:lnTo>
                  <a:lnTo>
                    <a:pt x="6197" y="16205"/>
                  </a:lnTo>
                  <a:lnTo>
                    <a:pt x="6654" y="9525"/>
                  </a:lnTo>
                  <a:lnTo>
                    <a:pt x="6654" y="4762"/>
                  </a:lnTo>
                  <a:lnTo>
                    <a:pt x="11240" y="4762"/>
                  </a:lnTo>
                  <a:lnTo>
                    <a:pt x="9537" y="0"/>
                  </a:lnTo>
                  <a:close/>
                </a:path>
                <a:path w="41275" h="38734">
                  <a:moveTo>
                    <a:pt x="11240" y="4762"/>
                  </a:moveTo>
                  <a:lnTo>
                    <a:pt x="6654" y="4762"/>
                  </a:lnTo>
                  <a:lnTo>
                    <a:pt x="8077" y="9525"/>
                  </a:lnTo>
                  <a:lnTo>
                    <a:pt x="9537" y="14287"/>
                  </a:lnTo>
                  <a:lnTo>
                    <a:pt x="11417" y="20002"/>
                  </a:lnTo>
                  <a:lnTo>
                    <a:pt x="18097" y="38620"/>
                  </a:lnTo>
                  <a:lnTo>
                    <a:pt x="21894" y="38620"/>
                  </a:lnTo>
                  <a:lnTo>
                    <a:pt x="24386" y="31940"/>
                  </a:lnTo>
                  <a:lnTo>
                    <a:pt x="20459" y="31940"/>
                  </a:lnTo>
                  <a:lnTo>
                    <a:pt x="17614" y="23342"/>
                  </a:lnTo>
                  <a:lnTo>
                    <a:pt x="16179" y="18580"/>
                  </a:lnTo>
                  <a:lnTo>
                    <a:pt x="11240" y="4762"/>
                  </a:lnTo>
                  <a:close/>
                </a:path>
                <a:path w="41275" h="38734">
                  <a:moveTo>
                    <a:pt x="38850" y="4762"/>
                  </a:moveTo>
                  <a:lnTo>
                    <a:pt x="34277" y="4762"/>
                  </a:lnTo>
                  <a:lnTo>
                    <a:pt x="34277" y="9525"/>
                  </a:lnTo>
                  <a:lnTo>
                    <a:pt x="34734" y="16205"/>
                  </a:lnTo>
                  <a:lnTo>
                    <a:pt x="34841" y="23825"/>
                  </a:lnTo>
                  <a:lnTo>
                    <a:pt x="35674" y="38620"/>
                  </a:lnTo>
                  <a:lnTo>
                    <a:pt x="40932" y="38620"/>
                  </a:lnTo>
                  <a:lnTo>
                    <a:pt x="38850" y="4762"/>
                  </a:lnTo>
                  <a:close/>
                </a:path>
                <a:path w="41275" h="38734">
                  <a:moveTo>
                    <a:pt x="38557" y="0"/>
                  </a:moveTo>
                  <a:lnTo>
                    <a:pt x="31876" y="0"/>
                  </a:lnTo>
                  <a:lnTo>
                    <a:pt x="24752" y="18580"/>
                  </a:lnTo>
                  <a:lnTo>
                    <a:pt x="22834" y="23825"/>
                  </a:lnTo>
                  <a:lnTo>
                    <a:pt x="21399" y="27622"/>
                  </a:lnTo>
                  <a:lnTo>
                    <a:pt x="20459" y="31940"/>
                  </a:lnTo>
                  <a:lnTo>
                    <a:pt x="24386" y="31940"/>
                  </a:lnTo>
                  <a:lnTo>
                    <a:pt x="29019" y="19519"/>
                  </a:lnTo>
                  <a:lnTo>
                    <a:pt x="30937" y="14287"/>
                  </a:lnTo>
                  <a:lnTo>
                    <a:pt x="32854" y="9525"/>
                  </a:lnTo>
                  <a:lnTo>
                    <a:pt x="34277" y="4762"/>
                  </a:lnTo>
                  <a:lnTo>
                    <a:pt x="38850" y="4762"/>
                  </a:lnTo>
                  <a:lnTo>
                    <a:pt x="38557" y="0"/>
                  </a:lnTo>
                  <a:close/>
                </a:path>
              </a:pathLst>
            </a:custGeom>
            <a:solidFill>
              <a:srgbClr val="040506"/>
            </a:solidFill>
          </p:spPr>
          <p:txBody>
            <a:bodyPr wrap="square" lIns="0" tIns="0" rIns="0" bIns="0" rtlCol="0"/>
            <a:lstStyle/>
            <a:p>
              <a:endParaRPr/>
            </a:p>
          </p:txBody>
        </p:sp>
      </p:grpSp>
      <p:sp>
        <p:nvSpPr>
          <p:cNvPr id="27" name="TextBox 26">
            <a:extLst>
              <a:ext uri="{FF2B5EF4-FFF2-40B4-BE49-F238E27FC236}">
                <a16:creationId xmlns:a16="http://schemas.microsoft.com/office/drawing/2014/main" id="{3A0F3EA7-6FE7-454F-A3F0-3D83939BE68E}"/>
              </a:ext>
            </a:extLst>
          </p:cNvPr>
          <p:cNvSpPr txBox="1"/>
          <p:nvPr/>
        </p:nvSpPr>
        <p:spPr>
          <a:xfrm>
            <a:off x="7322503" y="5655637"/>
            <a:ext cx="2844624" cy="369332"/>
          </a:xfrm>
          <a:prstGeom prst="rect">
            <a:avLst/>
          </a:prstGeom>
          <a:noFill/>
        </p:spPr>
        <p:txBody>
          <a:bodyPr wrap="square" rtlCol="0">
            <a:spAutoFit/>
          </a:bodyPr>
          <a:lstStyle/>
          <a:p>
            <a:r>
              <a:rPr lang="en-US" i="1" dirty="0"/>
              <a:t>April 19</a:t>
            </a:r>
            <a:r>
              <a:rPr lang="en-US" i="1" baseline="30000" dirty="0"/>
              <a:t>th</a:t>
            </a:r>
            <a:r>
              <a:rPr lang="en-US" i="1" dirty="0"/>
              <a:t>  2021 </a:t>
            </a:r>
            <a:endParaRPr lang="en-NG" i="1" dirty="0"/>
          </a:p>
        </p:txBody>
      </p:sp>
      <p:sp>
        <p:nvSpPr>
          <p:cNvPr id="29" name="Rectangle 28"/>
          <p:cNvSpPr/>
          <p:nvPr/>
        </p:nvSpPr>
        <p:spPr>
          <a:xfrm>
            <a:off x="7345158" y="4176190"/>
            <a:ext cx="3061159" cy="1200329"/>
          </a:xfrm>
          <a:prstGeom prst="rect">
            <a:avLst/>
          </a:prstGeom>
        </p:spPr>
        <p:txBody>
          <a:bodyPr wrap="none">
            <a:spAutoFit/>
          </a:bodyPr>
          <a:lstStyle/>
          <a:p>
            <a:r>
              <a:rPr lang="en-US" b="1" dirty="0">
                <a:solidFill>
                  <a:srgbClr val="730F15"/>
                </a:solidFill>
              </a:rPr>
              <a:t>Presented By:</a:t>
            </a:r>
          </a:p>
          <a:p>
            <a:endParaRPr lang="en-US" b="1" dirty="0">
              <a:solidFill>
                <a:srgbClr val="730F15"/>
              </a:solidFill>
            </a:endParaRPr>
          </a:p>
          <a:p>
            <a:r>
              <a:rPr lang="en-US" dirty="0">
                <a:solidFill>
                  <a:schemeClr val="tx1">
                    <a:lumMod val="65000"/>
                    <a:lumOff val="35000"/>
                  </a:schemeClr>
                </a:solidFill>
              </a:rPr>
              <a:t>Wumi Oghoetuoma </a:t>
            </a:r>
          </a:p>
          <a:p>
            <a:r>
              <a:rPr lang="en-US" i="1" dirty="0">
                <a:solidFill>
                  <a:schemeClr val="tx1">
                    <a:lumMod val="65000"/>
                    <a:lumOff val="35000"/>
                  </a:schemeClr>
                </a:solidFill>
              </a:rPr>
              <a:t>CEO Crown Interactive Limited </a:t>
            </a:r>
          </a:p>
        </p:txBody>
      </p:sp>
      <p:cxnSp>
        <p:nvCxnSpPr>
          <p:cNvPr id="31" name="Straight Connector 30"/>
          <p:cNvCxnSpPr/>
          <p:nvPr/>
        </p:nvCxnSpPr>
        <p:spPr>
          <a:xfrm>
            <a:off x="0" y="6067425"/>
            <a:ext cx="10693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00CC152-A528-47AE-ADB8-D4BF2F699390}"/>
              </a:ext>
            </a:extLst>
          </p:cNvPr>
          <p:cNvSpPr txBox="1"/>
          <p:nvPr/>
        </p:nvSpPr>
        <p:spPr>
          <a:xfrm>
            <a:off x="850900" y="2220646"/>
            <a:ext cx="7077344" cy="1938992"/>
          </a:xfrm>
          <a:prstGeom prst="rect">
            <a:avLst/>
          </a:prstGeom>
          <a:noFill/>
        </p:spPr>
        <p:txBody>
          <a:bodyPr wrap="square" rtlCol="0">
            <a:spAutoFit/>
          </a:bodyPr>
          <a:lstStyle/>
          <a:p>
            <a:r>
              <a:rPr lang="en-US" sz="4000" b="1" dirty="0">
                <a:solidFill>
                  <a:schemeClr val="tx1">
                    <a:lumMod val="65000"/>
                    <a:lumOff val="35000"/>
                  </a:schemeClr>
                </a:solidFill>
              </a:rPr>
              <a:t>Business Support Systems for Revenue Cycle Management in GOVERNMENT</a:t>
            </a:r>
          </a:p>
        </p:txBody>
      </p:sp>
      <p:pic>
        <p:nvPicPr>
          <p:cNvPr id="26" name="Picture 25">
            <a:extLst>
              <a:ext uri="{FF2B5EF4-FFF2-40B4-BE49-F238E27FC236}">
                <a16:creationId xmlns:a16="http://schemas.microsoft.com/office/drawing/2014/main" id="{C0BE0AF3-4298-454C-B5DB-90E36DC0594F}"/>
              </a:ext>
            </a:extLst>
          </p:cNvPr>
          <p:cNvPicPr>
            <a:picLocks noChangeAspect="1"/>
          </p:cNvPicPr>
          <p:nvPr/>
        </p:nvPicPr>
        <p:blipFill>
          <a:blip r:embed="rId5"/>
          <a:stretch>
            <a:fillRect/>
          </a:stretch>
        </p:blipFill>
        <p:spPr>
          <a:xfrm>
            <a:off x="850900" y="966786"/>
            <a:ext cx="4333875" cy="10572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875226" y="533983"/>
            <a:ext cx="9637488" cy="397545"/>
          </a:xfrm>
          <a:prstGeom prst="rect">
            <a:avLst/>
          </a:prstGeom>
        </p:spPr>
        <p:txBody>
          <a:bodyPr vert="horz" wrap="square" lIns="0" tIns="12700" rIns="0" bIns="0" rtlCol="0">
            <a:spAutoFit/>
          </a:bodyPr>
          <a:lstStyle/>
          <a:p>
            <a:pPr marL="12700" algn="l" rtl="0">
              <a:spcBef>
                <a:spcPts val="100"/>
              </a:spcBef>
            </a:pPr>
            <a:r>
              <a:rPr lang="en-US" kern="1200" dirty="0">
                <a:latin typeface="Century Gothic" panose="020B0502020202020204" pitchFamily="34" charset="0"/>
              </a:rPr>
              <a:t>EIRS GROWTH ON TRANSFORMATION IN DIRECT ASSESSMENT</a:t>
            </a:r>
            <a:endParaRPr kern="1200" dirty="0">
              <a:latin typeface="Century Gothic" panose="020B0502020202020204" pitchFamily="34" charset="0"/>
            </a:endParaRPr>
          </a:p>
        </p:txBody>
      </p:sp>
      <p:sp>
        <p:nvSpPr>
          <p:cNvPr id="6" name="object 6"/>
          <p:cNvSpPr/>
          <p:nvPr/>
        </p:nvSpPr>
        <p:spPr>
          <a:xfrm>
            <a:off x="0" y="487692"/>
            <a:ext cx="646544" cy="410654"/>
          </a:xfrm>
          <a:prstGeom prst="rect">
            <a:avLst/>
          </a:prstGeom>
          <a:blipFill>
            <a:blip r:embed="rId2" cstate="print"/>
            <a:stretch>
              <a:fillRect/>
            </a:stretch>
          </a:blipFill>
        </p:spPr>
        <p:txBody>
          <a:bodyPr wrap="square" lIns="0" tIns="0" rIns="0" bIns="0" rtlCol="0"/>
          <a:lstStyle/>
          <a:p>
            <a:endParaRPr/>
          </a:p>
        </p:txBody>
      </p:sp>
      <p:sp>
        <p:nvSpPr>
          <p:cNvPr id="42" name="object 4">
            <a:extLst>
              <a:ext uri="{FF2B5EF4-FFF2-40B4-BE49-F238E27FC236}">
                <a16:creationId xmlns:a16="http://schemas.microsoft.com/office/drawing/2014/main" id="{F9D71E8D-A4C9-45E7-9BF2-0E0CF03FD9F5}"/>
              </a:ext>
            </a:extLst>
          </p:cNvPr>
          <p:cNvSpPr/>
          <p:nvPr/>
        </p:nvSpPr>
        <p:spPr>
          <a:xfrm>
            <a:off x="12700" y="7302505"/>
            <a:ext cx="779145" cy="0"/>
          </a:xfrm>
          <a:custGeom>
            <a:avLst/>
            <a:gdLst/>
            <a:ahLst/>
            <a:cxnLst/>
            <a:rect l="l" t="t" r="r" b="b"/>
            <a:pathLst>
              <a:path w="779145">
                <a:moveTo>
                  <a:pt x="0" y="0"/>
                </a:moveTo>
                <a:lnTo>
                  <a:pt x="778941" y="0"/>
                </a:lnTo>
              </a:path>
            </a:pathLst>
          </a:custGeom>
          <a:ln w="38100">
            <a:solidFill>
              <a:srgbClr val="BE1E2D"/>
            </a:solidFill>
          </a:ln>
        </p:spPr>
        <p:txBody>
          <a:bodyPr wrap="square" lIns="0" tIns="0" rIns="0" bIns="0" rtlCol="0"/>
          <a:lstStyle/>
          <a:p>
            <a:endParaRPr/>
          </a:p>
        </p:txBody>
      </p:sp>
      <p:sp>
        <p:nvSpPr>
          <p:cNvPr id="43" name="object 23">
            <a:extLst>
              <a:ext uri="{FF2B5EF4-FFF2-40B4-BE49-F238E27FC236}">
                <a16:creationId xmlns:a16="http://schemas.microsoft.com/office/drawing/2014/main" id="{61C07A0C-A9FD-4EA5-BFE9-41B54A99C12A}"/>
              </a:ext>
            </a:extLst>
          </p:cNvPr>
          <p:cNvSpPr txBox="1"/>
          <p:nvPr/>
        </p:nvSpPr>
        <p:spPr>
          <a:xfrm>
            <a:off x="875226" y="7213823"/>
            <a:ext cx="1367790" cy="174625"/>
          </a:xfrm>
          <a:prstGeom prst="rect">
            <a:avLst/>
          </a:prstGeom>
        </p:spPr>
        <p:txBody>
          <a:bodyPr vert="horz" wrap="square" lIns="0" tIns="5080" rIns="0" bIns="0" rtlCol="0">
            <a:spAutoFit/>
          </a:bodyPr>
          <a:lstStyle/>
          <a:p>
            <a:pPr marL="12700">
              <a:lnSpc>
                <a:spcPct val="100000"/>
              </a:lnSpc>
              <a:spcBef>
                <a:spcPts val="40"/>
              </a:spcBef>
            </a:pPr>
            <a:r>
              <a:rPr sz="1000" b="1" spc="80" dirty="0">
                <a:solidFill>
                  <a:srgbClr val="939598"/>
                </a:solidFill>
                <a:latin typeface="Trebuchet MS"/>
                <a:cs typeface="Trebuchet MS"/>
              </a:rPr>
              <a:t>CROWN</a:t>
            </a:r>
            <a:r>
              <a:rPr sz="1000" b="1" spc="-105" dirty="0">
                <a:solidFill>
                  <a:srgbClr val="939598"/>
                </a:solidFill>
                <a:latin typeface="Trebuchet MS"/>
                <a:cs typeface="Trebuchet MS"/>
              </a:rPr>
              <a:t> </a:t>
            </a:r>
            <a:r>
              <a:rPr sz="1000" b="1" spc="30" dirty="0">
                <a:solidFill>
                  <a:srgbClr val="939598"/>
                </a:solidFill>
                <a:latin typeface="Trebuchet MS"/>
                <a:cs typeface="Trebuchet MS"/>
              </a:rPr>
              <a:t>INTERACTIVE</a:t>
            </a:r>
            <a:endParaRPr sz="1000">
              <a:latin typeface="Trebuchet MS"/>
              <a:cs typeface="Trebuchet MS"/>
            </a:endParaRPr>
          </a:p>
        </p:txBody>
      </p:sp>
      <p:pic>
        <p:nvPicPr>
          <p:cNvPr id="5" name="Picture 4">
            <a:extLst>
              <a:ext uri="{FF2B5EF4-FFF2-40B4-BE49-F238E27FC236}">
                <a16:creationId xmlns:a16="http://schemas.microsoft.com/office/drawing/2014/main" id="{A85B4FB5-974D-4591-9A47-3756D0F6950A}"/>
              </a:ext>
            </a:extLst>
          </p:cNvPr>
          <p:cNvPicPr>
            <a:picLocks noChangeAspect="1"/>
          </p:cNvPicPr>
          <p:nvPr/>
        </p:nvPicPr>
        <p:blipFill>
          <a:blip r:embed="rId3"/>
          <a:stretch>
            <a:fillRect/>
          </a:stretch>
        </p:blipFill>
        <p:spPr>
          <a:xfrm>
            <a:off x="363393" y="1166806"/>
            <a:ext cx="9966614" cy="5229237"/>
          </a:xfrm>
          <a:prstGeom prst="rect">
            <a:avLst/>
          </a:prstGeom>
        </p:spPr>
      </p:pic>
      <p:sp>
        <p:nvSpPr>
          <p:cNvPr id="2" name="TextBox 1">
            <a:extLst>
              <a:ext uri="{FF2B5EF4-FFF2-40B4-BE49-F238E27FC236}">
                <a16:creationId xmlns:a16="http://schemas.microsoft.com/office/drawing/2014/main" id="{E9441188-4C0B-4995-A986-F96D99F12260}"/>
              </a:ext>
            </a:extLst>
          </p:cNvPr>
          <p:cNvSpPr txBox="1"/>
          <p:nvPr/>
        </p:nvSpPr>
        <p:spPr>
          <a:xfrm>
            <a:off x="1231900" y="6631321"/>
            <a:ext cx="7808291" cy="338554"/>
          </a:xfrm>
          <a:prstGeom prst="rect">
            <a:avLst/>
          </a:prstGeom>
          <a:noFill/>
        </p:spPr>
        <p:txBody>
          <a:bodyPr wrap="none" rtlCol="0">
            <a:spAutoFit/>
          </a:bodyPr>
          <a:lstStyle/>
          <a:p>
            <a:r>
              <a:rPr lang="en-US" sz="1600" i="1" dirty="0"/>
              <a:t>Exact numbers undisclosed but the month-on-month growth above the threshold set is clear</a:t>
            </a:r>
            <a:endParaRPr lang="en-NG" sz="1600" i="1" dirty="0"/>
          </a:p>
        </p:txBody>
      </p:sp>
    </p:spTree>
    <p:extLst>
      <p:ext uri="{BB962C8B-B14F-4D97-AF65-F5344CB8AC3E}">
        <p14:creationId xmlns:p14="http://schemas.microsoft.com/office/powerpoint/2010/main" val="3854274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12159" y="488280"/>
            <a:ext cx="6263335" cy="397545"/>
          </a:xfrm>
          <a:prstGeom prst="rect">
            <a:avLst/>
          </a:prstGeom>
        </p:spPr>
        <p:txBody>
          <a:bodyPr vert="horz" wrap="square" lIns="0" tIns="12700" rIns="0" bIns="0" rtlCol="0">
            <a:spAutoFit/>
          </a:bodyPr>
          <a:lstStyle/>
          <a:p>
            <a:pPr marL="12700" algn="l" rtl="0">
              <a:spcBef>
                <a:spcPts val="100"/>
              </a:spcBef>
            </a:pPr>
            <a:r>
              <a:rPr lang="en-US" kern="1200" dirty="0">
                <a:latin typeface="Century Gothic" panose="020B0502020202020204" pitchFamily="34" charset="0"/>
              </a:rPr>
              <a:t>LESSONS LEARNED</a:t>
            </a:r>
            <a:endParaRPr kern="1200" dirty="0">
              <a:latin typeface="Century Gothic" panose="020B0502020202020204" pitchFamily="34" charset="0"/>
            </a:endParaRPr>
          </a:p>
        </p:txBody>
      </p:sp>
      <p:sp>
        <p:nvSpPr>
          <p:cNvPr id="6" name="object 6"/>
          <p:cNvSpPr/>
          <p:nvPr/>
        </p:nvSpPr>
        <p:spPr>
          <a:xfrm>
            <a:off x="0" y="487692"/>
            <a:ext cx="646544" cy="410654"/>
          </a:xfrm>
          <a:prstGeom prst="rect">
            <a:avLst/>
          </a:prstGeom>
          <a:blipFill>
            <a:blip r:embed="rId2" cstate="print"/>
            <a:stretch>
              <a:fillRect/>
            </a:stretch>
          </a:blipFill>
        </p:spPr>
        <p:txBody>
          <a:bodyPr wrap="square" lIns="0" tIns="0" rIns="0" bIns="0" rtlCol="0"/>
          <a:lstStyle/>
          <a:p>
            <a:endParaRPr/>
          </a:p>
        </p:txBody>
      </p:sp>
      <p:sp>
        <p:nvSpPr>
          <p:cNvPr id="42" name="object 4">
            <a:extLst>
              <a:ext uri="{FF2B5EF4-FFF2-40B4-BE49-F238E27FC236}">
                <a16:creationId xmlns:a16="http://schemas.microsoft.com/office/drawing/2014/main" id="{F9D71E8D-A4C9-45E7-9BF2-0E0CF03FD9F5}"/>
              </a:ext>
            </a:extLst>
          </p:cNvPr>
          <p:cNvSpPr/>
          <p:nvPr/>
        </p:nvSpPr>
        <p:spPr>
          <a:xfrm>
            <a:off x="12700" y="7302505"/>
            <a:ext cx="779145" cy="0"/>
          </a:xfrm>
          <a:custGeom>
            <a:avLst/>
            <a:gdLst/>
            <a:ahLst/>
            <a:cxnLst/>
            <a:rect l="l" t="t" r="r" b="b"/>
            <a:pathLst>
              <a:path w="779145">
                <a:moveTo>
                  <a:pt x="0" y="0"/>
                </a:moveTo>
                <a:lnTo>
                  <a:pt x="778941" y="0"/>
                </a:lnTo>
              </a:path>
            </a:pathLst>
          </a:custGeom>
          <a:ln w="38100">
            <a:solidFill>
              <a:srgbClr val="BE1E2D"/>
            </a:solidFill>
          </a:ln>
        </p:spPr>
        <p:txBody>
          <a:bodyPr wrap="square" lIns="0" tIns="0" rIns="0" bIns="0" rtlCol="0"/>
          <a:lstStyle/>
          <a:p>
            <a:endParaRPr/>
          </a:p>
        </p:txBody>
      </p:sp>
      <p:sp>
        <p:nvSpPr>
          <p:cNvPr id="43" name="object 23">
            <a:extLst>
              <a:ext uri="{FF2B5EF4-FFF2-40B4-BE49-F238E27FC236}">
                <a16:creationId xmlns:a16="http://schemas.microsoft.com/office/drawing/2014/main" id="{61C07A0C-A9FD-4EA5-BFE9-41B54A99C12A}"/>
              </a:ext>
            </a:extLst>
          </p:cNvPr>
          <p:cNvSpPr txBox="1"/>
          <p:nvPr/>
        </p:nvSpPr>
        <p:spPr>
          <a:xfrm>
            <a:off x="875226" y="7213823"/>
            <a:ext cx="1367790" cy="174625"/>
          </a:xfrm>
          <a:prstGeom prst="rect">
            <a:avLst/>
          </a:prstGeom>
        </p:spPr>
        <p:txBody>
          <a:bodyPr vert="horz" wrap="square" lIns="0" tIns="5080" rIns="0" bIns="0" rtlCol="0">
            <a:spAutoFit/>
          </a:bodyPr>
          <a:lstStyle/>
          <a:p>
            <a:pPr marL="12700">
              <a:lnSpc>
                <a:spcPct val="100000"/>
              </a:lnSpc>
              <a:spcBef>
                <a:spcPts val="40"/>
              </a:spcBef>
            </a:pPr>
            <a:r>
              <a:rPr sz="1000" b="1" spc="80" dirty="0">
                <a:solidFill>
                  <a:srgbClr val="939598"/>
                </a:solidFill>
                <a:latin typeface="Trebuchet MS"/>
                <a:cs typeface="Trebuchet MS"/>
              </a:rPr>
              <a:t>CROWN</a:t>
            </a:r>
            <a:r>
              <a:rPr sz="1000" b="1" spc="-105" dirty="0">
                <a:solidFill>
                  <a:srgbClr val="939598"/>
                </a:solidFill>
                <a:latin typeface="Trebuchet MS"/>
                <a:cs typeface="Trebuchet MS"/>
              </a:rPr>
              <a:t> </a:t>
            </a:r>
            <a:r>
              <a:rPr sz="1000" b="1" spc="30" dirty="0">
                <a:solidFill>
                  <a:srgbClr val="939598"/>
                </a:solidFill>
                <a:latin typeface="Trebuchet MS"/>
                <a:cs typeface="Trebuchet MS"/>
              </a:rPr>
              <a:t>INTERACTIVE</a:t>
            </a:r>
            <a:endParaRPr sz="1000">
              <a:latin typeface="Trebuchet MS"/>
              <a:cs typeface="Trebuchet MS"/>
            </a:endParaRPr>
          </a:p>
        </p:txBody>
      </p:sp>
      <p:sp>
        <p:nvSpPr>
          <p:cNvPr id="57" name="TextBox 56">
            <a:extLst>
              <a:ext uri="{FF2B5EF4-FFF2-40B4-BE49-F238E27FC236}">
                <a16:creationId xmlns:a16="http://schemas.microsoft.com/office/drawing/2014/main" id="{A9BAC466-9FFA-4A4D-B6EC-A343D5406AED}"/>
              </a:ext>
            </a:extLst>
          </p:cNvPr>
          <p:cNvSpPr txBox="1"/>
          <p:nvPr/>
        </p:nvSpPr>
        <p:spPr>
          <a:xfrm>
            <a:off x="506547" y="1038225"/>
            <a:ext cx="9680306" cy="6514669"/>
          </a:xfrm>
          <a:prstGeom prst="rect">
            <a:avLst/>
          </a:prstGeom>
          <a:noFill/>
        </p:spPr>
        <p:txBody>
          <a:bodyPr wrap="square">
            <a:spAutoFit/>
          </a:bodyPr>
          <a:lstStyle>
            <a:lvl1pPr marL="285750" indent="-285750">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nSpc>
                <a:spcPct val="150000"/>
              </a:lnSpc>
              <a:buFont typeface="Arial" charset="0"/>
              <a:buChar char="•"/>
            </a:pPr>
            <a:r>
              <a:rPr lang="en-GB" sz="1400" dirty="0">
                <a:solidFill>
                  <a:srgbClr val="17375E"/>
                </a:solidFill>
                <a:latin typeface="Century Gothic" panose="020B0502020202020204" pitchFamily="34" charset="0"/>
              </a:rPr>
              <a:t>The project was implemented as a shared risk shared reward where the Revenue Service Providers where paid purely on increased revenue. We group the lessons learnt into 3 high-level categories.</a:t>
            </a:r>
          </a:p>
          <a:p>
            <a:pPr marL="342900" indent="-342900">
              <a:lnSpc>
                <a:spcPct val="150000"/>
              </a:lnSpc>
              <a:buFont typeface="+mj-lt"/>
              <a:buAutoNum type="arabicPeriod"/>
            </a:pPr>
            <a:r>
              <a:rPr lang="en-GB" sz="1400" b="1" dirty="0">
                <a:solidFill>
                  <a:srgbClr val="730F15"/>
                </a:solidFill>
                <a:latin typeface="Century Gothic" panose="020B0502020202020204" pitchFamily="34" charset="0"/>
              </a:rPr>
              <a:t>COLLABORATE</a:t>
            </a:r>
          </a:p>
          <a:p>
            <a:pPr marL="457200" lvl="1" indent="0">
              <a:lnSpc>
                <a:spcPct val="150000"/>
              </a:lnSpc>
            </a:pPr>
            <a:r>
              <a:rPr lang="en-GB" sz="1400" dirty="0">
                <a:solidFill>
                  <a:srgbClr val="17375E"/>
                </a:solidFill>
                <a:latin typeface="Century Gothic" panose="020B0502020202020204" pitchFamily="34" charset="0"/>
              </a:rPr>
              <a:t>Feedback from EIRS to the Revenue Service Providers (RSPs) was that they definitely thought both the Inland Revenue and the RSPs could do much better across the revenue streams based on the amount of work that had been done if there is:</a:t>
            </a:r>
          </a:p>
          <a:p>
            <a:pPr lvl="1">
              <a:lnSpc>
                <a:spcPct val="150000"/>
              </a:lnSpc>
              <a:buFont typeface="Arial" panose="020B0604020202020204" pitchFamily="34" charset="0"/>
              <a:buChar char="•"/>
            </a:pPr>
            <a:r>
              <a:rPr lang="en-GB" sz="1400" dirty="0">
                <a:solidFill>
                  <a:srgbClr val="17375E"/>
                </a:solidFill>
                <a:latin typeface="Century Gothic" panose="020B0502020202020204" pitchFamily="34" charset="0"/>
              </a:rPr>
              <a:t>Increased in collaboration between the RSPs and the IRS.</a:t>
            </a:r>
          </a:p>
          <a:p>
            <a:pPr lvl="1">
              <a:lnSpc>
                <a:spcPct val="150000"/>
              </a:lnSpc>
              <a:buFont typeface="Arial" panose="020B0604020202020204" pitchFamily="34" charset="0"/>
              <a:buChar char="•"/>
            </a:pPr>
            <a:r>
              <a:rPr lang="en-GB" sz="1400" dirty="0">
                <a:solidFill>
                  <a:srgbClr val="17375E"/>
                </a:solidFill>
                <a:latin typeface="Century Gothic" panose="020B0502020202020204" pitchFamily="34" charset="0"/>
              </a:rPr>
              <a:t>Increased collaboration between government agencies and the IRS.</a:t>
            </a:r>
          </a:p>
          <a:p>
            <a:pPr lvl="1">
              <a:lnSpc>
                <a:spcPct val="150000"/>
              </a:lnSpc>
              <a:buFont typeface="Arial" panose="020B0604020202020204" pitchFamily="34" charset="0"/>
              <a:buChar char="•"/>
            </a:pPr>
            <a:r>
              <a:rPr lang="en-GB" sz="1400" dirty="0">
                <a:solidFill>
                  <a:srgbClr val="17375E"/>
                </a:solidFill>
                <a:latin typeface="Century Gothic" panose="020B0502020202020204" pitchFamily="34" charset="0"/>
              </a:rPr>
              <a:t>Increased collaboration between large utilities and the IRS </a:t>
            </a:r>
          </a:p>
          <a:p>
            <a:pPr marL="457200" lvl="1" indent="0">
              <a:lnSpc>
                <a:spcPct val="150000"/>
              </a:lnSpc>
            </a:pPr>
            <a:endParaRPr lang="en-GB" sz="1400" dirty="0">
              <a:solidFill>
                <a:srgbClr val="17375E"/>
              </a:solidFill>
              <a:highlight>
                <a:srgbClr val="FFFF00"/>
              </a:highlight>
              <a:latin typeface="Century Gothic" panose="020B0502020202020204" pitchFamily="34" charset="0"/>
            </a:endParaRPr>
          </a:p>
          <a:p>
            <a:pPr marL="342900" indent="-342900">
              <a:lnSpc>
                <a:spcPct val="150000"/>
              </a:lnSpc>
              <a:buFont typeface="+mj-lt"/>
              <a:buAutoNum type="arabicPeriod"/>
            </a:pPr>
            <a:r>
              <a:rPr lang="en-GB" sz="1400" b="1" dirty="0">
                <a:solidFill>
                  <a:srgbClr val="730F15"/>
                </a:solidFill>
                <a:latin typeface="Century Gothic" panose="020B0502020202020204" pitchFamily="34" charset="0"/>
              </a:rPr>
              <a:t>INCREASE TRANSPARENCY</a:t>
            </a:r>
          </a:p>
          <a:p>
            <a:pPr marL="457200" lvl="1" indent="0">
              <a:lnSpc>
                <a:spcPct val="150000"/>
              </a:lnSpc>
            </a:pPr>
            <a:r>
              <a:rPr lang="en-GB" sz="1400" dirty="0">
                <a:solidFill>
                  <a:srgbClr val="17375E"/>
                </a:solidFill>
                <a:latin typeface="Century Gothic" panose="020B0502020202020204" pitchFamily="34" charset="0"/>
              </a:rPr>
              <a:t>There was the general wrong perception of inadequate transparency as  what was truly happening in the response of citizens to some of the initiatives.</a:t>
            </a:r>
          </a:p>
          <a:p>
            <a:pPr marL="457200" lvl="1" indent="0">
              <a:lnSpc>
                <a:spcPct val="150000"/>
              </a:lnSpc>
            </a:pPr>
            <a:r>
              <a:rPr lang="en-GB" sz="1400" dirty="0">
                <a:solidFill>
                  <a:srgbClr val="17375E"/>
                </a:solidFill>
                <a:latin typeface="Century Gothic" panose="020B0502020202020204" pitchFamily="34" charset="0"/>
              </a:rPr>
              <a:t>EIRS resolved to have better and more frequent engagements with the RSP in order to build trust and resolve any issues of concern at any time. </a:t>
            </a:r>
          </a:p>
          <a:p>
            <a:pPr marL="457200" lvl="1" indent="0">
              <a:lnSpc>
                <a:spcPct val="150000"/>
              </a:lnSpc>
            </a:pPr>
            <a:r>
              <a:rPr lang="en-GB" sz="1400" dirty="0">
                <a:solidFill>
                  <a:srgbClr val="17375E"/>
                </a:solidFill>
                <a:latin typeface="Century Gothic" panose="020B0502020202020204" pitchFamily="34" charset="0"/>
              </a:rPr>
              <a:t>The involvement of the Executive Governor of the State Mr Godwin </a:t>
            </a:r>
            <a:r>
              <a:rPr lang="en-GB" sz="1400" dirty="0" err="1">
                <a:solidFill>
                  <a:srgbClr val="17375E"/>
                </a:solidFill>
                <a:latin typeface="Century Gothic" panose="020B0502020202020204" pitchFamily="34" charset="0"/>
              </a:rPr>
              <a:t>Obaseki</a:t>
            </a:r>
            <a:r>
              <a:rPr lang="en-GB" sz="1400" dirty="0">
                <a:solidFill>
                  <a:srgbClr val="17375E"/>
                </a:solidFill>
                <a:latin typeface="Century Gothic" panose="020B0502020202020204" pitchFamily="34" charset="0"/>
              </a:rPr>
              <a:t> boosted the confidence of the RSPs.</a:t>
            </a:r>
          </a:p>
          <a:p>
            <a:pPr marL="342900" indent="-342900">
              <a:lnSpc>
                <a:spcPct val="150000"/>
              </a:lnSpc>
              <a:buFont typeface="+mj-lt"/>
              <a:buAutoNum type="arabicPeriod"/>
            </a:pPr>
            <a:r>
              <a:rPr lang="en-GB" sz="1400" b="1" dirty="0">
                <a:solidFill>
                  <a:srgbClr val="730F15"/>
                </a:solidFill>
                <a:latin typeface="Century Gothic" panose="020B0502020202020204" pitchFamily="34" charset="0"/>
              </a:rPr>
              <a:t>REWARD</a:t>
            </a:r>
          </a:p>
          <a:p>
            <a:pPr marL="457200" lvl="1" indent="0">
              <a:lnSpc>
                <a:spcPct val="150000"/>
              </a:lnSpc>
            </a:pPr>
            <a:r>
              <a:rPr lang="en-GB" sz="1400" dirty="0">
                <a:solidFill>
                  <a:srgbClr val="17375E"/>
                </a:solidFill>
                <a:latin typeface="Century Gothic" panose="020B0502020202020204" pitchFamily="34" charset="0"/>
              </a:rPr>
              <a:t>Nothing motivates partners to help achieve more than when they are rewarded timely for their efforts. </a:t>
            </a:r>
          </a:p>
          <a:p>
            <a:pPr marL="0" indent="0">
              <a:lnSpc>
                <a:spcPct val="150000"/>
              </a:lnSpc>
            </a:pPr>
            <a:endParaRPr lang="en-GB" sz="1400" dirty="0">
              <a:solidFill>
                <a:srgbClr val="17375E"/>
              </a:solidFill>
              <a:latin typeface="Century Gothic" panose="020B0502020202020204" pitchFamily="34" charset="0"/>
            </a:endParaRPr>
          </a:p>
        </p:txBody>
      </p:sp>
    </p:spTree>
    <p:extLst>
      <p:ext uri="{BB962C8B-B14F-4D97-AF65-F5344CB8AC3E}">
        <p14:creationId xmlns:p14="http://schemas.microsoft.com/office/powerpoint/2010/main" val="1517083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11C7AF49-7112-450F-86EF-DDD06D8242AE}"/>
              </a:ext>
            </a:extLst>
          </p:cNvPr>
          <p:cNvSpPr/>
          <p:nvPr/>
        </p:nvSpPr>
        <p:spPr>
          <a:xfrm>
            <a:off x="0" y="487692"/>
            <a:ext cx="646557" cy="410654"/>
          </a:xfrm>
          <a:prstGeom prst="rect">
            <a:avLst/>
          </a:prstGeom>
          <a:blipFill>
            <a:blip r:embed="rId2" cstate="print"/>
            <a:stretch>
              <a:fillRect/>
            </a:stretch>
          </a:blipFill>
        </p:spPr>
        <p:txBody>
          <a:bodyPr wrap="square" lIns="0" tIns="0" rIns="0" bIns="0" rtlCol="0"/>
          <a:lstStyle/>
          <a:p>
            <a:endParaRPr/>
          </a:p>
        </p:txBody>
      </p:sp>
      <p:sp>
        <p:nvSpPr>
          <p:cNvPr id="10" name="object 2">
            <a:extLst>
              <a:ext uri="{FF2B5EF4-FFF2-40B4-BE49-F238E27FC236}">
                <a16:creationId xmlns:a16="http://schemas.microsoft.com/office/drawing/2014/main" id="{8BF411A6-680B-4209-9D32-A4ED64F6DD45}"/>
              </a:ext>
            </a:extLst>
          </p:cNvPr>
          <p:cNvSpPr txBox="1">
            <a:spLocks noGrp="1"/>
          </p:cNvSpPr>
          <p:nvPr>
            <p:ph type="title"/>
          </p:nvPr>
        </p:nvSpPr>
        <p:spPr>
          <a:xfrm>
            <a:off x="891466" y="479978"/>
            <a:ext cx="8036634" cy="397545"/>
          </a:xfrm>
          <a:prstGeom prst="rect">
            <a:avLst/>
          </a:prstGeom>
        </p:spPr>
        <p:txBody>
          <a:bodyPr vert="horz" wrap="square" lIns="0" tIns="12700" rIns="0" bIns="0" rtlCol="0">
            <a:spAutoFit/>
          </a:bodyPr>
          <a:lstStyle/>
          <a:p>
            <a:pPr marL="12700" algn="l" rtl="0">
              <a:spcBef>
                <a:spcPts val="100"/>
              </a:spcBef>
            </a:pPr>
            <a:r>
              <a:rPr lang="en-GB" kern="1200" dirty="0">
                <a:latin typeface="Century Gothic" panose="020B0502020202020204" pitchFamily="34" charset="0"/>
              </a:rPr>
              <a:t>EXPANDING THE TAX NET</a:t>
            </a:r>
            <a:endParaRPr kern="1200" dirty="0">
              <a:latin typeface="Century Gothic" panose="020B0502020202020204" pitchFamily="34" charset="0"/>
            </a:endParaRPr>
          </a:p>
        </p:txBody>
      </p:sp>
      <p:sp>
        <p:nvSpPr>
          <p:cNvPr id="7" name="object 4">
            <a:extLst>
              <a:ext uri="{FF2B5EF4-FFF2-40B4-BE49-F238E27FC236}">
                <a16:creationId xmlns:a16="http://schemas.microsoft.com/office/drawing/2014/main" id="{39E30D64-7B4B-4D42-8E4C-5C525BF828AD}"/>
              </a:ext>
            </a:extLst>
          </p:cNvPr>
          <p:cNvSpPr/>
          <p:nvPr/>
        </p:nvSpPr>
        <p:spPr>
          <a:xfrm>
            <a:off x="12700" y="7302505"/>
            <a:ext cx="779145" cy="0"/>
          </a:xfrm>
          <a:custGeom>
            <a:avLst/>
            <a:gdLst/>
            <a:ahLst/>
            <a:cxnLst/>
            <a:rect l="l" t="t" r="r" b="b"/>
            <a:pathLst>
              <a:path w="779145">
                <a:moveTo>
                  <a:pt x="0" y="0"/>
                </a:moveTo>
                <a:lnTo>
                  <a:pt x="778941" y="0"/>
                </a:lnTo>
              </a:path>
            </a:pathLst>
          </a:custGeom>
          <a:ln w="38100">
            <a:solidFill>
              <a:srgbClr val="BE1E2D"/>
            </a:solidFill>
          </a:ln>
        </p:spPr>
        <p:txBody>
          <a:bodyPr wrap="square" lIns="0" tIns="0" rIns="0" bIns="0" rtlCol="0"/>
          <a:lstStyle/>
          <a:p>
            <a:endParaRPr/>
          </a:p>
        </p:txBody>
      </p:sp>
      <p:sp>
        <p:nvSpPr>
          <p:cNvPr id="8" name="object 23">
            <a:extLst>
              <a:ext uri="{FF2B5EF4-FFF2-40B4-BE49-F238E27FC236}">
                <a16:creationId xmlns:a16="http://schemas.microsoft.com/office/drawing/2014/main" id="{43345603-AA09-4169-8134-03DF0F9FDA0B}"/>
              </a:ext>
            </a:extLst>
          </p:cNvPr>
          <p:cNvSpPr txBox="1"/>
          <p:nvPr/>
        </p:nvSpPr>
        <p:spPr>
          <a:xfrm>
            <a:off x="875226" y="7213823"/>
            <a:ext cx="1367790" cy="174625"/>
          </a:xfrm>
          <a:prstGeom prst="rect">
            <a:avLst/>
          </a:prstGeom>
        </p:spPr>
        <p:txBody>
          <a:bodyPr vert="horz" wrap="square" lIns="0" tIns="5080" rIns="0" bIns="0" rtlCol="0">
            <a:spAutoFit/>
          </a:bodyPr>
          <a:lstStyle/>
          <a:p>
            <a:pPr marL="12700">
              <a:lnSpc>
                <a:spcPct val="100000"/>
              </a:lnSpc>
              <a:spcBef>
                <a:spcPts val="40"/>
              </a:spcBef>
            </a:pPr>
            <a:r>
              <a:rPr sz="1000" b="1" spc="80" dirty="0">
                <a:solidFill>
                  <a:srgbClr val="939598"/>
                </a:solidFill>
                <a:latin typeface="Trebuchet MS"/>
                <a:cs typeface="Trebuchet MS"/>
              </a:rPr>
              <a:t>CROWN</a:t>
            </a:r>
            <a:r>
              <a:rPr sz="1000" b="1" spc="-105" dirty="0">
                <a:solidFill>
                  <a:srgbClr val="939598"/>
                </a:solidFill>
                <a:latin typeface="Trebuchet MS"/>
                <a:cs typeface="Trebuchet MS"/>
              </a:rPr>
              <a:t> </a:t>
            </a:r>
            <a:r>
              <a:rPr sz="1000" b="1" spc="30" dirty="0">
                <a:solidFill>
                  <a:srgbClr val="939598"/>
                </a:solidFill>
                <a:latin typeface="Trebuchet MS"/>
                <a:cs typeface="Trebuchet MS"/>
              </a:rPr>
              <a:t>INTERACTIVE</a:t>
            </a:r>
            <a:endParaRPr sz="1000">
              <a:latin typeface="Trebuchet MS"/>
              <a:cs typeface="Trebuchet MS"/>
            </a:endParaRPr>
          </a:p>
        </p:txBody>
      </p:sp>
      <p:grpSp>
        <p:nvGrpSpPr>
          <p:cNvPr id="3" name="Group 2">
            <a:extLst>
              <a:ext uri="{FF2B5EF4-FFF2-40B4-BE49-F238E27FC236}">
                <a16:creationId xmlns:a16="http://schemas.microsoft.com/office/drawing/2014/main" id="{12B2A030-9B9A-4EE7-B470-779E18245BAD}"/>
              </a:ext>
            </a:extLst>
          </p:cNvPr>
          <p:cNvGrpSpPr/>
          <p:nvPr/>
        </p:nvGrpSpPr>
        <p:grpSpPr>
          <a:xfrm>
            <a:off x="446145" y="995233"/>
            <a:ext cx="9613900" cy="6168739"/>
            <a:chOff x="446145" y="995233"/>
            <a:chExt cx="9613900" cy="6168739"/>
          </a:xfrm>
        </p:grpSpPr>
        <p:pic>
          <p:nvPicPr>
            <p:cNvPr id="4" name="Picture 3" descr="A screenshot of a cell phone&#10;&#10;Description automatically generated">
              <a:extLst>
                <a:ext uri="{FF2B5EF4-FFF2-40B4-BE49-F238E27FC236}">
                  <a16:creationId xmlns:a16="http://schemas.microsoft.com/office/drawing/2014/main" id="{C353AF24-B289-4B5A-9CF2-D69F389B1714}"/>
                </a:ext>
              </a:extLst>
            </p:cNvPr>
            <p:cNvPicPr>
              <a:picLocks noChangeAspect="1"/>
            </p:cNvPicPr>
            <p:nvPr/>
          </p:nvPicPr>
          <p:blipFill rotWithShape="1">
            <a:blip r:embed="rId3">
              <a:extLst>
                <a:ext uri="{28A0092B-C50C-407E-A947-70E740481C1C}">
                  <a14:useLocalDpi xmlns:a14="http://schemas.microsoft.com/office/drawing/2010/main" val="0"/>
                </a:ext>
              </a:extLst>
            </a:blip>
            <a:srcRect l="-1" t="4644" r="-1" b="4599"/>
            <a:stretch/>
          </p:blipFill>
          <p:spPr>
            <a:xfrm>
              <a:off x="446145" y="995233"/>
              <a:ext cx="9613900" cy="6168739"/>
            </a:xfrm>
            <a:prstGeom prst="rect">
              <a:avLst/>
            </a:prstGeom>
          </p:spPr>
        </p:pic>
        <p:sp>
          <p:nvSpPr>
            <p:cNvPr id="2" name="Rectangle 1">
              <a:extLst>
                <a:ext uri="{FF2B5EF4-FFF2-40B4-BE49-F238E27FC236}">
                  <a16:creationId xmlns:a16="http://schemas.microsoft.com/office/drawing/2014/main" id="{2435FD7B-1386-4F50-B8EE-FE916C365240}"/>
                </a:ext>
              </a:extLst>
            </p:cNvPr>
            <p:cNvSpPr/>
            <p:nvPr/>
          </p:nvSpPr>
          <p:spPr>
            <a:xfrm>
              <a:off x="622300" y="3248025"/>
              <a:ext cx="228669"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grpSp>
    </p:spTree>
    <p:extLst>
      <p:ext uri="{BB962C8B-B14F-4D97-AF65-F5344CB8AC3E}">
        <p14:creationId xmlns:p14="http://schemas.microsoft.com/office/powerpoint/2010/main" val="3467658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487692"/>
            <a:ext cx="646557" cy="41065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700" y="7302505"/>
            <a:ext cx="779145" cy="0"/>
          </a:xfrm>
          <a:custGeom>
            <a:avLst/>
            <a:gdLst/>
            <a:ahLst/>
            <a:cxnLst/>
            <a:rect l="l" t="t" r="r" b="b"/>
            <a:pathLst>
              <a:path w="779145">
                <a:moveTo>
                  <a:pt x="0" y="0"/>
                </a:moveTo>
                <a:lnTo>
                  <a:pt x="778941" y="0"/>
                </a:lnTo>
              </a:path>
            </a:pathLst>
          </a:custGeom>
          <a:ln w="38100">
            <a:solidFill>
              <a:srgbClr val="BE1E2D"/>
            </a:solidFill>
          </a:ln>
        </p:spPr>
        <p:txBody>
          <a:bodyPr wrap="square" lIns="0" tIns="0" rIns="0" bIns="0" rtlCol="0"/>
          <a:lstStyle/>
          <a:p>
            <a:endParaRPr/>
          </a:p>
        </p:txBody>
      </p:sp>
      <p:sp>
        <p:nvSpPr>
          <p:cNvPr id="23" name="object 23"/>
          <p:cNvSpPr txBox="1"/>
          <p:nvPr/>
        </p:nvSpPr>
        <p:spPr>
          <a:xfrm>
            <a:off x="875226" y="7213823"/>
            <a:ext cx="1367790" cy="174625"/>
          </a:xfrm>
          <a:prstGeom prst="rect">
            <a:avLst/>
          </a:prstGeom>
        </p:spPr>
        <p:txBody>
          <a:bodyPr vert="horz" wrap="square" lIns="0" tIns="5080" rIns="0" bIns="0" rtlCol="0">
            <a:spAutoFit/>
          </a:bodyPr>
          <a:lstStyle/>
          <a:p>
            <a:pPr marL="12700">
              <a:lnSpc>
                <a:spcPct val="100000"/>
              </a:lnSpc>
              <a:spcBef>
                <a:spcPts val="40"/>
              </a:spcBef>
            </a:pPr>
            <a:r>
              <a:rPr sz="1000" b="1" spc="80" dirty="0">
                <a:solidFill>
                  <a:srgbClr val="939598"/>
                </a:solidFill>
                <a:latin typeface="Trebuchet MS"/>
                <a:cs typeface="Trebuchet MS"/>
              </a:rPr>
              <a:t>CROWN</a:t>
            </a:r>
            <a:r>
              <a:rPr sz="1000" b="1" spc="-105" dirty="0">
                <a:solidFill>
                  <a:srgbClr val="939598"/>
                </a:solidFill>
                <a:latin typeface="Trebuchet MS"/>
                <a:cs typeface="Trebuchet MS"/>
              </a:rPr>
              <a:t> </a:t>
            </a:r>
            <a:r>
              <a:rPr sz="1000" b="1" spc="30" dirty="0">
                <a:solidFill>
                  <a:srgbClr val="939598"/>
                </a:solidFill>
                <a:latin typeface="Trebuchet MS"/>
                <a:cs typeface="Trebuchet MS"/>
              </a:rPr>
              <a:t>INTERACTIVE</a:t>
            </a:r>
            <a:endParaRPr sz="1000">
              <a:latin typeface="Trebuchet MS"/>
              <a:cs typeface="Trebuchet MS"/>
            </a:endParaRPr>
          </a:p>
        </p:txBody>
      </p:sp>
      <p:sp>
        <p:nvSpPr>
          <p:cNvPr id="17" name="object 2">
            <a:extLst>
              <a:ext uri="{FF2B5EF4-FFF2-40B4-BE49-F238E27FC236}">
                <a16:creationId xmlns:a16="http://schemas.microsoft.com/office/drawing/2014/main" id="{2752DADD-22D5-4DA1-9711-A294A9FBC507}"/>
              </a:ext>
            </a:extLst>
          </p:cNvPr>
          <p:cNvSpPr txBox="1">
            <a:spLocks noGrp="1"/>
          </p:cNvSpPr>
          <p:nvPr>
            <p:ph type="title"/>
          </p:nvPr>
        </p:nvSpPr>
        <p:spPr>
          <a:xfrm>
            <a:off x="828790" y="487692"/>
            <a:ext cx="7718310" cy="397545"/>
          </a:xfrm>
          <a:prstGeom prst="rect">
            <a:avLst/>
          </a:prstGeom>
        </p:spPr>
        <p:txBody>
          <a:bodyPr vert="horz" wrap="square" lIns="0" tIns="12700" rIns="0" bIns="0" rtlCol="0">
            <a:spAutoFit/>
          </a:bodyPr>
          <a:lstStyle/>
          <a:p>
            <a:pPr marL="12700" algn="l" rtl="0">
              <a:spcBef>
                <a:spcPts val="100"/>
              </a:spcBef>
            </a:pPr>
            <a:r>
              <a:rPr lang="en-US" kern="1200" dirty="0">
                <a:latin typeface="Century Gothic" panose="020B0502020202020204" pitchFamily="34" charset="0"/>
              </a:rPr>
              <a:t>ENABLING REVENUE ASSURANCE IN COLLECTIONS</a:t>
            </a:r>
            <a:endParaRPr kern="1200"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7361F5F1-761C-423B-A028-6E883BF52CFF}"/>
              </a:ext>
            </a:extLst>
          </p:cNvPr>
          <p:cNvSpPr>
            <a:spLocks noGrp="1"/>
          </p:cNvSpPr>
          <p:nvPr>
            <p:ph type="sldNum" sz="quarter" idx="7"/>
          </p:nvPr>
        </p:nvSpPr>
        <p:spPr/>
        <p:txBody>
          <a:bodyPr/>
          <a:lstStyle/>
          <a:p>
            <a:fld id="{B6F15528-21DE-4FAA-801E-634DDDAF4B2B}" type="slidenum">
              <a:rPr lang="en-NG" smtClean="0"/>
              <a:t>13</a:t>
            </a:fld>
            <a:endParaRPr lang="en-NG"/>
          </a:p>
        </p:txBody>
      </p:sp>
      <p:pic>
        <p:nvPicPr>
          <p:cNvPr id="6" name="Picture 5">
            <a:extLst>
              <a:ext uri="{FF2B5EF4-FFF2-40B4-BE49-F238E27FC236}">
                <a16:creationId xmlns:a16="http://schemas.microsoft.com/office/drawing/2014/main" id="{6EC32822-12C1-45C5-B62F-E26021CFE214}"/>
              </a:ext>
            </a:extLst>
          </p:cNvPr>
          <p:cNvPicPr>
            <a:picLocks noChangeAspect="1"/>
          </p:cNvPicPr>
          <p:nvPr/>
        </p:nvPicPr>
        <p:blipFill>
          <a:blip r:embed="rId3"/>
          <a:stretch>
            <a:fillRect/>
          </a:stretch>
        </p:blipFill>
        <p:spPr>
          <a:xfrm>
            <a:off x="705363" y="1019390"/>
            <a:ext cx="8700903" cy="5879907"/>
          </a:xfrm>
          <a:prstGeom prst="rect">
            <a:avLst/>
          </a:prstGeom>
        </p:spPr>
      </p:pic>
    </p:spTree>
    <p:extLst>
      <p:ext uri="{BB962C8B-B14F-4D97-AF65-F5344CB8AC3E}">
        <p14:creationId xmlns:p14="http://schemas.microsoft.com/office/powerpoint/2010/main" val="270984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487692"/>
            <a:ext cx="646557" cy="41065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700" y="7302505"/>
            <a:ext cx="779145" cy="0"/>
          </a:xfrm>
          <a:custGeom>
            <a:avLst/>
            <a:gdLst/>
            <a:ahLst/>
            <a:cxnLst/>
            <a:rect l="l" t="t" r="r" b="b"/>
            <a:pathLst>
              <a:path w="779145">
                <a:moveTo>
                  <a:pt x="0" y="0"/>
                </a:moveTo>
                <a:lnTo>
                  <a:pt x="778941" y="0"/>
                </a:lnTo>
              </a:path>
            </a:pathLst>
          </a:custGeom>
          <a:ln w="38100">
            <a:solidFill>
              <a:srgbClr val="BE1E2D"/>
            </a:solidFill>
          </a:ln>
        </p:spPr>
        <p:txBody>
          <a:bodyPr wrap="square" lIns="0" tIns="0" rIns="0" bIns="0" rtlCol="0"/>
          <a:lstStyle/>
          <a:p>
            <a:endParaRPr/>
          </a:p>
        </p:txBody>
      </p:sp>
      <p:sp>
        <p:nvSpPr>
          <p:cNvPr id="23" name="object 23"/>
          <p:cNvSpPr txBox="1"/>
          <p:nvPr/>
        </p:nvSpPr>
        <p:spPr>
          <a:xfrm>
            <a:off x="875226" y="7213823"/>
            <a:ext cx="1367790" cy="174625"/>
          </a:xfrm>
          <a:prstGeom prst="rect">
            <a:avLst/>
          </a:prstGeom>
        </p:spPr>
        <p:txBody>
          <a:bodyPr vert="horz" wrap="square" lIns="0" tIns="5080" rIns="0" bIns="0" rtlCol="0">
            <a:spAutoFit/>
          </a:bodyPr>
          <a:lstStyle/>
          <a:p>
            <a:pPr marL="12700">
              <a:lnSpc>
                <a:spcPct val="100000"/>
              </a:lnSpc>
              <a:spcBef>
                <a:spcPts val="40"/>
              </a:spcBef>
            </a:pPr>
            <a:r>
              <a:rPr sz="1000" b="1" spc="80" dirty="0">
                <a:solidFill>
                  <a:srgbClr val="939598"/>
                </a:solidFill>
                <a:latin typeface="Trebuchet MS"/>
                <a:cs typeface="Trebuchet MS"/>
              </a:rPr>
              <a:t>CROWN</a:t>
            </a:r>
            <a:r>
              <a:rPr sz="1000" b="1" spc="-105" dirty="0">
                <a:solidFill>
                  <a:srgbClr val="939598"/>
                </a:solidFill>
                <a:latin typeface="Trebuchet MS"/>
                <a:cs typeface="Trebuchet MS"/>
              </a:rPr>
              <a:t> </a:t>
            </a:r>
            <a:r>
              <a:rPr sz="1000" b="1" spc="30" dirty="0">
                <a:solidFill>
                  <a:srgbClr val="939598"/>
                </a:solidFill>
                <a:latin typeface="Trebuchet MS"/>
                <a:cs typeface="Trebuchet MS"/>
              </a:rPr>
              <a:t>INTERACTIVE</a:t>
            </a:r>
            <a:endParaRPr sz="1000">
              <a:latin typeface="Trebuchet MS"/>
              <a:cs typeface="Trebuchet MS"/>
            </a:endParaRPr>
          </a:p>
        </p:txBody>
      </p:sp>
      <p:sp>
        <p:nvSpPr>
          <p:cNvPr id="17" name="object 2">
            <a:extLst>
              <a:ext uri="{FF2B5EF4-FFF2-40B4-BE49-F238E27FC236}">
                <a16:creationId xmlns:a16="http://schemas.microsoft.com/office/drawing/2014/main" id="{2752DADD-22D5-4DA1-9711-A294A9FBC507}"/>
              </a:ext>
            </a:extLst>
          </p:cNvPr>
          <p:cNvSpPr txBox="1">
            <a:spLocks noGrp="1"/>
          </p:cNvSpPr>
          <p:nvPr>
            <p:ph type="title"/>
          </p:nvPr>
        </p:nvSpPr>
        <p:spPr>
          <a:xfrm>
            <a:off x="875226" y="520717"/>
            <a:ext cx="7718310" cy="397545"/>
          </a:xfrm>
          <a:prstGeom prst="rect">
            <a:avLst/>
          </a:prstGeom>
        </p:spPr>
        <p:txBody>
          <a:bodyPr vert="horz" wrap="square" lIns="0" tIns="12700" rIns="0" bIns="0" rtlCol="0">
            <a:spAutoFit/>
          </a:bodyPr>
          <a:lstStyle/>
          <a:p>
            <a:pPr marL="12700" algn="l" rtl="0">
              <a:spcBef>
                <a:spcPts val="100"/>
              </a:spcBef>
            </a:pPr>
            <a:r>
              <a:rPr lang="en-US" kern="1200" dirty="0">
                <a:latin typeface="Century Gothic" panose="020B0502020202020204" pitchFamily="34" charset="0"/>
              </a:rPr>
              <a:t>ENFORCING</a:t>
            </a:r>
            <a:endParaRPr kern="1200"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7361F5F1-761C-423B-A028-6E883BF52CFF}"/>
              </a:ext>
            </a:extLst>
          </p:cNvPr>
          <p:cNvSpPr>
            <a:spLocks noGrp="1"/>
          </p:cNvSpPr>
          <p:nvPr>
            <p:ph type="sldNum" sz="quarter" idx="7"/>
          </p:nvPr>
        </p:nvSpPr>
        <p:spPr/>
        <p:txBody>
          <a:bodyPr/>
          <a:lstStyle/>
          <a:p>
            <a:fld id="{B6F15528-21DE-4FAA-801E-634DDDAF4B2B}" type="slidenum">
              <a:rPr lang="en-NG" smtClean="0"/>
              <a:t>14</a:t>
            </a:fld>
            <a:endParaRPr lang="en-NG"/>
          </a:p>
        </p:txBody>
      </p:sp>
      <p:pic>
        <p:nvPicPr>
          <p:cNvPr id="9" name="Picture 8">
            <a:extLst>
              <a:ext uri="{FF2B5EF4-FFF2-40B4-BE49-F238E27FC236}">
                <a16:creationId xmlns:a16="http://schemas.microsoft.com/office/drawing/2014/main" id="{8FC8B0DD-14A5-42BA-AECB-217A61924698}"/>
              </a:ext>
            </a:extLst>
          </p:cNvPr>
          <p:cNvPicPr>
            <a:picLocks noChangeAspect="1"/>
          </p:cNvPicPr>
          <p:nvPr/>
        </p:nvPicPr>
        <p:blipFill>
          <a:blip r:embed="rId3"/>
          <a:stretch>
            <a:fillRect/>
          </a:stretch>
        </p:blipFill>
        <p:spPr>
          <a:xfrm>
            <a:off x="12700" y="1055358"/>
            <a:ext cx="10382388" cy="6005080"/>
          </a:xfrm>
          <a:prstGeom prst="rect">
            <a:avLst/>
          </a:prstGeom>
        </p:spPr>
      </p:pic>
    </p:spTree>
    <p:extLst>
      <p:ext uri="{BB962C8B-B14F-4D97-AF65-F5344CB8AC3E}">
        <p14:creationId xmlns:p14="http://schemas.microsoft.com/office/powerpoint/2010/main" val="2542656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487692"/>
            <a:ext cx="646557" cy="41065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700" y="7302505"/>
            <a:ext cx="779145" cy="0"/>
          </a:xfrm>
          <a:custGeom>
            <a:avLst/>
            <a:gdLst/>
            <a:ahLst/>
            <a:cxnLst/>
            <a:rect l="l" t="t" r="r" b="b"/>
            <a:pathLst>
              <a:path w="779145">
                <a:moveTo>
                  <a:pt x="0" y="0"/>
                </a:moveTo>
                <a:lnTo>
                  <a:pt x="778941" y="0"/>
                </a:lnTo>
              </a:path>
            </a:pathLst>
          </a:custGeom>
          <a:ln w="38100">
            <a:solidFill>
              <a:srgbClr val="BE1E2D"/>
            </a:solidFill>
          </a:ln>
        </p:spPr>
        <p:txBody>
          <a:bodyPr wrap="square" lIns="0" tIns="0" rIns="0" bIns="0" rtlCol="0"/>
          <a:lstStyle/>
          <a:p>
            <a:endParaRPr/>
          </a:p>
        </p:txBody>
      </p:sp>
      <p:sp>
        <p:nvSpPr>
          <p:cNvPr id="23" name="object 23"/>
          <p:cNvSpPr txBox="1"/>
          <p:nvPr/>
        </p:nvSpPr>
        <p:spPr>
          <a:xfrm>
            <a:off x="875226" y="7213823"/>
            <a:ext cx="1367790" cy="174625"/>
          </a:xfrm>
          <a:prstGeom prst="rect">
            <a:avLst/>
          </a:prstGeom>
        </p:spPr>
        <p:txBody>
          <a:bodyPr vert="horz" wrap="square" lIns="0" tIns="5080" rIns="0" bIns="0" rtlCol="0">
            <a:spAutoFit/>
          </a:bodyPr>
          <a:lstStyle/>
          <a:p>
            <a:pPr marL="12700">
              <a:lnSpc>
                <a:spcPct val="100000"/>
              </a:lnSpc>
              <a:spcBef>
                <a:spcPts val="40"/>
              </a:spcBef>
            </a:pPr>
            <a:r>
              <a:rPr sz="1000" b="1" spc="80" dirty="0">
                <a:solidFill>
                  <a:srgbClr val="939598"/>
                </a:solidFill>
                <a:latin typeface="Trebuchet MS"/>
                <a:cs typeface="Trebuchet MS"/>
              </a:rPr>
              <a:t>CROWN</a:t>
            </a:r>
            <a:r>
              <a:rPr sz="1000" b="1" spc="-105" dirty="0">
                <a:solidFill>
                  <a:srgbClr val="939598"/>
                </a:solidFill>
                <a:latin typeface="Trebuchet MS"/>
                <a:cs typeface="Trebuchet MS"/>
              </a:rPr>
              <a:t> </a:t>
            </a:r>
            <a:r>
              <a:rPr sz="1000" b="1" spc="30" dirty="0">
                <a:solidFill>
                  <a:srgbClr val="939598"/>
                </a:solidFill>
                <a:latin typeface="Trebuchet MS"/>
                <a:cs typeface="Trebuchet MS"/>
              </a:rPr>
              <a:t>INTERACTIVE</a:t>
            </a:r>
            <a:endParaRPr sz="1000">
              <a:latin typeface="Trebuchet MS"/>
              <a:cs typeface="Trebuchet MS"/>
            </a:endParaRPr>
          </a:p>
        </p:txBody>
      </p:sp>
      <p:sp>
        <p:nvSpPr>
          <p:cNvPr id="17" name="object 2">
            <a:extLst>
              <a:ext uri="{FF2B5EF4-FFF2-40B4-BE49-F238E27FC236}">
                <a16:creationId xmlns:a16="http://schemas.microsoft.com/office/drawing/2014/main" id="{2752DADD-22D5-4DA1-9711-A294A9FBC507}"/>
              </a:ext>
            </a:extLst>
          </p:cNvPr>
          <p:cNvSpPr txBox="1">
            <a:spLocks noGrp="1"/>
          </p:cNvSpPr>
          <p:nvPr>
            <p:ph type="title"/>
          </p:nvPr>
        </p:nvSpPr>
        <p:spPr>
          <a:xfrm>
            <a:off x="875226" y="520717"/>
            <a:ext cx="7718310" cy="397545"/>
          </a:xfrm>
          <a:prstGeom prst="rect">
            <a:avLst/>
          </a:prstGeom>
        </p:spPr>
        <p:txBody>
          <a:bodyPr vert="horz" wrap="square" lIns="0" tIns="12700" rIns="0" bIns="0" rtlCol="0">
            <a:spAutoFit/>
          </a:bodyPr>
          <a:lstStyle/>
          <a:p>
            <a:pPr marL="12700" algn="l" rtl="0">
              <a:spcBef>
                <a:spcPts val="100"/>
              </a:spcBef>
            </a:pPr>
            <a:r>
              <a:rPr lang="en-US" kern="1200" dirty="0">
                <a:latin typeface="Century Gothic" panose="020B0502020202020204" pitchFamily="34" charset="0"/>
              </a:rPr>
              <a:t>AUTOMATE YOUR WORKFLOW FOR MONITORING</a:t>
            </a:r>
            <a:endParaRPr kern="1200"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7361F5F1-761C-423B-A028-6E883BF52CFF}"/>
              </a:ext>
            </a:extLst>
          </p:cNvPr>
          <p:cNvSpPr>
            <a:spLocks noGrp="1"/>
          </p:cNvSpPr>
          <p:nvPr>
            <p:ph type="sldNum" sz="quarter" idx="7"/>
          </p:nvPr>
        </p:nvSpPr>
        <p:spPr/>
        <p:txBody>
          <a:bodyPr/>
          <a:lstStyle/>
          <a:p>
            <a:fld id="{B6F15528-21DE-4FAA-801E-634DDDAF4B2B}" type="slidenum">
              <a:rPr lang="en-NG" smtClean="0"/>
              <a:t>15</a:t>
            </a:fld>
            <a:endParaRPr lang="en-NG"/>
          </a:p>
        </p:txBody>
      </p:sp>
      <p:pic>
        <p:nvPicPr>
          <p:cNvPr id="7" name="Picture 6">
            <a:extLst>
              <a:ext uri="{FF2B5EF4-FFF2-40B4-BE49-F238E27FC236}">
                <a16:creationId xmlns:a16="http://schemas.microsoft.com/office/drawing/2014/main" id="{73AF70C9-FD3D-4AD4-8DC8-4CA80E0ABF8E}"/>
              </a:ext>
            </a:extLst>
          </p:cNvPr>
          <p:cNvPicPr>
            <a:picLocks noChangeAspect="1"/>
          </p:cNvPicPr>
          <p:nvPr/>
        </p:nvPicPr>
        <p:blipFill>
          <a:blip r:embed="rId3"/>
          <a:stretch>
            <a:fillRect/>
          </a:stretch>
        </p:blipFill>
        <p:spPr>
          <a:xfrm>
            <a:off x="641939" y="876698"/>
            <a:ext cx="9614225" cy="6090432"/>
          </a:xfrm>
          <a:prstGeom prst="rect">
            <a:avLst/>
          </a:prstGeom>
        </p:spPr>
      </p:pic>
    </p:spTree>
    <p:extLst>
      <p:ext uri="{BB962C8B-B14F-4D97-AF65-F5344CB8AC3E}">
        <p14:creationId xmlns:p14="http://schemas.microsoft.com/office/powerpoint/2010/main" val="2076905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487692"/>
            <a:ext cx="646557" cy="41065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 y="7302505"/>
            <a:ext cx="779145" cy="0"/>
          </a:xfrm>
          <a:custGeom>
            <a:avLst/>
            <a:gdLst/>
            <a:ahLst/>
            <a:cxnLst/>
            <a:rect l="l" t="t" r="r" b="b"/>
            <a:pathLst>
              <a:path w="779145">
                <a:moveTo>
                  <a:pt x="0" y="0"/>
                </a:moveTo>
                <a:lnTo>
                  <a:pt x="778941" y="0"/>
                </a:lnTo>
              </a:path>
            </a:pathLst>
          </a:custGeom>
          <a:ln w="38100">
            <a:solidFill>
              <a:srgbClr val="BE1E2D"/>
            </a:solidFill>
          </a:ln>
        </p:spPr>
        <p:txBody>
          <a:bodyPr wrap="square" lIns="0" tIns="0" rIns="0" bIns="0" rtlCol="0"/>
          <a:lstStyle/>
          <a:p>
            <a:endParaRPr/>
          </a:p>
        </p:txBody>
      </p:sp>
      <p:sp>
        <p:nvSpPr>
          <p:cNvPr id="23" name="object 23"/>
          <p:cNvSpPr txBox="1"/>
          <p:nvPr/>
        </p:nvSpPr>
        <p:spPr>
          <a:xfrm>
            <a:off x="875226" y="7213823"/>
            <a:ext cx="1367790" cy="174625"/>
          </a:xfrm>
          <a:prstGeom prst="rect">
            <a:avLst/>
          </a:prstGeom>
        </p:spPr>
        <p:txBody>
          <a:bodyPr vert="horz" wrap="square" lIns="0" tIns="5080" rIns="0" bIns="0" rtlCol="0">
            <a:spAutoFit/>
          </a:bodyPr>
          <a:lstStyle/>
          <a:p>
            <a:pPr marL="12700">
              <a:lnSpc>
                <a:spcPct val="100000"/>
              </a:lnSpc>
              <a:spcBef>
                <a:spcPts val="40"/>
              </a:spcBef>
            </a:pPr>
            <a:r>
              <a:rPr sz="1000" b="1" spc="80" dirty="0">
                <a:solidFill>
                  <a:srgbClr val="939598"/>
                </a:solidFill>
                <a:latin typeface="Trebuchet MS"/>
                <a:cs typeface="Trebuchet MS"/>
              </a:rPr>
              <a:t>CROWN</a:t>
            </a:r>
            <a:r>
              <a:rPr sz="1000" b="1" spc="-105" dirty="0">
                <a:solidFill>
                  <a:srgbClr val="939598"/>
                </a:solidFill>
                <a:latin typeface="Trebuchet MS"/>
                <a:cs typeface="Trebuchet MS"/>
              </a:rPr>
              <a:t> </a:t>
            </a:r>
            <a:r>
              <a:rPr sz="1000" b="1" spc="30" dirty="0">
                <a:solidFill>
                  <a:srgbClr val="939598"/>
                </a:solidFill>
                <a:latin typeface="Trebuchet MS"/>
                <a:cs typeface="Trebuchet MS"/>
              </a:rPr>
              <a:t>INTERACTIVE</a:t>
            </a:r>
            <a:endParaRPr sz="1000">
              <a:latin typeface="Trebuchet MS"/>
              <a:cs typeface="Trebuchet MS"/>
            </a:endParaRPr>
          </a:p>
        </p:txBody>
      </p:sp>
      <p:sp>
        <p:nvSpPr>
          <p:cNvPr id="5" name="object 2">
            <a:extLst>
              <a:ext uri="{FF2B5EF4-FFF2-40B4-BE49-F238E27FC236}">
                <a16:creationId xmlns:a16="http://schemas.microsoft.com/office/drawing/2014/main" id="{C5F91092-C0F4-4C25-B011-B4ED32DFFA78}"/>
              </a:ext>
            </a:extLst>
          </p:cNvPr>
          <p:cNvSpPr txBox="1">
            <a:spLocks noGrp="1"/>
          </p:cNvSpPr>
          <p:nvPr>
            <p:ph type="title"/>
          </p:nvPr>
        </p:nvSpPr>
        <p:spPr>
          <a:xfrm>
            <a:off x="891466" y="479978"/>
            <a:ext cx="2855034" cy="397545"/>
          </a:xfrm>
          <a:prstGeom prst="rect">
            <a:avLst/>
          </a:prstGeom>
        </p:spPr>
        <p:txBody>
          <a:bodyPr vert="horz" wrap="square" lIns="0" tIns="12700" rIns="0" bIns="0" rtlCol="0">
            <a:spAutoFit/>
          </a:bodyPr>
          <a:lstStyle/>
          <a:p>
            <a:pPr marL="12700" algn="l" rtl="0">
              <a:spcBef>
                <a:spcPts val="100"/>
              </a:spcBef>
            </a:pPr>
            <a:r>
              <a:rPr lang="en-US" kern="1200" dirty="0">
                <a:latin typeface="Century Gothic" panose="020B0502020202020204" pitchFamily="34" charset="0"/>
              </a:rPr>
              <a:t>QUESTIONS ?</a:t>
            </a:r>
            <a:endParaRPr kern="1200" dirty="0">
              <a:latin typeface="Century Gothic" panose="020B0502020202020204" pitchFamily="34" charset="0"/>
            </a:endParaRPr>
          </a:p>
        </p:txBody>
      </p:sp>
      <p:sp>
        <p:nvSpPr>
          <p:cNvPr id="12" name="Slide Number Placeholder 11">
            <a:extLst>
              <a:ext uri="{FF2B5EF4-FFF2-40B4-BE49-F238E27FC236}">
                <a16:creationId xmlns:a16="http://schemas.microsoft.com/office/drawing/2014/main" id="{11A4A822-3ABF-417D-A64B-434A7440F850}"/>
              </a:ext>
            </a:extLst>
          </p:cNvPr>
          <p:cNvSpPr>
            <a:spLocks noGrp="1"/>
          </p:cNvSpPr>
          <p:nvPr>
            <p:ph type="sldNum" sz="quarter" idx="7"/>
          </p:nvPr>
        </p:nvSpPr>
        <p:spPr/>
        <p:txBody>
          <a:bodyPr/>
          <a:lstStyle/>
          <a:p>
            <a:fld id="{B6F15528-21DE-4FAA-801E-634DDDAF4B2B}" type="slidenum">
              <a:rPr lang="en-NG" smtClean="0"/>
              <a:t>16</a:t>
            </a:fld>
            <a:endParaRPr lang="en-NG"/>
          </a:p>
        </p:txBody>
      </p:sp>
      <p:sp>
        <p:nvSpPr>
          <p:cNvPr id="2" name="TextBox 1">
            <a:extLst>
              <a:ext uri="{FF2B5EF4-FFF2-40B4-BE49-F238E27FC236}">
                <a16:creationId xmlns:a16="http://schemas.microsoft.com/office/drawing/2014/main" id="{3B112795-3C63-456A-8A79-48310FD16D64}"/>
              </a:ext>
            </a:extLst>
          </p:cNvPr>
          <p:cNvSpPr txBox="1"/>
          <p:nvPr/>
        </p:nvSpPr>
        <p:spPr>
          <a:xfrm>
            <a:off x="497112" y="2464075"/>
            <a:ext cx="4011387" cy="1169551"/>
          </a:xfrm>
          <a:prstGeom prst="rect">
            <a:avLst/>
          </a:prstGeom>
          <a:noFill/>
        </p:spPr>
        <p:txBody>
          <a:bodyPr wrap="square" rtlCol="0">
            <a:spAutoFit/>
          </a:bodyPr>
          <a:lstStyle/>
          <a:p>
            <a:r>
              <a:rPr lang="en-US" sz="1400" dirty="0">
                <a:latin typeface="Century Gothic" panose="020B0502020202020204" pitchFamily="34" charset="0"/>
              </a:rPr>
              <a:t>For Questions &amp; Feedback:</a:t>
            </a:r>
          </a:p>
          <a:p>
            <a:endParaRPr lang="en-US" sz="1400" dirty="0">
              <a:latin typeface="Century Gothic" panose="020B0502020202020204" pitchFamily="34" charset="0"/>
            </a:endParaRPr>
          </a:p>
          <a:p>
            <a:r>
              <a:rPr lang="en-US" sz="1400" dirty="0">
                <a:latin typeface="Century Gothic" panose="020B0502020202020204" pitchFamily="34" charset="0"/>
              </a:rPr>
              <a:t>Email: </a:t>
            </a:r>
            <a:r>
              <a:rPr lang="en-US" sz="1400" dirty="0">
                <a:latin typeface="Century Gothic" panose="020B0502020202020204" pitchFamily="34" charset="0"/>
                <a:hlinkClick r:id="rId3"/>
              </a:rPr>
              <a:t>wumi.oghoetuoma@crowninterative.com</a:t>
            </a:r>
            <a:endParaRPr lang="en-US" sz="1400" dirty="0">
              <a:latin typeface="Century Gothic" panose="020B0502020202020204" pitchFamily="34" charset="0"/>
            </a:endParaRPr>
          </a:p>
          <a:p>
            <a:r>
              <a:rPr lang="en-US" sz="1400" dirty="0">
                <a:latin typeface="Century Gothic" panose="020B0502020202020204" pitchFamily="34" charset="0"/>
              </a:rPr>
              <a:t>Tel: 0815 268 6610</a:t>
            </a:r>
          </a:p>
        </p:txBody>
      </p:sp>
      <p:sp>
        <p:nvSpPr>
          <p:cNvPr id="18" name="TextBox 17">
            <a:extLst>
              <a:ext uri="{FF2B5EF4-FFF2-40B4-BE49-F238E27FC236}">
                <a16:creationId xmlns:a16="http://schemas.microsoft.com/office/drawing/2014/main" id="{E1D53C2F-AABB-4575-A4F5-DD1C935A24BC}"/>
              </a:ext>
            </a:extLst>
          </p:cNvPr>
          <p:cNvSpPr txBox="1"/>
          <p:nvPr/>
        </p:nvSpPr>
        <p:spPr>
          <a:xfrm>
            <a:off x="502886" y="4238625"/>
            <a:ext cx="3099943" cy="738664"/>
          </a:xfrm>
          <a:prstGeom prst="rect">
            <a:avLst/>
          </a:prstGeom>
          <a:noFill/>
        </p:spPr>
        <p:txBody>
          <a:bodyPr wrap="square" rtlCol="0">
            <a:spAutoFit/>
          </a:bodyPr>
          <a:lstStyle/>
          <a:p>
            <a:endParaRPr lang="en-US" sz="1400" dirty="0">
              <a:latin typeface="Century Gothic" panose="020B0502020202020204" pitchFamily="34" charset="0"/>
            </a:endParaRPr>
          </a:p>
          <a:p>
            <a:r>
              <a:rPr lang="en-US" sz="1400" dirty="0">
                <a:latin typeface="Century Gothic" panose="020B0502020202020204" pitchFamily="34" charset="0"/>
              </a:rPr>
              <a:t>Corporate website:</a:t>
            </a:r>
          </a:p>
          <a:p>
            <a:r>
              <a:rPr lang="en-US" sz="1400" dirty="0">
                <a:latin typeface="Century Gothic" panose="020B0502020202020204" pitchFamily="34" charset="0"/>
                <a:hlinkClick r:id="rId4"/>
              </a:rPr>
              <a:t>www.crowninterative.com</a:t>
            </a:r>
            <a:endParaRPr lang="en-US" sz="1400" dirty="0">
              <a:latin typeface="Century Gothic" panose="020B0502020202020204" pitchFamily="34" charset="0"/>
            </a:endParaRPr>
          </a:p>
        </p:txBody>
      </p:sp>
      <p:pic>
        <p:nvPicPr>
          <p:cNvPr id="10" name="Picture 9" descr="A picture containing music&#10;&#10;Description generated with high confidence">
            <a:extLst>
              <a:ext uri="{FF2B5EF4-FFF2-40B4-BE49-F238E27FC236}">
                <a16:creationId xmlns:a16="http://schemas.microsoft.com/office/drawing/2014/main" id="{858CD72C-6C52-4204-BF50-6BBDB178393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460"/>
          <a:stretch/>
        </p:blipFill>
        <p:spPr>
          <a:xfrm>
            <a:off x="5002645" y="0"/>
            <a:ext cx="5689600" cy="6867338"/>
          </a:xfrm>
          <a:prstGeom prst="rect">
            <a:avLst/>
          </a:prstGeom>
        </p:spPr>
      </p:pic>
    </p:spTree>
    <p:extLst>
      <p:ext uri="{BB962C8B-B14F-4D97-AF65-F5344CB8AC3E}">
        <p14:creationId xmlns:p14="http://schemas.microsoft.com/office/powerpoint/2010/main" val="2876962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11C7AF49-7112-450F-86EF-DDD06D8242AE}"/>
              </a:ext>
            </a:extLst>
          </p:cNvPr>
          <p:cNvSpPr/>
          <p:nvPr/>
        </p:nvSpPr>
        <p:spPr>
          <a:xfrm>
            <a:off x="0" y="487692"/>
            <a:ext cx="646557" cy="410654"/>
          </a:xfrm>
          <a:prstGeom prst="rect">
            <a:avLst/>
          </a:prstGeom>
          <a:blipFill>
            <a:blip r:embed="rId2" cstate="print"/>
            <a:stretch>
              <a:fillRect/>
            </a:stretch>
          </a:blipFill>
        </p:spPr>
        <p:txBody>
          <a:bodyPr wrap="square" lIns="0" tIns="0" rIns="0" bIns="0" rtlCol="0"/>
          <a:lstStyle/>
          <a:p>
            <a:endParaRPr/>
          </a:p>
        </p:txBody>
      </p:sp>
      <p:sp>
        <p:nvSpPr>
          <p:cNvPr id="10" name="object 2">
            <a:extLst>
              <a:ext uri="{FF2B5EF4-FFF2-40B4-BE49-F238E27FC236}">
                <a16:creationId xmlns:a16="http://schemas.microsoft.com/office/drawing/2014/main" id="{8BF411A6-680B-4209-9D32-A4ED64F6DD45}"/>
              </a:ext>
            </a:extLst>
          </p:cNvPr>
          <p:cNvSpPr txBox="1">
            <a:spLocks noGrp="1"/>
          </p:cNvSpPr>
          <p:nvPr>
            <p:ph type="title"/>
          </p:nvPr>
        </p:nvSpPr>
        <p:spPr>
          <a:xfrm>
            <a:off x="546100" y="3095625"/>
            <a:ext cx="2362197" cy="551433"/>
          </a:xfrm>
          <a:prstGeom prst="rect">
            <a:avLst/>
          </a:prstGeom>
        </p:spPr>
        <p:txBody>
          <a:bodyPr vert="horz" wrap="square" lIns="0" tIns="12700" rIns="0" bIns="0" rtlCol="0">
            <a:spAutoFit/>
          </a:bodyPr>
          <a:lstStyle/>
          <a:p>
            <a:pPr marL="12700" algn="l" rtl="0">
              <a:spcBef>
                <a:spcPts val="100"/>
              </a:spcBef>
            </a:pPr>
            <a:r>
              <a:rPr lang="en-GB" sz="3500" kern="1200" dirty="0">
                <a:solidFill>
                  <a:srgbClr val="751016"/>
                </a:solidFill>
                <a:latin typeface="Century Gothic" panose="020B0502020202020204" pitchFamily="34" charset="0"/>
              </a:rPr>
              <a:t>CONTENT</a:t>
            </a:r>
            <a:endParaRPr sz="3500" kern="1200" dirty="0">
              <a:solidFill>
                <a:srgbClr val="751016"/>
              </a:solidFill>
              <a:latin typeface="Century Gothic" panose="020B0502020202020204" pitchFamily="34" charset="0"/>
            </a:endParaRPr>
          </a:p>
        </p:txBody>
      </p:sp>
      <p:cxnSp>
        <p:nvCxnSpPr>
          <p:cNvPr id="5" name="Straight Connector 4">
            <a:extLst>
              <a:ext uri="{FF2B5EF4-FFF2-40B4-BE49-F238E27FC236}">
                <a16:creationId xmlns:a16="http://schemas.microsoft.com/office/drawing/2014/main" id="{F91C78B1-464D-4FF2-AD6D-5EAD0FEF5394}"/>
              </a:ext>
            </a:extLst>
          </p:cNvPr>
          <p:cNvCxnSpPr>
            <a:cxnSpLocks/>
          </p:cNvCxnSpPr>
          <p:nvPr/>
        </p:nvCxnSpPr>
        <p:spPr>
          <a:xfrm>
            <a:off x="3060700" y="1645598"/>
            <a:ext cx="0" cy="4994199"/>
          </a:xfrm>
          <a:prstGeom prst="line">
            <a:avLst/>
          </a:prstGeom>
          <a:ln w="38100">
            <a:solidFill>
              <a:srgbClr val="730F15"/>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DAF8A07-A76B-400E-AEA7-2C85B5769C7B}"/>
              </a:ext>
            </a:extLst>
          </p:cNvPr>
          <p:cNvSpPr txBox="1"/>
          <p:nvPr/>
        </p:nvSpPr>
        <p:spPr>
          <a:xfrm>
            <a:off x="3246586" y="1796452"/>
            <a:ext cx="6112571" cy="4610173"/>
          </a:xfrm>
          <a:prstGeom prst="rect">
            <a:avLst/>
          </a:prstGeom>
          <a:noFill/>
        </p:spPr>
        <p:txBody>
          <a:bodyPr wrap="none" rtlCol="0">
            <a:spAutoFit/>
          </a:bodyPr>
          <a:lstStyle/>
          <a:p>
            <a:pPr marL="285750" indent="-285750">
              <a:lnSpc>
                <a:spcPct val="150000"/>
              </a:lnSpc>
              <a:buClr>
                <a:srgbClr val="7D131A"/>
              </a:buClr>
              <a:buFont typeface="Wingdings" panose="05000000000000000000" pitchFamily="2" charset="2"/>
              <a:buChar char="§"/>
            </a:pPr>
            <a:r>
              <a:rPr lang="en-US" dirty="0">
                <a:latin typeface="Century Gothic" panose="020B0502020202020204" pitchFamily="34" charset="0"/>
              </a:rPr>
              <a:t>WHO WE ARE &amp; WHAT WE DO</a:t>
            </a:r>
          </a:p>
          <a:p>
            <a:pPr marL="285750" indent="-285750">
              <a:lnSpc>
                <a:spcPct val="150000"/>
              </a:lnSpc>
              <a:buClr>
                <a:srgbClr val="7D131A"/>
              </a:buClr>
              <a:buFont typeface="Wingdings" panose="05000000000000000000" pitchFamily="2" charset="2"/>
              <a:buChar char="§"/>
            </a:pPr>
            <a:r>
              <a:rPr lang="en-US" dirty="0">
                <a:latin typeface="Century Gothic" panose="020B0502020202020204" pitchFamily="34" charset="0"/>
              </a:rPr>
              <a:t>REVENUE CYCLE MANAGEMENT</a:t>
            </a:r>
          </a:p>
          <a:p>
            <a:pPr marL="285750" indent="-285750">
              <a:lnSpc>
                <a:spcPct val="150000"/>
              </a:lnSpc>
              <a:buClr>
                <a:srgbClr val="7D131A"/>
              </a:buClr>
              <a:buFont typeface="Wingdings" panose="05000000000000000000" pitchFamily="2" charset="2"/>
              <a:buChar char="§"/>
            </a:pPr>
            <a:r>
              <a:rPr lang="en-US" dirty="0">
                <a:latin typeface="Century Gothic" panose="020B0502020202020204" pitchFamily="34" charset="0"/>
              </a:rPr>
              <a:t>BUSINESS TRANSFORMATION IN THE POWER SECTOR</a:t>
            </a:r>
          </a:p>
          <a:p>
            <a:pPr marL="285750" indent="-285750">
              <a:lnSpc>
                <a:spcPct val="150000"/>
              </a:lnSpc>
              <a:buClr>
                <a:srgbClr val="7D131A"/>
              </a:buClr>
              <a:buFont typeface="Wingdings" panose="05000000000000000000" pitchFamily="2" charset="2"/>
              <a:buChar char="§"/>
            </a:pPr>
            <a:r>
              <a:rPr lang="en-US" dirty="0">
                <a:latin typeface="Century Gothic" panose="020B0502020202020204" pitchFamily="34" charset="0"/>
              </a:rPr>
              <a:t>MOVING FROM CASH TO LESS CASH TO CASHLESS</a:t>
            </a:r>
          </a:p>
          <a:p>
            <a:pPr marL="285750" indent="-285750">
              <a:lnSpc>
                <a:spcPct val="150000"/>
              </a:lnSpc>
              <a:buClr>
                <a:srgbClr val="7D131A"/>
              </a:buClr>
              <a:buFont typeface="Wingdings" panose="05000000000000000000" pitchFamily="2" charset="2"/>
              <a:buChar char="§"/>
            </a:pPr>
            <a:r>
              <a:rPr lang="en-US" dirty="0">
                <a:latin typeface="Century Gothic" panose="020B0502020202020204" pitchFamily="34" charset="0"/>
              </a:rPr>
              <a:t>PROTECTING THE REVENUE</a:t>
            </a:r>
          </a:p>
          <a:p>
            <a:pPr marL="285750" indent="-285750">
              <a:lnSpc>
                <a:spcPct val="150000"/>
              </a:lnSpc>
              <a:buClr>
                <a:srgbClr val="7D131A"/>
              </a:buClr>
              <a:buFont typeface="Wingdings" panose="05000000000000000000" pitchFamily="2" charset="2"/>
              <a:buChar char="§"/>
            </a:pPr>
            <a:r>
              <a:rPr lang="en-US" dirty="0">
                <a:latin typeface="Century Gothic" panose="020B0502020202020204" pitchFamily="34" charset="0"/>
              </a:rPr>
              <a:t>PROMOTING A THE COLLABORATION FRAMEWORK</a:t>
            </a:r>
          </a:p>
          <a:p>
            <a:pPr marL="285750" indent="-285750">
              <a:lnSpc>
                <a:spcPct val="150000"/>
              </a:lnSpc>
              <a:buClr>
                <a:srgbClr val="7D131A"/>
              </a:buClr>
              <a:buFont typeface="Wingdings" panose="05000000000000000000" pitchFamily="2" charset="2"/>
              <a:buChar char="§"/>
            </a:pPr>
            <a:r>
              <a:rPr lang="en-US" dirty="0">
                <a:latin typeface="Century Gothic" panose="020B0502020202020204" pitchFamily="34" charset="0"/>
              </a:rPr>
              <a:t>EIRS – AUTOMATION OF DIRECT ASSESSMENT</a:t>
            </a:r>
          </a:p>
          <a:p>
            <a:pPr marL="285750" indent="-285750">
              <a:lnSpc>
                <a:spcPct val="150000"/>
              </a:lnSpc>
              <a:buClr>
                <a:srgbClr val="7D131A"/>
              </a:buClr>
              <a:buFont typeface="Wingdings" panose="05000000000000000000" pitchFamily="2" charset="2"/>
              <a:buChar char="§"/>
            </a:pPr>
            <a:r>
              <a:rPr lang="en-US" dirty="0">
                <a:latin typeface="Century Gothic" panose="020B0502020202020204" pitchFamily="34" charset="0"/>
              </a:rPr>
              <a:t>THE BUSINESS SUPPORT SYSTEM</a:t>
            </a:r>
          </a:p>
          <a:p>
            <a:pPr marL="285750" indent="-285750">
              <a:lnSpc>
                <a:spcPct val="150000"/>
              </a:lnSpc>
              <a:buClr>
                <a:srgbClr val="7D131A"/>
              </a:buClr>
              <a:buFont typeface="Wingdings" panose="05000000000000000000" pitchFamily="2" charset="2"/>
              <a:buChar char="§"/>
            </a:pPr>
            <a:r>
              <a:rPr lang="en-US" dirty="0">
                <a:latin typeface="Century Gothic" panose="020B0502020202020204" pitchFamily="34" charset="0"/>
              </a:rPr>
              <a:t>ENABLING REVENUE ASSURANCE</a:t>
            </a:r>
          </a:p>
          <a:p>
            <a:pPr marL="285750" indent="-285750">
              <a:lnSpc>
                <a:spcPct val="150000"/>
              </a:lnSpc>
              <a:buClr>
                <a:srgbClr val="7D131A"/>
              </a:buClr>
              <a:buFont typeface="Wingdings" panose="05000000000000000000" pitchFamily="2" charset="2"/>
              <a:buChar char="§"/>
            </a:pPr>
            <a:r>
              <a:rPr lang="en-US" dirty="0">
                <a:latin typeface="Century Gothic" panose="020B0502020202020204" pitchFamily="34" charset="0"/>
              </a:rPr>
              <a:t>ENFORCING</a:t>
            </a:r>
          </a:p>
          <a:p>
            <a:pPr marL="285750" indent="-285750">
              <a:lnSpc>
                <a:spcPct val="150000"/>
              </a:lnSpc>
              <a:buClr>
                <a:srgbClr val="7D131A"/>
              </a:buClr>
              <a:buFont typeface="Wingdings" panose="05000000000000000000" pitchFamily="2" charset="2"/>
              <a:buChar char="§"/>
            </a:pPr>
            <a:r>
              <a:rPr lang="en-US" dirty="0">
                <a:latin typeface="Century Gothic" panose="020B0502020202020204" pitchFamily="34" charset="0"/>
              </a:rPr>
              <a:t>AUTOMATE YOUR WORKFLOW FOR MONITORING</a:t>
            </a:r>
          </a:p>
        </p:txBody>
      </p:sp>
      <p:grpSp>
        <p:nvGrpSpPr>
          <p:cNvPr id="11" name="Group 10">
            <a:extLst>
              <a:ext uri="{FF2B5EF4-FFF2-40B4-BE49-F238E27FC236}">
                <a16:creationId xmlns:a16="http://schemas.microsoft.com/office/drawing/2014/main" id="{B9089F2E-285B-45E5-AD40-B733BDE6EF6E}"/>
              </a:ext>
            </a:extLst>
          </p:cNvPr>
          <p:cNvGrpSpPr/>
          <p:nvPr/>
        </p:nvGrpSpPr>
        <p:grpSpPr>
          <a:xfrm>
            <a:off x="7785100" y="414955"/>
            <a:ext cx="2793552" cy="483391"/>
            <a:chOff x="7030647" y="6582785"/>
            <a:chExt cx="3065624" cy="524063"/>
          </a:xfrm>
        </p:grpSpPr>
        <p:sp>
          <p:nvSpPr>
            <p:cNvPr id="12" name="object 3">
              <a:extLst>
                <a:ext uri="{FF2B5EF4-FFF2-40B4-BE49-F238E27FC236}">
                  <a16:creationId xmlns:a16="http://schemas.microsoft.com/office/drawing/2014/main" id="{73EF3E72-B998-4D5C-88BA-067FF0C7A9E1}"/>
                </a:ext>
              </a:extLst>
            </p:cNvPr>
            <p:cNvSpPr/>
            <p:nvPr/>
          </p:nvSpPr>
          <p:spPr>
            <a:xfrm>
              <a:off x="7030647" y="6857860"/>
              <a:ext cx="257810" cy="247650"/>
            </a:xfrm>
            <a:custGeom>
              <a:avLst/>
              <a:gdLst/>
              <a:ahLst/>
              <a:cxnLst/>
              <a:rect l="l" t="t" r="r" b="b"/>
              <a:pathLst>
                <a:path w="257809" h="247650">
                  <a:moveTo>
                    <a:pt x="138899" y="0"/>
                  </a:moveTo>
                  <a:lnTo>
                    <a:pt x="83780" y="7515"/>
                  </a:lnTo>
                  <a:lnTo>
                    <a:pt x="41871" y="30060"/>
                  </a:lnTo>
                  <a:lnTo>
                    <a:pt x="10406" y="71170"/>
                  </a:lnTo>
                  <a:lnTo>
                    <a:pt x="0" y="125882"/>
                  </a:lnTo>
                  <a:lnTo>
                    <a:pt x="2518" y="153334"/>
                  </a:lnTo>
                  <a:lnTo>
                    <a:pt x="23076" y="199304"/>
                  </a:lnTo>
                  <a:lnTo>
                    <a:pt x="60563" y="230767"/>
                  </a:lnTo>
                  <a:lnTo>
                    <a:pt x="107154" y="245578"/>
                  </a:lnTo>
                  <a:lnTo>
                    <a:pt x="134658" y="247446"/>
                  </a:lnTo>
                  <a:lnTo>
                    <a:pt x="156855" y="246211"/>
                  </a:lnTo>
                  <a:lnTo>
                    <a:pt x="195574" y="236591"/>
                  </a:lnTo>
                  <a:lnTo>
                    <a:pt x="237982" y="205968"/>
                  </a:lnTo>
                  <a:lnTo>
                    <a:pt x="133680" y="205968"/>
                  </a:lnTo>
                  <a:lnTo>
                    <a:pt x="118412" y="204800"/>
                  </a:lnTo>
                  <a:lnTo>
                    <a:pt x="81343" y="186905"/>
                  </a:lnTo>
                  <a:lnTo>
                    <a:pt x="62601" y="143455"/>
                  </a:lnTo>
                  <a:lnTo>
                    <a:pt x="61353" y="122542"/>
                  </a:lnTo>
                  <a:lnTo>
                    <a:pt x="62679" y="102326"/>
                  </a:lnTo>
                  <a:lnTo>
                    <a:pt x="81826" y="60566"/>
                  </a:lnTo>
                  <a:lnTo>
                    <a:pt x="119891" y="42647"/>
                  </a:lnTo>
                  <a:lnTo>
                    <a:pt x="135585" y="41478"/>
                  </a:lnTo>
                  <a:lnTo>
                    <a:pt x="241429" y="41478"/>
                  </a:lnTo>
                  <a:lnTo>
                    <a:pt x="232940" y="31740"/>
                  </a:lnTo>
                  <a:lnTo>
                    <a:pt x="222173" y="22885"/>
                  </a:lnTo>
                  <a:lnTo>
                    <a:pt x="204141" y="12869"/>
                  </a:lnTo>
                  <a:lnTo>
                    <a:pt x="184275" y="5718"/>
                  </a:lnTo>
                  <a:lnTo>
                    <a:pt x="162539" y="1429"/>
                  </a:lnTo>
                  <a:lnTo>
                    <a:pt x="138899" y="0"/>
                  </a:lnTo>
                  <a:close/>
                </a:path>
                <a:path w="257809" h="247650">
                  <a:moveTo>
                    <a:pt x="199339" y="154978"/>
                  </a:moveTo>
                  <a:lnTo>
                    <a:pt x="174599" y="194043"/>
                  </a:lnTo>
                  <a:lnTo>
                    <a:pt x="133680" y="205968"/>
                  </a:lnTo>
                  <a:lnTo>
                    <a:pt x="237982" y="205968"/>
                  </a:lnTo>
                  <a:lnTo>
                    <a:pt x="239247" y="204611"/>
                  </a:lnTo>
                  <a:lnTo>
                    <a:pt x="249453" y="188488"/>
                  </a:lnTo>
                  <a:lnTo>
                    <a:pt x="257390" y="169722"/>
                  </a:lnTo>
                  <a:lnTo>
                    <a:pt x="199339" y="154978"/>
                  </a:lnTo>
                  <a:close/>
                </a:path>
                <a:path w="257809" h="247650">
                  <a:moveTo>
                    <a:pt x="241429" y="41478"/>
                  </a:moveTo>
                  <a:lnTo>
                    <a:pt x="135585" y="41478"/>
                  </a:lnTo>
                  <a:lnTo>
                    <a:pt x="146644" y="42112"/>
                  </a:lnTo>
                  <a:lnTo>
                    <a:pt x="156940" y="44043"/>
                  </a:lnTo>
                  <a:lnTo>
                    <a:pt x="189515" y="64427"/>
                  </a:lnTo>
                  <a:lnTo>
                    <a:pt x="197916" y="81521"/>
                  </a:lnTo>
                  <a:lnTo>
                    <a:pt x="256895" y="70104"/>
                  </a:lnTo>
                  <a:lnTo>
                    <a:pt x="250393" y="55355"/>
                  </a:lnTo>
                  <a:lnTo>
                    <a:pt x="242377" y="42565"/>
                  </a:lnTo>
                  <a:lnTo>
                    <a:pt x="241429" y="41478"/>
                  </a:lnTo>
                  <a:close/>
                </a:path>
              </a:pathLst>
            </a:custGeom>
            <a:solidFill>
              <a:srgbClr val="4B5A5E"/>
            </a:solidFill>
          </p:spPr>
          <p:txBody>
            <a:bodyPr wrap="square" lIns="0" tIns="0" rIns="0" bIns="0" rtlCol="0"/>
            <a:lstStyle/>
            <a:p>
              <a:endParaRPr/>
            </a:p>
          </p:txBody>
        </p:sp>
        <p:sp>
          <p:nvSpPr>
            <p:cNvPr id="13" name="object 4">
              <a:extLst>
                <a:ext uri="{FF2B5EF4-FFF2-40B4-BE49-F238E27FC236}">
                  <a16:creationId xmlns:a16="http://schemas.microsoft.com/office/drawing/2014/main" id="{4C71EF0A-D773-49DA-B3F2-AA79AA22416D}"/>
                </a:ext>
              </a:extLst>
            </p:cNvPr>
            <p:cNvSpPr/>
            <p:nvPr/>
          </p:nvSpPr>
          <p:spPr>
            <a:xfrm>
              <a:off x="7317991" y="6861694"/>
              <a:ext cx="266065" cy="239395"/>
            </a:xfrm>
            <a:custGeom>
              <a:avLst/>
              <a:gdLst/>
              <a:ahLst/>
              <a:cxnLst/>
              <a:rect l="l" t="t" r="r" b="b"/>
              <a:pathLst>
                <a:path w="266065" h="239395">
                  <a:moveTo>
                    <a:pt x="125590" y="0"/>
                  </a:moveTo>
                  <a:lnTo>
                    <a:pt x="0" y="0"/>
                  </a:lnTo>
                  <a:lnTo>
                    <a:pt x="0" y="239293"/>
                  </a:lnTo>
                  <a:lnTo>
                    <a:pt x="59474" y="239293"/>
                  </a:lnTo>
                  <a:lnTo>
                    <a:pt x="59474" y="139687"/>
                  </a:lnTo>
                  <a:lnTo>
                    <a:pt x="175010" y="139687"/>
                  </a:lnTo>
                  <a:lnTo>
                    <a:pt x="172851" y="138428"/>
                  </a:lnTo>
                  <a:lnTo>
                    <a:pt x="163664" y="133946"/>
                  </a:lnTo>
                  <a:lnTo>
                    <a:pt x="181418" y="130995"/>
                  </a:lnTo>
                  <a:lnTo>
                    <a:pt x="221221" y="112026"/>
                  </a:lnTo>
                  <a:lnTo>
                    <a:pt x="231019" y="101523"/>
                  </a:lnTo>
                  <a:lnTo>
                    <a:pt x="59474" y="101523"/>
                  </a:lnTo>
                  <a:lnTo>
                    <a:pt x="59474" y="40487"/>
                  </a:lnTo>
                  <a:lnTo>
                    <a:pt x="235473" y="40487"/>
                  </a:lnTo>
                  <a:lnTo>
                    <a:pt x="234051" y="37374"/>
                  </a:lnTo>
                  <a:lnTo>
                    <a:pt x="204212" y="10439"/>
                  </a:lnTo>
                  <a:lnTo>
                    <a:pt x="166806" y="1720"/>
                  </a:lnTo>
                  <a:lnTo>
                    <a:pt x="147870" y="436"/>
                  </a:lnTo>
                  <a:lnTo>
                    <a:pt x="125590" y="0"/>
                  </a:lnTo>
                  <a:close/>
                </a:path>
                <a:path w="266065" h="239395">
                  <a:moveTo>
                    <a:pt x="175010" y="139687"/>
                  </a:moveTo>
                  <a:lnTo>
                    <a:pt x="71373" y="139687"/>
                  </a:lnTo>
                  <a:lnTo>
                    <a:pt x="81282" y="139856"/>
                  </a:lnTo>
                  <a:lnTo>
                    <a:pt x="89628" y="140334"/>
                  </a:lnTo>
                  <a:lnTo>
                    <a:pt x="124320" y="156980"/>
                  </a:lnTo>
                  <a:lnTo>
                    <a:pt x="150825" y="187350"/>
                  </a:lnTo>
                  <a:lnTo>
                    <a:pt x="194106" y="239293"/>
                  </a:lnTo>
                  <a:lnTo>
                    <a:pt x="265937" y="239293"/>
                  </a:lnTo>
                  <a:lnTo>
                    <a:pt x="229336" y="192620"/>
                  </a:lnTo>
                  <a:lnTo>
                    <a:pt x="219353" y="179733"/>
                  </a:lnTo>
                  <a:lnTo>
                    <a:pt x="210231" y="169000"/>
                  </a:lnTo>
                  <a:lnTo>
                    <a:pt x="202092" y="160422"/>
                  </a:lnTo>
                  <a:lnTo>
                    <a:pt x="195059" y="154000"/>
                  </a:lnTo>
                  <a:lnTo>
                    <a:pt x="188551" y="148454"/>
                  </a:lnTo>
                  <a:lnTo>
                    <a:pt x="181148" y="143263"/>
                  </a:lnTo>
                  <a:lnTo>
                    <a:pt x="175010" y="139687"/>
                  </a:lnTo>
                  <a:close/>
                </a:path>
                <a:path w="266065" h="239395">
                  <a:moveTo>
                    <a:pt x="235473" y="40487"/>
                  </a:moveTo>
                  <a:lnTo>
                    <a:pt x="106108" y="40487"/>
                  </a:lnTo>
                  <a:lnTo>
                    <a:pt x="124115" y="40655"/>
                  </a:lnTo>
                  <a:lnTo>
                    <a:pt x="138204" y="41094"/>
                  </a:lnTo>
                  <a:lnTo>
                    <a:pt x="177482" y="56730"/>
                  </a:lnTo>
                  <a:lnTo>
                    <a:pt x="180301" y="62941"/>
                  </a:lnTo>
                  <a:lnTo>
                    <a:pt x="180301" y="78168"/>
                  </a:lnTo>
                  <a:lnTo>
                    <a:pt x="148083" y="100120"/>
                  </a:lnTo>
                  <a:lnTo>
                    <a:pt x="103695" y="101523"/>
                  </a:lnTo>
                  <a:lnTo>
                    <a:pt x="231019" y="101523"/>
                  </a:lnTo>
                  <a:lnTo>
                    <a:pt x="236627" y="92289"/>
                  </a:lnTo>
                  <a:lnTo>
                    <a:pt x="240425" y="80438"/>
                  </a:lnTo>
                  <a:lnTo>
                    <a:pt x="241680" y="67208"/>
                  </a:lnTo>
                  <a:lnTo>
                    <a:pt x="240803" y="56481"/>
                  </a:lnTo>
                  <a:lnTo>
                    <a:pt x="238229" y="46521"/>
                  </a:lnTo>
                  <a:lnTo>
                    <a:pt x="235473" y="40487"/>
                  </a:lnTo>
                  <a:close/>
                </a:path>
              </a:pathLst>
            </a:custGeom>
            <a:solidFill>
              <a:srgbClr val="4B5A5E"/>
            </a:solidFill>
          </p:spPr>
          <p:txBody>
            <a:bodyPr wrap="square" lIns="0" tIns="0" rIns="0" bIns="0" rtlCol="0"/>
            <a:lstStyle/>
            <a:p>
              <a:endParaRPr/>
            </a:p>
          </p:txBody>
        </p:sp>
        <p:sp>
          <p:nvSpPr>
            <p:cNvPr id="14" name="object 5">
              <a:extLst>
                <a:ext uri="{FF2B5EF4-FFF2-40B4-BE49-F238E27FC236}">
                  <a16:creationId xmlns:a16="http://schemas.microsoft.com/office/drawing/2014/main" id="{3D2344C4-6E2C-4C25-BB49-7F24EE9E3053}"/>
                </a:ext>
              </a:extLst>
            </p:cNvPr>
            <p:cNvSpPr/>
            <p:nvPr/>
          </p:nvSpPr>
          <p:spPr>
            <a:xfrm>
              <a:off x="7582537" y="6857852"/>
              <a:ext cx="286385" cy="247650"/>
            </a:xfrm>
            <a:custGeom>
              <a:avLst/>
              <a:gdLst/>
              <a:ahLst/>
              <a:cxnLst/>
              <a:rect l="l" t="t" r="r" b="b"/>
              <a:pathLst>
                <a:path w="286384" h="247650">
                  <a:moveTo>
                    <a:pt x="143662" y="0"/>
                  </a:moveTo>
                  <a:lnTo>
                    <a:pt x="102731" y="3517"/>
                  </a:lnTo>
                  <a:lnTo>
                    <a:pt x="54339" y="21462"/>
                  </a:lnTo>
                  <a:lnTo>
                    <a:pt x="18999" y="54838"/>
                  </a:lnTo>
                  <a:lnTo>
                    <a:pt x="1230" y="104718"/>
                  </a:lnTo>
                  <a:lnTo>
                    <a:pt x="0" y="124917"/>
                  </a:lnTo>
                  <a:lnTo>
                    <a:pt x="2666" y="152929"/>
                  </a:lnTo>
                  <a:lnTo>
                    <a:pt x="23869" y="199294"/>
                  </a:lnTo>
                  <a:lnTo>
                    <a:pt x="62566" y="230775"/>
                  </a:lnTo>
                  <a:lnTo>
                    <a:pt x="113239" y="245590"/>
                  </a:lnTo>
                  <a:lnTo>
                    <a:pt x="143662" y="247459"/>
                  </a:lnTo>
                  <a:lnTo>
                    <a:pt x="173798" y="245582"/>
                  </a:lnTo>
                  <a:lnTo>
                    <a:pt x="200634" y="239952"/>
                  </a:lnTo>
                  <a:lnTo>
                    <a:pt x="224079" y="230566"/>
                  </a:lnTo>
                  <a:lnTo>
                    <a:pt x="244043" y="217423"/>
                  </a:lnTo>
                  <a:lnTo>
                    <a:pt x="255583" y="205981"/>
                  </a:lnTo>
                  <a:lnTo>
                    <a:pt x="143662" y="205981"/>
                  </a:lnTo>
                  <a:lnTo>
                    <a:pt x="126899" y="204648"/>
                  </a:lnTo>
                  <a:lnTo>
                    <a:pt x="85153" y="185013"/>
                  </a:lnTo>
                  <a:lnTo>
                    <a:pt x="62865" y="142897"/>
                  </a:lnTo>
                  <a:lnTo>
                    <a:pt x="61421" y="122554"/>
                  </a:lnTo>
                  <a:lnTo>
                    <a:pt x="62781" y="103824"/>
                  </a:lnTo>
                  <a:lnTo>
                    <a:pt x="84175" y="61518"/>
                  </a:lnTo>
                  <a:lnTo>
                    <a:pt x="126336" y="42741"/>
                  </a:lnTo>
                  <a:lnTo>
                    <a:pt x="143662" y="41490"/>
                  </a:lnTo>
                  <a:lnTo>
                    <a:pt x="256199" y="41490"/>
                  </a:lnTo>
                  <a:lnTo>
                    <a:pt x="246900" y="31953"/>
                  </a:lnTo>
                  <a:lnTo>
                    <a:pt x="225408" y="17916"/>
                  </a:lnTo>
                  <a:lnTo>
                    <a:pt x="200977" y="7937"/>
                  </a:lnTo>
                  <a:lnTo>
                    <a:pt x="173698" y="1978"/>
                  </a:lnTo>
                  <a:lnTo>
                    <a:pt x="143662" y="0"/>
                  </a:lnTo>
                  <a:close/>
                </a:path>
                <a:path w="286384" h="247650">
                  <a:moveTo>
                    <a:pt x="256199" y="41490"/>
                  </a:moveTo>
                  <a:lnTo>
                    <a:pt x="143662" y="41490"/>
                  </a:lnTo>
                  <a:lnTo>
                    <a:pt x="161007" y="42741"/>
                  </a:lnTo>
                  <a:lnTo>
                    <a:pt x="176542" y="46434"/>
                  </a:lnTo>
                  <a:lnTo>
                    <a:pt x="212361" y="72395"/>
                  </a:lnTo>
                  <a:lnTo>
                    <a:pt x="225005" y="122554"/>
                  </a:lnTo>
                  <a:lnTo>
                    <a:pt x="223579" y="142508"/>
                  </a:lnTo>
                  <a:lnTo>
                    <a:pt x="202184" y="185496"/>
                  </a:lnTo>
                  <a:lnTo>
                    <a:pt x="160425" y="204721"/>
                  </a:lnTo>
                  <a:lnTo>
                    <a:pt x="143662" y="205981"/>
                  </a:lnTo>
                  <a:lnTo>
                    <a:pt x="255583" y="205981"/>
                  </a:lnTo>
                  <a:lnTo>
                    <a:pt x="262698" y="198927"/>
                  </a:lnTo>
                  <a:lnTo>
                    <a:pt x="275915" y="177074"/>
                  </a:lnTo>
                  <a:lnTo>
                    <a:pt x="283782" y="151914"/>
                  </a:lnTo>
                  <a:lnTo>
                    <a:pt x="286385" y="123494"/>
                  </a:lnTo>
                  <a:lnTo>
                    <a:pt x="283964" y="95723"/>
                  </a:lnTo>
                  <a:lnTo>
                    <a:pt x="276639" y="71118"/>
                  </a:lnTo>
                  <a:lnTo>
                    <a:pt x="264316" y="49815"/>
                  </a:lnTo>
                  <a:lnTo>
                    <a:pt x="256199" y="41490"/>
                  </a:lnTo>
                  <a:close/>
                </a:path>
              </a:pathLst>
            </a:custGeom>
            <a:solidFill>
              <a:srgbClr val="4B5A5E"/>
            </a:solidFill>
          </p:spPr>
          <p:txBody>
            <a:bodyPr wrap="square" lIns="0" tIns="0" rIns="0" bIns="0" rtlCol="0"/>
            <a:lstStyle/>
            <a:p>
              <a:endParaRPr/>
            </a:p>
          </p:txBody>
        </p:sp>
        <p:sp>
          <p:nvSpPr>
            <p:cNvPr id="15" name="object 6">
              <a:extLst>
                <a:ext uri="{FF2B5EF4-FFF2-40B4-BE49-F238E27FC236}">
                  <a16:creationId xmlns:a16="http://schemas.microsoft.com/office/drawing/2014/main" id="{97BAC18F-AF7E-415B-A784-38D3207A1E68}"/>
                </a:ext>
              </a:extLst>
            </p:cNvPr>
            <p:cNvSpPr/>
            <p:nvPr/>
          </p:nvSpPr>
          <p:spPr>
            <a:xfrm>
              <a:off x="7865592" y="6861685"/>
              <a:ext cx="387350" cy="239395"/>
            </a:xfrm>
            <a:custGeom>
              <a:avLst/>
              <a:gdLst/>
              <a:ahLst/>
              <a:cxnLst/>
              <a:rect l="l" t="t" r="r" b="b"/>
              <a:pathLst>
                <a:path w="387350" h="239395">
                  <a:moveTo>
                    <a:pt x="61391" y="0"/>
                  </a:moveTo>
                  <a:lnTo>
                    <a:pt x="0" y="0"/>
                  </a:lnTo>
                  <a:lnTo>
                    <a:pt x="70396" y="239306"/>
                  </a:lnTo>
                  <a:lnTo>
                    <a:pt x="135127" y="239306"/>
                  </a:lnTo>
                  <a:lnTo>
                    <a:pt x="159450" y="164960"/>
                  </a:lnTo>
                  <a:lnTo>
                    <a:pt x="105613" y="164960"/>
                  </a:lnTo>
                  <a:lnTo>
                    <a:pt x="61391" y="0"/>
                  </a:lnTo>
                  <a:close/>
                </a:path>
                <a:path w="387350" h="239395">
                  <a:moveTo>
                    <a:pt x="248661" y="60540"/>
                  </a:moveTo>
                  <a:lnTo>
                    <a:pt x="193611" y="60540"/>
                  </a:lnTo>
                  <a:lnTo>
                    <a:pt x="252641" y="239306"/>
                  </a:lnTo>
                  <a:lnTo>
                    <a:pt x="316382" y="239306"/>
                  </a:lnTo>
                  <a:lnTo>
                    <a:pt x="337559" y="167817"/>
                  </a:lnTo>
                  <a:lnTo>
                    <a:pt x="282117" y="167817"/>
                  </a:lnTo>
                  <a:lnTo>
                    <a:pt x="248661" y="60540"/>
                  </a:lnTo>
                  <a:close/>
                </a:path>
                <a:path w="387350" h="239395">
                  <a:moveTo>
                    <a:pt x="387273" y="0"/>
                  </a:moveTo>
                  <a:lnTo>
                    <a:pt x="327317" y="0"/>
                  </a:lnTo>
                  <a:lnTo>
                    <a:pt x="282117" y="167817"/>
                  </a:lnTo>
                  <a:lnTo>
                    <a:pt x="337559" y="167817"/>
                  </a:lnTo>
                  <a:lnTo>
                    <a:pt x="387273" y="0"/>
                  </a:lnTo>
                  <a:close/>
                </a:path>
                <a:path w="387350" h="239395">
                  <a:moveTo>
                    <a:pt x="229781" y="0"/>
                  </a:moveTo>
                  <a:lnTo>
                    <a:pt x="158889" y="0"/>
                  </a:lnTo>
                  <a:lnTo>
                    <a:pt x="105613" y="164960"/>
                  </a:lnTo>
                  <a:lnTo>
                    <a:pt x="159450" y="164960"/>
                  </a:lnTo>
                  <a:lnTo>
                    <a:pt x="193611" y="60540"/>
                  </a:lnTo>
                  <a:lnTo>
                    <a:pt x="248661" y="60540"/>
                  </a:lnTo>
                  <a:lnTo>
                    <a:pt x="229781" y="0"/>
                  </a:lnTo>
                  <a:close/>
                </a:path>
              </a:pathLst>
            </a:custGeom>
            <a:solidFill>
              <a:srgbClr val="4B5A5E"/>
            </a:solidFill>
          </p:spPr>
          <p:txBody>
            <a:bodyPr wrap="square" lIns="0" tIns="0" rIns="0" bIns="0" rtlCol="0"/>
            <a:lstStyle/>
            <a:p>
              <a:endParaRPr/>
            </a:p>
          </p:txBody>
        </p:sp>
        <p:sp>
          <p:nvSpPr>
            <p:cNvPr id="16" name="object 7">
              <a:extLst>
                <a:ext uri="{FF2B5EF4-FFF2-40B4-BE49-F238E27FC236}">
                  <a16:creationId xmlns:a16="http://schemas.microsoft.com/office/drawing/2014/main" id="{33FF079E-6445-4DB1-B2FC-E1E43A9E9E31}"/>
                </a:ext>
              </a:extLst>
            </p:cNvPr>
            <p:cNvSpPr/>
            <p:nvPr/>
          </p:nvSpPr>
          <p:spPr>
            <a:xfrm>
              <a:off x="8264280" y="6861685"/>
              <a:ext cx="234543" cy="239306"/>
            </a:xfrm>
            <a:prstGeom prst="rect">
              <a:avLst/>
            </a:prstGeom>
            <a:blipFill>
              <a:blip r:embed="rId3" cstate="print"/>
              <a:stretch>
                <a:fillRect/>
              </a:stretch>
            </a:blipFill>
          </p:spPr>
          <p:txBody>
            <a:bodyPr wrap="square" lIns="0" tIns="0" rIns="0" bIns="0" rtlCol="0"/>
            <a:lstStyle/>
            <a:p>
              <a:endParaRPr/>
            </a:p>
          </p:txBody>
        </p:sp>
        <p:sp>
          <p:nvSpPr>
            <p:cNvPr id="17" name="object 8">
              <a:extLst>
                <a:ext uri="{FF2B5EF4-FFF2-40B4-BE49-F238E27FC236}">
                  <a16:creationId xmlns:a16="http://schemas.microsoft.com/office/drawing/2014/main" id="{2BFBFFD1-82BF-45BD-9771-1E49F058F923}"/>
                </a:ext>
              </a:extLst>
            </p:cNvPr>
            <p:cNvSpPr/>
            <p:nvPr/>
          </p:nvSpPr>
          <p:spPr>
            <a:xfrm>
              <a:off x="8535438" y="6862147"/>
              <a:ext cx="29845" cy="26670"/>
            </a:xfrm>
            <a:custGeom>
              <a:avLst/>
              <a:gdLst/>
              <a:ahLst/>
              <a:cxnLst/>
              <a:rect l="l" t="t" r="r" b="b"/>
              <a:pathLst>
                <a:path w="29845" h="26670">
                  <a:moveTo>
                    <a:pt x="29502" y="0"/>
                  </a:moveTo>
                  <a:lnTo>
                    <a:pt x="0" y="0"/>
                  </a:lnTo>
                  <a:lnTo>
                    <a:pt x="0" y="26212"/>
                  </a:lnTo>
                  <a:lnTo>
                    <a:pt x="29502" y="26212"/>
                  </a:lnTo>
                  <a:lnTo>
                    <a:pt x="29502" y="0"/>
                  </a:lnTo>
                  <a:close/>
                </a:path>
              </a:pathLst>
            </a:custGeom>
            <a:solidFill>
              <a:srgbClr val="EB382A"/>
            </a:solidFill>
          </p:spPr>
          <p:txBody>
            <a:bodyPr wrap="square" lIns="0" tIns="0" rIns="0" bIns="0" rtlCol="0"/>
            <a:lstStyle/>
            <a:p>
              <a:endParaRPr/>
            </a:p>
          </p:txBody>
        </p:sp>
        <p:sp>
          <p:nvSpPr>
            <p:cNvPr id="18" name="object 9">
              <a:extLst>
                <a:ext uri="{FF2B5EF4-FFF2-40B4-BE49-F238E27FC236}">
                  <a16:creationId xmlns:a16="http://schemas.microsoft.com/office/drawing/2014/main" id="{DFA0CF0B-3111-4A56-9B9D-B08BEDD4647B}"/>
                </a:ext>
              </a:extLst>
            </p:cNvPr>
            <p:cNvSpPr/>
            <p:nvPr/>
          </p:nvSpPr>
          <p:spPr>
            <a:xfrm>
              <a:off x="8550189" y="6931273"/>
              <a:ext cx="0" cy="170180"/>
            </a:xfrm>
            <a:custGeom>
              <a:avLst/>
              <a:gdLst/>
              <a:ahLst/>
              <a:cxnLst/>
              <a:rect l="l" t="t" r="r" b="b"/>
              <a:pathLst>
                <a:path h="170179">
                  <a:moveTo>
                    <a:pt x="0" y="0"/>
                  </a:moveTo>
                  <a:lnTo>
                    <a:pt x="0" y="169722"/>
                  </a:lnTo>
                </a:path>
              </a:pathLst>
            </a:custGeom>
            <a:ln w="29502">
              <a:solidFill>
                <a:srgbClr val="EB382A"/>
              </a:solidFill>
            </a:ln>
          </p:spPr>
          <p:txBody>
            <a:bodyPr wrap="square" lIns="0" tIns="0" rIns="0" bIns="0" rtlCol="0"/>
            <a:lstStyle/>
            <a:p>
              <a:endParaRPr/>
            </a:p>
          </p:txBody>
        </p:sp>
        <p:sp>
          <p:nvSpPr>
            <p:cNvPr id="19" name="object 10">
              <a:extLst>
                <a:ext uri="{FF2B5EF4-FFF2-40B4-BE49-F238E27FC236}">
                  <a16:creationId xmlns:a16="http://schemas.microsoft.com/office/drawing/2014/main" id="{F43B6763-9D30-4889-A20F-C7530A7B9858}"/>
                </a:ext>
              </a:extLst>
            </p:cNvPr>
            <p:cNvSpPr/>
            <p:nvPr/>
          </p:nvSpPr>
          <p:spPr>
            <a:xfrm>
              <a:off x="8593965" y="6876472"/>
              <a:ext cx="420089" cy="229819"/>
            </a:xfrm>
            <a:prstGeom prst="rect">
              <a:avLst/>
            </a:prstGeom>
            <a:blipFill>
              <a:blip r:embed="rId4" cstate="print"/>
              <a:stretch>
                <a:fillRect/>
              </a:stretch>
            </a:blipFill>
          </p:spPr>
          <p:txBody>
            <a:bodyPr wrap="square" lIns="0" tIns="0" rIns="0" bIns="0" rtlCol="0"/>
            <a:lstStyle/>
            <a:p>
              <a:endParaRPr/>
            </a:p>
          </p:txBody>
        </p:sp>
        <p:sp>
          <p:nvSpPr>
            <p:cNvPr id="20" name="object 11">
              <a:extLst>
                <a:ext uri="{FF2B5EF4-FFF2-40B4-BE49-F238E27FC236}">
                  <a16:creationId xmlns:a16="http://schemas.microsoft.com/office/drawing/2014/main" id="{ACAE2198-5A04-451B-B92F-B687FD87E6D4}"/>
                </a:ext>
              </a:extLst>
            </p:cNvPr>
            <p:cNvSpPr/>
            <p:nvPr/>
          </p:nvSpPr>
          <p:spPr>
            <a:xfrm>
              <a:off x="9037858" y="6928902"/>
              <a:ext cx="99695" cy="172085"/>
            </a:xfrm>
            <a:custGeom>
              <a:avLst/>
              <a:gdLst/>
              <a:ahLst/>
              <a:cxnLst/>
              <a:rect l="l" t="t" r="r" b="b"/>
              <a:pathLst>
                <a:path w="99695" h="172084">
                  <a:moveTo>
                    <a:pt x="29476" y="2374"/>
                  </a:moveTo>
                  <a:lnTo>
                    <a:pt x="0" y="2374"/>
                  </a:lnTo>
                  <a:lnTo>
                    <a:pt x="0" y="172084"/>
                  </a:lnTo>
                  <a:lnTo>
                    <a:pt x="29476" y="172084"/>
                  </a:lnTo>
                  <a:lnTo>
                    <a:pt x="29476" y="76301"/>
                  </a:lnTo>
                  <a:lnTo>
                    <a:pt x="39804" y="56738"/>
                  </a:lnTo>
                  <a:lnTo>
                    <a:pt x="53592" y="39090"/>
                  </a:lnTo>
                  <a:lnTo>
                    <a:pt x="29476" y="39090"/>
                  </a:lnTo>
                  <a:lnTo>
                    <a:pt x="29476" y="2374"/>
                  </a:lnTo>
                  <a:close/>
                </a:path>
                <a:path w="99695" h="172084">
                  <a:moveTo>
                    <a:pt x="99428" y="0"/>
                  </a:moveTo>
                  <a:lnTo>
                    <a:pt x="51893" y="12034"/>
                  </a:lnTo>
                  <a:lnTo>
                    <a:pt x="30416" y="39090"/>
                  </a:lnTo>
                  <a:lnTo>
                    <a:pt x="53592" y="39090"/>
                  </a:lnTo>
                  <a:lnTo>
                    <a:pt x="54284" y="38204"/>
                  </a:lnTo>
                  <a:lnTo>
                    <a:pt x="73848" y="25123"/>
                  </a:lnTo>
                  <a:lnTo>
                    <a:pt x="99428" y="21920"/>
                  </a:lnTo>
                  <a:lnTo>
                    <a:pt x="99428" y="0"/>
                  </a:lnTo>
                  <a:close/>
                </a:path>
              </a:pathLst>
            </a:custGeom>
            <a:solidFill>
              <a:srgbClr val="EB382A"/>
            </a:solidFill>
          </p:spPr>
          <p:txBody>
            <a:bodyPr wrap="square" lIns="0" tIns="0" rIns="0" bIns="0" rtlCol="0"/>
            <a:lstStyle/>
            <a:p>
              <a:endParaRPr/>
            </a:p>
          </p:txBody>
        </p:sp>
        <p:sp>
          <p:nvSpPr>
            <p:cNvPr id="21" name="object 12">
              <a:extLst>
                <a:ext uri="{FF2B5EF4-FFF2-40B4-BE49-F238E27FC236}">
                  <a16:creationId xmlns:a16="http://schemas.microsoft.com/office/drawing/2014/main" id="{01C909CB-3F30-4897-86E2-ACD622CFACEF}"/>
                </a:ext>
              </a:extLst>
            </p:cNvPr>
            <p:cNvSpPr/>
            <p:nvPr/>
          </p:nvSpPr>
          <p:spPr>
            <a:xfrm>
              <a:off x="9147270" y="6926508"/>
              <a:ext cx="153670" cy="180340"/>
            </a:xfrm>
            <a:custGeom>
              <a:avLst/>
              <a:gdLst/>
              <a:ahLst/>
              <a:cxnLst/>
              <a:rect l="l" t="t" r="r" b="b"/>
              <a:pathLst>
                <a:path w="153670" h="180340">
                  <a:moveTo>
                    <a:pt x="132901" y="20535"/>
                  </a:moveTo>
                  <a:lnTo>
                    <a:pt x="78498" y="20535"/>
                  </a:lnTo>
                  <a:lnTo>
                    <a:pt x="94771" y="22468"/>
                  </a:lnTo>
                  <a:lnTo>
                    <a:pt x="107391" y="28151"/>
                  </a:lnTo>
                  <a:lnTo>
                    <a:pt x="115553" y="37407"/>
                  </a:lnTo>
                  <a:lnTo>
                    <a:pt x="118452" y="50063"/>
                  </a:lnTo>
                  <a:lnTo>
                    <a:pt x="118452" y="59601"/>
                  </a:lnTo>
                  <a:lnTo>
                    <a:pt x="108953" y="61988"/>
                  </a:lnTo>
                  <a:lnTo>
                    <a:pt x="72464" y="70175"/>
                  </a:lnTo>
                  <a:lnTo>
                    <a:pt x="37174" y="82076"/>
                  </a:lnTo>
                  <a:lnTo>
                    <a:pt x="10535" y="101222"/>
                  </a:lnTo>
                  <a:lnTo>
                    <a:pt x="0" y="131140"/>
                  </a:lnTo>
                  <a:lnTo>
                    <a:pt x="4518" y="149991"/>
                  </a:lnTo>
                  <a:lnTo>
                    <a:pt x="16884" y="165461"/>
                  </a:lnTo>
                  <a:lnTo>
                    <a:pt x="35318" y="175931"/>
                  </a:lnTo>
                  <a:lnTo>
                    <a:pt x="58038" y="179781"/>
                  </a:lnTo>
                  <a:lnTo>
                    <a:pt x="75304" y="177547"/>
                  </a:lnTo>
                  <a:lnTo>
                    <a:pt x="90922" y="171596"/>
                  </a:lnTo>
                  <a:lnTo>
                    <a:pt x="105202" y="163054"/>
                  </a:lnTo>
                  <a:lnTo>
                    <a:pt x="113373" y="156883"/>
                  </a:lnTo>
                  <a:lnTo>
                    <a:pt x="58978" y="156883"/>
                  </a:lnTo>
                  <a:lnTo>
                    <a:pt x="46649" y="154427"/>
                  </a:lnTo>
                  <a:lnTo>
                    <a:pt x="36687" y="147988"/>
                  </a:lnTo>
                  <a:lnTo>
                    <a:pt x="30025" y="138961"/>
                  </a:lnTo>
                  <a:lnTo>
                    <a:pt x="27597" y="128739"/>
                  </a:lnTo>
                  <a:lnTo>
                    <a:pt x="35988" y="109502"/>
                  </a:lnTo>
                  <a:lnTo>
                    <a:pt x="56554" y="96434"/>
                  </a:lnTo>
                  <a:lnTo>
                    <a:pt x="82380" y="87838"/>
                  </a:lnTo>
                  <a:lnTo>
                    <a:pt x="118452" y="79146"/>
                  </a:lnTo>
                  <a:lnTo>
                    <a:pt x="147967" y="79146"/>
                  </a:lnTo>
                  <a:lnTo>
                    <a:pt x="147967" y="52946"/>
                  </a:lnTo>
                  <a:lnTo>
                    <a:pt x="141127" y="28380"/>
                  </a:lnTo>
                  <a:lnTo>
                    <a:pt x="132901" y="20535"/>
                  </a:lnTo>
                  <a:close/>
                </a:path>
                <a:path w="153670" h="180340">
                  <a:moveTo>
                    <a:pt x="148518" y="153047"/>
                  </a:moveTo>
                  <a:lnTo>
                    <a:pt x="118452" y="153047"/>
                  </a:lnTo>
                  <a:lnTo>
                    <a:pt x="121310" y="174485"/>
                  </a:lnTo>
                  <a:lnTo>
                    <a:pt x="153669" y="174485"/>
                  </a:lnTo>
                  <a:lnTo>
                    <a:pt x="150232" y="165401"/>
                  </a:lnTo>
                  <a:lnTo>
                    <a:pt x="148675" y="156090"/>
                  </a:lnTo>
                  <a:lnTo>
                    <a:pt x="148518" y="153047"/>
                  </a:lnTo>
                  <a:close/>
                </a:path>
                <a:path w="153670" h="180340">
                  <a:moveTo>
                    <a:pt x="147967" y="79146"/>
                  </a:moveTo>
                  <a:lnTo>
                    <a:pt x="118452" y="79146"/>
                  </a:lnTo>
                  <a:lnTo>
                    <a:pt x="118452" y="129209"/>
                  </a:lnTo>
                  <a:lnTo>
                    <a:pt x="106416" y="139566"/>
                  </a:lnTo>
                  <a:lnTo>
                    <a:pt x="92106" y="148409"/>
                  </a:lnTo>
                  <a:lnTo>
                    <a:pt x="76101" y="154570"/>
                  </a:lnTo>
                  <a:lnTo>
                    <a:pt x="58978" y="156883"/>
                  </a:lnTo>
                  <a:lnTo>
                    <a:pt x="113373" y="156883"/>
                  </a:lnTo>
                  <a:lnTo>
                    <a:pt x="118452" y="153047"/>
                  </a:lnTo>
                  <a:lnTo>
                    <a:pt x="148518" y="153047"/>
                  </a:lnTo>
                  <a:lnTo>
                    <a:pt x="148190" y="146687"/>
                  </a:lnTo>
                  <a:lnTo>
                    <a:pt x="148021" y="139566"/>
                  </a:lnTo>
                  <a:lnTo>
                    <a:pt x="147967" y="79146"/>
                  </a:lnTo>
                  <a:close/>
                </a:path>
                <a:path w="153670" h="180340">
                  <a:moveTo>
                    <a:pt x="78498" y="0"/>
                  </a:moveTo>
                  <a:lnTo>
                    <a:pt x="56305" y="2551"/>
                  </a:lnTo>
                  <a:lnTo>
                    <a:pt x="37226" y="9664"/>
                  </a:lnTo>
                  <a:lnTo>
                    <a:pt x="20815" y="20535"/>
                  </a:lnTo>
                  <a:lnTo>
                    <a:pt x="6642" y="34340"/>
                  </a:lnTo>
                  <a:lnTo>
                    <a:pt x="27597" y="47205"/>
                  </a:lnTo>
                  <a:lnTo>
                    <a:pt x="37357" y="36802"/>
                  </a:lnTo>
                  <a:lnTo>
                    <a:pt x="48942" y="28327"/>
                  </a:lnTo>
                  <a:lnTo>
                    <a:pt x="62580" y="22624"/>
                  </a:lnTo>
                  <a:lnTo>
                    <a:pt x="78498" y="20535"/>
                  </a:lnTo>
                  <a:lnTo>
                    <a:pt x="132901" y="20535"/>
                  </a:lnTo>
                  <a:lnTo>
                    <a:pt x="123939" y="11990"/>
                  </a:lnTo>
                  <a:lnTo>
                    <a:pt x="101397" y="2841"/>
                  </a:lnTo>
                  <a:lnTo>
                    <a:pt x="78498" y="0"/>
                  </a:lnTo>
                  <a:close/>
                </a:path>
              </a:pathLst>
            </a:custGeom>
            <a:solidFill>
              <a:srgbClr val="EB382A"/>
            </a:solidFill>
          </p:spPr>
          <p:txBody>
            <a:bodyPr wrap="square" lIns="0" tIns="0" rIns="0" bIns="0" rtlCol="0"/>
            <a:lstStyle/>
            <a:p>
              <a:endParaRPr/>
            </a:p>
          </p:txBody>
        </p:sp>
        <p:sp>
          <p:nvSpPr>
            <p:cNvPr id="22" name="object 13">
              <a:extLst>
                <a:ext uri="{FF2B5EF4-FFF2-40B4-BE49-F238E27FC236}">
                  <a16:creationId xmlns:a16="http://schemas.microsoft.com/office/drawing/2014/main" id="{3CB14B79-ACFF-40D9-B46E-0C11E48DFD9B}"/>
                </a:ext>
              </a:extLst>
            </p:cNvPr>
            <p:cNvSpPr/>
            <p:nvPr/>
          </p:nvSpPr>
          <p:spPr>
            <a:xfrm>
              <a:off x="9319008" y="6926501"/>
              <a:ext cx="156210" cy="180340"/>
            </a:xfrm>
            <a:custGeom>
              <a:avLst/>
              <a:gdLst/>
              <a:ahLst/>
              <a:cxnLst/>
              <a:rect l="l" t="t" r="r" b="b"/>
              <a:pathLst>
                <a:path w="156209" h="180340">
                  <a:moveTo>
                    <a:pt x="83718" y="0"/>
                  </a:moveTo>
                  <a:lnTo>
                    <a:pt x="50963" y="5092"/>
                  </a:lnTo>
                  <a:lnTo>
                    <a:pt x="24371" y="21053"/>
                  </a:lnTo>
                  <a:lnTo>
                    <a:pt x="6523" y="48906"/>
                  </a:lnTo>
                  <a:lnTo>
                    <a:pt x="0" y="89674"/>
                  </a:lnTo>
                  <a:lnTo>
                    <a:pt x="6523" y="130703"/>
                  </a:lnTo>
                  <a:lnTo>
                    <a:pt x="24371" y="158683"/>
                  </a:lnTo>
                  <a:lnTo>
                    <a:pt x="50963" y="174685"/>
                  </a:lnTo>
                  <a:lnTo>
                    <a:pt x="83718" y="179781"/>
                  </a:lnTo>
                  <a:lnTo>
                    <a:pt x="107604" y="176247"/>
                  </a:lnTo>
                  <a:lnTo>
                    <a:pt x="128095" y="166543"/>
                  </a:lnTo>
                  <a:lnTo>
                    <a:pt x="136307" y="159258"/>
                  </a:lnTo>
                  <a:lnTo>
                    <a:pt x="83718" y="159258"/>
                  </a:lnTo>
                  <a:lnTo>
                    <a:pt x="55985" y="152475"/>
                  </a:lnTo>
                  <a:lnTo>
                    <a:pt x="39489" y="135372"/>
                  </a:lnTo>
                  <a:lnTo>
                    <a:pt x="31552" y="112816"/>
                  </a:lnTo>
                  <a:lnTo>
                    <a:pt x="29502" y="89674"/>
                  </a:lnTo>
                  <a:lnTo>
                    <a:pt x="31552" y="66789"/>
                  </a:lnTo>
                  <a:lnTo>
                    <a:pt x="39489" y="44365"/>
                  </a:lnTo>
                  <a:lnTo>
                    <a:pt x="55985" y="27311"/>
                  </a:lnTo>
                  <a:lnTo>
                    <a:pt x="83718" y="20535"/>
                  </a:lnTo>
                  <a:lnTo>
                    <a:pt x="134804" y="20535"/>
                  </a:lnTo>
                  <a:lnTo>
                    <a:pt x="125777" y="11996"/>
                  </a:lnTo>
                  <a:lnTo>
                    <a:pt x="107049" y="3156"/>
                  </a:lnTo>
                  <a:lnTo>
                    <a:pt x="83718" y="0"/>
                  </a:lnTo>
                  <a:close/>
                </a:path>
                <a:path w="156209" h="180340">
                  <a:moveTo>
                    <a:pt x="132270" y="125399"/>
                  </a:moveTo>
                  <a:lnTo>
                    <a:pt x="124412" y="137405"/>
                  </a:lnTo>
                  <a:lnTo>
                    <a:pt x="114061" y="148062"/>
                  </a:lnTo>
                  <a:lnTo>
                    <a:pt x="100677" y="155853"/>
                  </a:lnTo>
                  <a:lnTo>
                    <a:pt x="83718" y="159258"/>
                  </a:lnTo>
                  <a:lnTo>
                    <a:pt x="136307" y="159258"/>
                  </a:lnTo>
                  <a:lnTo>
                    <a:pt x="144475" y="152011"/>
                  </a:lnTo>
                  <a:lnTo>
                    <a:pt x="156032" y="133997"/>
                  </a:lnTo>
                  <a:lnTo>
                    <a:pt x="132270" y="125399"/>
                  </a:lnTo>
                  <a:close/>
                </a:path>
                <a:path w="156209" h="180340">
                  <a:moveTo>
                    <a:pt x="134804" y="20535"/>
                  </a:moveTo>
                  <a:lnTo>
                    <a:pt x="83718" y="20535"/>
                  </a:lnTo>
                  <a:lnTo>
                    <a:pt x="99099" y="22897"/>
                  </a:lnTo>
                  <a:lnTo>
                    <a:pt x="110739" y="30229"/>
                  </a:lnTo>
                  <a:lnTo>
                    <a:pt x="119342" y="40699"/>
                  </a:lnTo>
                  <a:lnTo>
                    <a:pt x="125615" y="52476"/>
                  </a:lnTo>
                  <a:lnTo>
                    <a:pt x="150329" y="42938"/>
                  </a:lnTo>
                  <a:lnTo>
                    <a:pt x="140129" y="25572"/>
                  </a:lnTo>
                  <a:lnTo>
                    <a:pt x="134804" y="20535"/>
                  </a:lnTo>
                  <a:close/>
                </a:path>
              </a:pathLst>
            </a:custGeom>
            <a:solidFill>
              <a:srgbClr val="EB382A"/>
            </a:solidFill>
          </p:spPr>
          <p:txBody>
            <a:bodyPr wrap="square" lIns="0" tIns="0" rIns="0" bIns="0" rtlCol="0"/>
            <a:lstStyle/>
            <a:p>
              <a:endParaRPr/>
            </a:p>
          </p:txBody>
        </p:sp>
        <p:sp>
          <p:nvSpPr>
            <p:cNvPr id="23" name="object 14">
              <a:extLst>
                <a:ext uri="{FF2B5EF4-FFF2-40B4-BE49-F238E27FC236}">
                  <a16:creationId xmlns:a16="http://schemas.microsoft.com/office/drawing/2014/main" id="{A901B686-06CF-4B2A-B227-5407FC9C8A42}"/>
                </a:ext>
              </a:extLst>
            </p:cNvPr>
            <p:cNvSpPr/>
            <p:nvPr/>
          </p:nvSpPr>
          <p:spPr>
            <a:xfrm>
              <a:off x="9478863" y="6876472"/>
              <a:ext cx="108585" cy="229870"/>
            </a:xfrm>
            <a:custGeom>
              <a:avLst/>
              <a:gdLst/>
              <a:ahLst/>
              <a:cxnLst/>
              <a:rect l="l" t="t" r="r" b="b"/>
              <a:pathLst>
                <a:path w="108584" h="229870">
                  <a:moveTo>
                    <a:pt x="61353" y="75336"/>
                  </a:moveTo>
                  <a:lnTo>
                    <a:pt x="31877" y="75336"/>
                  </a:lnTo>
                  <a:lnTo>
                    <a:pt x="31877" y="171157"/>
                  </a:lnTo>
                  <a:lnTo>
                    <a:pt x="32213" y="193402"/>
                  </a:lnTo>
                  <a:lnTo>
                    <a:pt x="36699" y="212113"/>
                  </a:lnTo>
                  <a:lnTo>
                    <a:pt x="50554" y="225012"/>
                  </a:lnTo>
                  <a:lnTo>
                    <a:pt x="78994" y="229819"/>
                  </a:lnTo>
                  <a:lnTo>
                    <a:pt x="86469" y="229397"/>
                  </a:lnTo>
                  <a:lnTo>
                    <a:pt x="93908" y="228252"/>
                  </a:lnTo>
                  <a:lnTo>
                    <a:pt x="101259" y="226567"/>
                  </a:lnTo>
                  <a:lnTo>
                    <a:pt x="108470" y="224523"/>
                  </a:lnTo>
                  <a:lnTo>
                    <a:pt x="108470" y="209283"/>
                  </a:lnTo>
                  <a:lnTo>
                    <a:pt x="85153" y="209283"/>
                  </a:lnTo>
                  <a:lnTo>
                    <a:pt x="71206" y="207385"/>
                  </a:lnTo>
                  <a:lnTo>
                    <a:pt x="64161" y="201956"/>
                  </a:lnTo>
                  <a:lnTo>
                    <a:pt x="61663" y="193397"/>
                  </a:lnTo>
                  <a:lnTo>
                    <a:pt x="61353" y="182105"/>
                  </a:lnTo>
                  <a:lnTo>
                    <a:pt x="61353" y="75336"/>
                  </a:lnTo>
                  <a:close/>
                </a:path>
                <a:path w="108584" h="229870">
                  <a:moveTo>
                    <a:pt x="108470" y="207365"/>
                  </a:moveTo>
                  <a:lnTo>
                    <a:pt x="101333" y="208826"/>
                  </a:lnTo>
                  <a:lnTo>
                    <a:pt x="93268" y="209283"/>
                  </a:lnTo>
                  <a:lnTo>
                    <a:pt x="108470" y="209283"/>
                  </a:lnTo>
                  <a:lnTo>
                    <a:pt x="108470" y="207365"/>
                  </a:lnTo>
                  <a:close/>
                </a:path>
                <a:path w="108584" h="229870">
                  <a:moveTo>
                    <a:pt x="108470" y="54800"/>
                  </a:moveTo>
                  <a:lnTo>
                    <a:pt x="0" y="54800"/>
                  </a:lnTo>
                  <a:lnTo>
                    <a:pt x="0" y="75336"/>
                  </a:lnTo>
                  <a:lnTo>
                    <a:pt x="108470" y="75336"/>
                  </a:lnTo>
                  <a:lnTo>
                    <a:pt x="108470" y="54800"/>
                  </a:lnTo>
                  <a:close/>
                </a:path>
                <a:path w="108584" h="229870">
                  <a:moveTo>
                    <a:pt x="61353" y="0"/>
                  </a:moveTo>
                  <a:lnTo>
                    <a:pt x="31877" y="0"/>
                  </a:lnTo>
                  <a:lnTo>
                    <a:pt x="31877" y="54800"/>
                  </a:lnTo>
                  <a:lnTo>
                    <a:pt x="61353" y="54800"/>
                  </a:lnTo>
                  <a:lnTo>
                    <a:pt x="61353" y="0"/>
                  </a:lnTo>
                  <a:close/>
                </a:path>
              </a:pathLst>
            </a:custGeom>
            <a:solidFill>
              <a:srgbClr val="EB382A"/>
            </a:solidFill>
          </p:spPr>
          <p:txBody>
            <a:bodyPr wrap="square" lIns="0" tIns="0" rIns="0" bIns="0" rtlCol="0"/>
            <a:lstStyle/>
            <a:p>
              <a:endParaRPr/>
            </a:p>
          </p:txBody>
        </p:sp>
        <p:sp>
          <p:nvSpPr>
            <p:cNvPr id="24" name="object 15">
              <a:extLst>
                <a:ext uri="{FF2B5EF4-FFF2-40B4-BE49-F238E27FC236}">
                  <a16:creationId xmlns:a16="http://schemas.microsoft.com/office/drawing/2014/main" id="{3446ABBF-1E9A-4C66-A4CC-309481A3BAC1}"/>
                </a:ext>
              </a:extLst>
            </p:cNvPr>
            <p:cNvSpPr/>
            <p:nvPr/>
          </p:nvSpPr>
          <p:spPr>
            <a:xfrm>
              <a:off x="9596843" y="6862147"/>
              <a:ext cx="29845" cy="26670"/>
            </a:xfrm>
            <a:custGeom>
              <a:avLst/>
              <a:gdLst/>
              <a:ahLst/>
              <a:cxnLst/>
              <a:rect l="l" t="t" r="r" b="b"/>
              <a:pathLst>
                <a:path w="29845" h="26670">
                  <a:moveTo>
                    <a:pt x="29502" y="0"/>
                  </a:moveTo>
                  <a:lnTo>
                    <a:pt x="0" y="0"/>
                  </a:lnTo>
                  <a:lnTo>
                    <a:pt x="0" y="26212"/>
                  </a:lnTo>
                  <a:lnTo>
                    <a:pt x="29502" y="26212"/>
                  </a:lnTo>
                  <a:lnTo>
                    <a:pt x="29502" y="0"/>
                  </a:lnTo>
                  <a:close/>
                </a:path>
              </a:pathLst>
            </a:custGeom>
            <a:solidFill>
              <a:srgbClr val="EB382A"/>
            </a:solidFill>
          </p:spPr>
          <p:txBody>
            <a:bodyPr wrap="square" lIns="0" tIns="0" rIns="0" bIns="0" rtlCol="0"/>
            <a:lstStyle/>
            <a:p>
              <a:endParaRPr/>
            </a:p>
          </p:txBody>
        </p:sp>
        <p:sp>
          <p:nvSpPr>
            <p:cNvPr id="25" name="object 16">
              <a:extLst>
                <a:ext uri="{FF2B5EF4-FFF2-40B4-BE49-F238E27FC236}">
                  <a16:creationId xmlns:a16="http://schemas.microsoft.com/office/drawing/2014/main" id="{DC6CE5CC-6204-422E-B43B-CB3DC5C2E8EB}"/>
                </a:ext>
              </a:extLst>
            </p:cNvPr>
            <p:cNvSpPr/>
            <p:nvPr/>
          </p:nvSpPr>
          <p:spPr>
            <a:xfrm>
              <a:off x="9611594" y="6931273"/>
              <a:ext cx="0" cy="170180"/>
            </a:xfrm>
            <a:custGeom>
              <a:avLst/>
              <a:gdLst/>
              <a:ahLst/>
              <a:cxnLst/>
              <a:rect l="l" t="t" r="r" b="b"/>
              <a:pathLst>
                <a:path h="170179">
                  <a:moveTo>
                    <a:pt x="0" y="0"/>
                  </a:moveTo>
                  <a:lnTo>
                    <a:pt x="0" y="169722"/>
                  </a:lnTo>
                </a:path>
              </a:pathLst>
            </a:custGeom>
            <a:ln w="29502">
              <a:solidFill>
                <a:srgbClr val="EB382A"/>
              </a:solidFill>
            </a:ln>
          </p:spPr>
          <p:txBody>
            <a:bodyPr wrap="square" lIns="0" tIns="0" rIns="0" bIns="0" rtlCol="0"/>
            <a:lstStyle/>
            <a:p>
              <a:endParaRPr/>
            </a:p>
          </p:txBody>
        </p:sp>
        <p:sp>
          <p:nvSpPr>
            <p:cNvPr id="26" name="object 17">
              <a:extLst>
                <a:ext uri="{FF2B5EF4-FFF2-40B4-BE49-F238E27FC236}">
                  <a16:creationId xmlns:a16="http://schemas.microsoft.com/office/drawing/2014/main" id="{92505ED8-90B5-4B7B-A14A-4A9471FB1D9E}"/>
                </a:ext>
              </a:extLst>
            </p:cNvPr>
            <p:cNvSpPr/>
            <p:nvPr/>
          </p:nvSpPr>
          <p:spPr>
            <a:xfrm>
              <a:off x="9635877" y="6931277"/>
              <a:ext cx="163195" cy="170180"/>
            </a:xfrm>
            <a:custGeom>
              <a:avLst/>
              <a:gdLst/>
              <a:ahLst/>
              <a:cxnLst/>
              <a:rect l="l" t="t" r="r" b="b"/>
              <a:pathLst>
                <a:path w="163195" h="170179">
                  <a:moveTo>
                    <a:pt x="28536" y="0"/>
                  </a:moveTo>
                  <a:lnTo>
                    <a:pt x="0" y="0"/>
                  </a:lnTo>
                  <a:lnTo>
                    <a:pt x="60413" y="169710"/>
                  </a:lnTo>
                  <a:lnTo>
                    <a:pt x="103695" y="169710"/>
                  </a:lnTo>
                  <a:lnTo>
                    <a:pt x="111310" y="147802"/>
                  </a:lnTo>
                  <a:lnTo>
                    <a:pt x="82295" y="147802"/>
                  </a:lnTo>
                  <a:lnTo>
                    <a:pt x="28536" y="0"/>
                  </a:lnTo>
                  <a:close/>
                </a:path>
                <a:path w="163195" h="170179">
                  <a:moveTo>
                    <a:pt x="162686" y="0"/>
                  </a:moveTo>
                  <a:lnTo>
                    <a:pt x="134645" y="0"/>
                  </a:lnTo>
                  <a:lnTo>
                    <a:pt x="82295" y="147802"/>
                  </a:lnTo>
                  <a:lnTo>
                    <a:pt x="111310" y="147802"/>
                  </a:lnTo>
                  <a:lnTo>
                    <a:pt x="162686" y="0"/>
                  </a:lnTo>
                  <a:close/>
                </a:path>
              </a:pathLst>
            </a:custGeom>
            <a:solidFill>
              <a:srgbClr val="EB382A"/>
            </a:solidFill>
          </p:spPr>
          <p:txBody>
            <a:bodyPr wrap="square" lIns="0" tIns="0" rIns="0" bIns="0" rtlCol="0"/>
            <a:lstStyle/>
            <a:p>
              <a:endParaRPr/>
            </a:p>
          </p:txBody>
        </p:sp>
        <p:sp>
          <p:nvSpPr>
            <p:cNvPr id="27" name="object 18">
              <a:extLst>
                <a:ext uri="{FF2B5EF4-FFF2-40B4-BE49-F238E27FC236}">
                  <a16:creationId xmlns:a16="http://schemas.microsoft.com/office/drawing/2014/main" id="{661847B0-4621-4573-A422-ACE5E0788593}"/>
                </a:ext>
              </a:extLst>
            </p:cNvPr>
            <p:cNvSpPr/>
            <p:nvPr/>
          </p:nvSpPr>
          <p:spPr>
            <a:xfrm>
              <a:off x="9801917" y="6926505"/>
              <a:ext cx="159385" cy="180340"/>
            </a:xfrm>
            <a:custGeom>
              <a:avLst/>
              <a:gdLst/>
              <a:ahLst/>
              <a:cxnLst/>
              <a:rect l="l" t="t" r="r" b="b"/>
              <a:pathLst>
                <a:path w="159384" h="180340">
                  <a:moveTo>
                    <a:pt x="83718" y="0"/>
                  </a:moveTo>
                  <a:lnTo>
                    <a:pt x="50963" y="5090"/>
                  </a:lnTo>
                  <a:lnTo>
                    <a:pt x="24371" y="21047"/>
                  </a:lnTo>
                  <a:lnTo>
                    <a:pt x="6523" y="48895"/>
                  </a:lnTo>
                  <a:lnTo>
                    <a:pt x="0" y="89661"/>
                  </a:lnTo>
                  <a:lnTo>
                    <a:pt x="6523" y="130698"/>
                  </a:lnTo>
                  <a:lnTo>
                    <a:pt x="24371" y="158681"/>
                  </a:lnTo>
                  <a:lnTo>
                    <a:pt x="50963" y="174685"/>
                  </a:lnTo>
                  <a:lnTo>
                    <a:pt x="83718" y="179781"/>
                  </a:lnTo>
                  <a:lnTo>
                    <a:pt x="108908" y="176900"/>
                  </a:lnTo>
                  <a:lnTo>
                    <a:pt x="130398" y="168919"/>
                  </a:lnTo>
                  <a:lnTo>
                    <a:pt x="143934" y="159257"/>
                  </a:lnTo>
                  <a:lnTo>
                    <a:pt x="86575" y="159257"/>
                  </a:lnTo>
                  <a:lnTo>
                    <a:pt x="65235" y="155887"/>
                  </a:lnTo>
                  <a:lnTo>
                    <a:pt x="47510" y="144826"/>
                  </a:lnTo>
                  <a:lnTo>
                    <a:pt x="35405" y="124651"/>
                  </a:lnTo>
                  <a:lnTo>
                    <a:pt x="30924" y="93941"/>
                  </a:lnTo>
                  <a:lnTo>
                    <a:pt x="156997" y="93941"/>
                  </a:lnTo>
                  <a:lnTo>
                    <a:pt x="156225" y="73456"/>
                  </a:lnTo>
                  <a:lnTo>
                    <a:pt x="31864" y="73456"/>
                  </a:lnTo>
                  <a:lnTo>
                    <a:pt x="35121" y="55131"/>
                  </a:lnTo>
                  <a:lnTo>
                    <a:pt x="44302" y="38057"/>
                  </a:lnTo>
                  <a:lnTo>
                    <a:pt x="59633" y="25452"/>
                  </a:lnTo>
                  <a:lnTo>
                    <a:pt x="81343" y="20535"/>
                  </a:lnTo>
                  <a:lnTo>
                    <a:pt x="133171" y="20535"/>
                  </a:lnTo>
                  <a:lnTo>
                    <a:pt x="121064" y="8847"/>
                  </a:lnTo>
                  <a:lnTo>
                    <a:pt x="83718" y="0"/>
                  </a:lnTo>
                  <a:close/>
                </a:path>
                <a:path w="159384" h="180340">
                  <a:moveTo>
                    <a:pt x="137477" y="130174"/>
                  </a:moveTo>
                  <a:lnTo>
                    <a:pt x="128181" y="140950"/>
                  </a:lnTo>
                  <a:lnTo>
                    <a:pt x="116303" y="150255"/>
                  </a:lnTo>
                  <a:lnTo>
                    <a:pt x="102287" y="156790"/>
                  </a:lnTo>
                  <a:lnTo>
                    <a:pt x="86575" y="159257"/>
                  </a:lnTo>
                  <a:lnTo>
                    <a:pt x="143934" y="159257"/>
                  </a:lnTo>
                  <a:lnTo>
                    <a:pt x="147338" y="156828"/>
                  </a:lnTo>
                  <a:lnTo>
                    <a:pt x="158877" y="141617"/>
                  </a:lnTo>
                  <a:lnTo>
                    <a:pt x="137477" y="130174"/>
                  </a:lnTo>
                  <a:close/>
                </a:path>
                <a:path w="159384" h="180340">
                  <a:moveTo>
                    <a:pt x="133171" y="20535"/>
                  </a:moveTo>
                  <a:lnTo>
                    <a:pt x="81343" y="20535"/>
                  </a:lnTo>
                  <a:lnTo>
                    <a:pt x="101435" y="25720"/>
                  </a:lnTo>
                  <a:lnTo>
                    <a:pt x="115465" y="38771"/>
                  </a:lnTo>
                  <a:lnTo>
                    <a:pt x="123613" y="55934"/>
                  </a:lnTo>
                  <a:lnTo>
                    <a:pt x="126060" y="73456"/>
                  </a:lnTo>
                  <a:lnTo>
                    <a:pt x="156225" y="73456"/>
                  </a:lnTo>
                  <a:lnTo>
                    <a:pt x="155784" y="61770"/>
                  </a:lnTo>
                  <a:lnTo>
                    <a:pt x="144446" y="31421"/>
                  </a:lnTo>
                  <a:lnTo>
                    <a:pt x="133171" y="20535"/>
                  </a:lnTo>
                  <a:close/>
                </a:path>
              </a:pathLst>
            </a:custGeom>
            <a:solidFill>
              <a:srgbClr val="EB382A"/>
            </a:solidFill>
          </p:spPr>
          <p:txBody>
            <a:bodyPr wrap="square" lIns="0" tIns="0" rIns="0" bIns="0" rtlCol="0"/>
            <a:lstStyle/>
            <a:p>
              <a:endParaRPr/>
            </a:p>
          </p:txBody>
        </p:sp>
        <p:sp>
          <p:nvSpPr>
            <p:cNvPr id="28" name="object 19">
              <a:extLst>
                <a:ext uri="{FF2B5EF4-FFF2-40B4-BE49-F238E27FC236}">
                  <a16:creationId xmlns:a16="http://schemas.microsoft.com/office/drawing/2014/main" id="{DDC1C4A5-02E6-49F4-B316-8CA463D1C23F}"/>
                </a:ext>
              </a:extLst>
            </p:cNvPr>
            <p:cNvSpPr/>
            <p:nvPr/>
          </p:nvSpPr>
          <p:spPr>
            <a:xfrm>
              <a:off x="9766702" y="6583729"/>
              <a:ext cx="254635" cy="345440"/>
            </a:xfrm>
            <a:custGeom>
              <a:avLst/>
              <a:gdLst/>
              <a:ahLst/>
              <a:cxnLst/>
              <a:rect l="l" t="t" r="r" b="b"/>
              <a:pathLst>
                <a:path w="254634" h="345440">
                  <a:moveTo>
                    <a:pt x="208653" y="276175"/>
                  </a:moveTo>
                  <a:lnTo>
                    <a:pt x="131067" y="276175"/>
                  </a:lnTo>
                  <a:lnTo>
                    <a:pt x="165742" y="293875"/>
                  </a:lnTo>
                  <a:lnTo>
                    <a:pt x="215049" y="345186"/>
                  </a:lnTo>
                  <a:lnTo>
                    <a:pt x="209858" y="318586"/>
                  </a:lnTo>
                  <a:lnTo>
                    <a:pt x="207483" y="302318"/>
                  </a:lnTo>
                  <a:lnTo>
                    <a:pt x="207340" y="289720"/>
                  </a:lnTo>
                  <a:lnTo>
                    <a:pt x="208653" y="276175"/>
                  </a:lnTo>
                  <a:close/>
                </a:path>
                <a:path w="254634" h="345440">
                  <a:moveTo>
                    <a:pt x="36007" y="190233"/>
                  </a:moveTo>
                  <a:lnTo>
                    <a:pt x="21869" y="190233"/>
                  </a:lnTo>
                  <a:lnTo>
                    <a:pt x="42341" y="262191"/>
                  </a:lnTo>
                  <a:lnTo>
                    <a:pt x="44165" y="291548"/>
                  </a:lnTo>
                  <a:lnTo>
                    <a:pt x="44546" y="309768"/>
                  </a:lnTo>
                  <a:lnTo>
                    <a:pt x="43207" y="323227"/>
                  </a:lnTo>
                  <a:lnTo>
                    <a:pt x="39941" y="339458"/>
                  </a:lnTo>
                  <a:lnTo>
                    <a:pt x="94605" y="291548"/>
                  </a:lnTo>
                  <a:lnTo>
                    <a:pt x="131067" y="276175"/>
                  </a:lnTo>
                  <a:lnTo>
                    <a:pt x="208653" y="276175"/>
                  </a:lnTo>
                  <a:lnTo>
                    <a:pt x="208851" y="274129"/>
                  </a:lnTo>
                  <a:lnTo>
                    <a:pt x="212428" y="261251"/>
                  </a:lnTo>
                  <a:lnTo>
                    <a:pt x="79921" y="261251"/>
                  </a:lnTo>
                  <a:lnTo>
                    <a:pt x="79921" y="260807"/>
                  </a:lnTo>
                  <a:lnTo>
                    <a:pt x="212552" y="260807"/>
                  </a:lnTo>
                  <a:lnTo>
                    <a:pt x="218912" y="237909"/>
                  </a:lnTo>
                  <a:lnTo>
                    <a:pt x="147472" y="237909"/>
                  </a:lnTo>
                  <a:lnTo>
                    <a:pt x="147472" y="236486"/>
                  </a:lnTo>
                  <a:lnTo>
                    <a:pt x="219307" y="236486"/>
                  </a:lnTo>
                  <a:lnTo>
                    <a:pt x="220768" y="231228"/>
                  </a:lnTo>
                  <a:lnTo>
                    <a:pt x="189331" y="231228"/>
                  </a:lnTo>
                  <a:lnTo>
                    <a:pt x="187830" y="227935"/>
                  </a:lnTo>
                  <a:lnTo>
                    <a:pt x="65206" y="227935"/>
                  </a:lnTo>
                  <a:lnTo>
                    <a:pt x="60240" y="226452"/>
                  </a:lnTo>
                  <a:lnTo>
                    <a:pt x="55720" y="221041"/>
                  </a:lnTo>
                  <a:lnTo>
                    <a:pt x="54654" y="219329"/>
                  </a:lnTo>
                  <a:lnTo>
                    <a:pt x="54203" y="219329"/>
                  </a:lnTo>
                  <a:lnTo>
                    <a:pt x="36007" y="190233"/>
                  </a:lnTo>
                  <a:close/>
                </a:path>
                <a:path w="254634" h="345440">
                  <a:moveTo>
                    <a:pt x="212552" y="260807"/>
                  </a:moveTo>
                  <a:lnTo>
                    <a:pt x="79921" y="260807"/>
                  </a:lnTo>
                  <a:lnTo>
                    <a:pt x="81343" y="261251"/>
                  </a:lnTo>
                  <a:lnTo>
                    <a:pt x="212428" y="261251"/>
                  </a:lnTo>
                  <a:lnTo>
                    <a:pt x="212552" y="260807"/>
                  </a:lnTo>
                  <a:close/>
                </a:path>
                <a:path w="254634" h="345440">
                  <a:moveTo>
                    <a:pt x="219307" y="236486"/>
                  </a:moveTo>
                  <a:lnTo>
                    <a:pt x="147955" y="236486"/>
                  </a:lnTo>
                  <a:lnTo>
                    <a:pt x="147472" y="237909"/>
                  </a:lnTo>
                  <a:lnTo>
                    <a:pt x="218912" y="237909"/>
                  </a:lnTo>
                  <a:lnTo>
                    <a:pt x="219307" y="236486"/>
                  </a:lnTo>
                  <a:close/>
                </a:path>
                <a:path w="254634" h="345440">
                  <a:moveTo>
                    <a:pt x="238810" y="145389"/>
                  </a:moveTo>
                  <a:lnTo>
                    <a:pt x="219786" y="172123"/>
                  </a:lnTo>
                  <a:lnTo>
                    <a:pt x="221208" y="177825"/>
                  </a:lnTo>
                  <a:lnTo>
                    <a:pt x="223596" y="182105"/>
                  </a:lnTo>
                  <a:lnTo>
                    <a:pt x="196011" y="226466"/>
                  </a:lnTo>
                  <a:lnTo>
                    <a:pt x="189331" y="231228"/>
                  </a:lnTo>
                  <a:lnTo>
                    <a:pt x="220768" y="231228"/>
                  </a:lnTo>
                  <a:lnTo>
                    <a:pt x="232156" y="190233"/>
                  </a:lnTo>
                  <a:lnTo>
                    <a:pt x="241615" y="190233"/>
                  </a:lnTo>
                  <a:lnTo>
                    <a:pt x="242272" y="190131"/>
                  </a:lnTo>
                  <a:lnTo>
                    <a:pt x="247978" y="185891"/>
                  </a:lnTo>
                  <a:lnTo>
                    <a:pt x="252082" y="179053"/>
                  </a:lnTo>
                  <a:lnTo>
                    <a:pt x="254050" y="170205"/>
                  </a:lnTo>
                  <a:lnTo>
                    <a:pt x="253407" y="161241"/>
                  </a:lnTo>
                  <a:lnTo>
                    <a:pt x="250359" y="153520"/>
                  </a:lnTo>
                  <a:lnTo>
                    <a:pt x="245347" y="147938"/>
                  </a:lnTo>
                  <a:lnTo>
                    <a:pt x="238810" y="145389"/>
                  </a:lnTo>
                  <a:close/>
                </a:path>
                <a:path w="254634" h="345440">
                  <a:moveTo>
                    <a:pt x="70018" y="62550"/>
                  </a:moveTo>
                  <a:lnTo>
                    <a:pt x="63677" y="64719"/>
                  </a:lnTo>
                  <a:lnTo>
                    <a:pt x="58318" y="69926"/>
                  </a:lnTo>
                  <a:lnTo>
                    <a:pt x="54698" y="77724"/>
                  </a:lnTo>
                  <a:lnTo>
                    <a:pt x="53586" y="86758"/>
                  </a:lnTo>
                  <a:lnTo>
                    <a:pt x="55051" y="95351"/>
                  </a:lnTo>
                  <a:lnTo>
                    <a:pt x="58835" y="102516"/>
                  </a:lnTo>
                  <a:lnTo>
                    <a:pt x="64681" y="107264"/>
                  </a:lnTo>
                  <a:lnTo>
                    <a:pt x="65646" y="107746"/>
                  </a:lnTo>
                  <a:lnTo>
                    <a:pt x="67081" y="108229"/>
                  </a:lnTo>
                  <a:lnTo>
                    <a:pt x="68516" y="108229"/>
                  </a:lnTo>
                  <a:lnTo>
                    <a:pt x="68516" y="219329"/>
                  </a:lnTo>
                  <a:lnTo>
                    <a:pt x="65206" y="227935"/>
                  </a:lnTo>
                  <a:lnTo>
                    <a:pt x="187830" y="227935"/>
                  </a:lnTo>
                  <a:lnTo>
                    <a:pt x="186512" y="225044"/>
                  </a:lnTo>
                  <a:lnTo>
                    <a:pt x="185168" y="219329"/>
                  </a:lnTo>
                  <a:lnTo>
                    <a:pt x="185047" y="217868"/>
                  </a:lnTo>
                  <a:lnTo>
                    <a:pt x="185025" y="212166"/>
                  </a:lnTo>
                  <a:lnTo>
                    <a:pt x="105117" y="212166"/>
                  </a:lnTo>
                  <a:lnTo>
                    <a:pt x="101320" y="208826"/>
                  </a:lnTo>
                  <a:lnTo>
                    <a:pt x="97979" y="202622"/>
                  </a:lnTo>
                  <a:lnTo>
                    <a:pt x="77063" y="106324"/>
                  </a:lnTo>
                  <a:lnTo>
                    <a:pt x="81343" y="103911"/>
                  </a:lnTo>
                  <a:lnTo>
                    <a:pt x="84683" y="99148"/>
                  </a:lnTo>
                  <a:lnTo>
                    <a:pt x="86563" y="92964"/>
                  </a:lnTo>
                  <a:lnTo>
                    <a:pt x="87689" y="84004"/>
                  </a:lnTo>
                  <a:lnTo>
                    <a:pt x="86220" y="75572"/>
                  </a:lnTo>
                  <a:lnTo>
                    <a:pt x="82426" y="68562"/>
                  </a:lnTo>
                  <a:lnTo>
                    <a:pt x="76581" y="63868"/>
                  </a:lnTo>
                  <a:lnTo>
                    <a:pt x="70018" y="62550"/>
                  </a:lnTo>
                  <a:close/>
                </a:path>
                <a:path w="254634" h="345440">
                  <a:moveTo>
                    <a:pt x="53746" y="217868"/>
                  </a:moveTo>
                  <a:lnTo>
                    <a:pt x="54203" y="219329"/>
                  </a:lnTo>
                  <a:lnTo>
                    <a:pt x="54654" y="219329"/>
                  </a:lnTo>
                  <a:lnTo>
                    <a:pt x="53746" y="217868"/>
                  </a:lnTo>
                  <a:close/>
                </a:path>
                <a:path w="254634" h="345440">
                  <a:moveTo>
                    <a:pt x="126060" y="0"/>
                  </a:moveTo>
                  <a:lnTo>
                    <a:pt x="126060" y="927"/>
                  </a:lnTo>
                  <a:lnTo>
                    <a:pt x="120245" y="2733"/>
                  </a:lnTo>
                  <a:lnTo>
                    <a:pt x="115284" y="7083"/>
                  </a:lnTo>
                  <a:lnTo>
                    <a:pt x="111665" y="13485"/>
                  </a:lnTo>
                  <a:lnTo>
                    <a:pt x="109880" y="21450"/>
                  </a:lnTo>
                  <a:lnTo>
                    <a:pt x="110286" y="29679"/>
                  </a:lnTo>
                  <a:lnTo>
                    <a:pt x="112690" y="36830"/>
                  </a:lnTo>
                  <a:lnTo>
                    <a:pt x="116784" y="42370"/>
                  </a:lnTo>
                  <a:lnTo>
                    <a:pt x="122262" y="45770"/>
                  </a:lnTo>
                  <a:lnTo>
                    <a:pt x="108458" y="200723"/>
                  </a:lnTo>
                  <a:lnTo>
                    <a:pt x="105117" y="212166"/>
                  </a:lnTo>
                  <a:lnTo>
                    <a:pt x="185025" y="212166"/>
                  </a:lnTo>
                  <a:lnTo>
                    <a:pt x="185002" y="206373"/>
                  </a:lnTo>
                  <a:lnTo>
                    <a:pt x="148491" y="206373"/>
                  </a:lnTo>
                  <a:lnTo>
                    <a:pt x="145945" y="202622"/>
                  </a:lnTo>
                  <a:lnTo>
                    <a:pt x="144170" y="196405"/>
                  </a:lnTo>
                  <a:lnTo>
                    <a:pt x="130340" y="46228"/>
                  </a:lnTo>
                  <a:lnTo>
                    <a:pt x="137477" y="44323"/>
                  </a:lnTo>
                  <a:lnTo>
                    <a:pt x="143192" y="36245"/>
                  </a:lnTo>
                  <a:lnTo>
                    <a:pt x="128460" y="927"/>
                  </a:lnTo>
                  <a:lnTo>
                    <a:pt x="126555" y="927"/>
                  </a:lnTo>
                  <a:lnTo>
                    <a:pt x="126060" y="0"/>
                  </a:lnTo>
                  <a:close/>
                </a:path>
                <a:path w="254634" h="345440">
                  <a:moveTo>
                    <a:pt x="183535" y="60642"/>
                  </a:moveTo>
                  <a:lnTo>
                    <a:pt x="176974" y="61963"/>
                  </a:lnTo>
                  <a:lnTo>
                    <a:pt x="171130" y="66725"/>
                  </a:lnTo>
                  <a:lnTo>
                    <a:pt x="167338" y="73890"/>
                  </a:lnTo>
                  <a:lnTo>
                    <a:pt x="165865" y="82485"/>
                  </a:lnTo>
                  <a:lnTo>
                    <a:pt x="166979" y="91541"/>
                  </a:lnTo>
                  <a:lnTo>
                    <a:pt x="168414" y="97726"/>
                  </a:lnTo>
                  <a:lnTo>
                    <a:pt x="172250" y="102044"/>
                  </a:lnTo>
                  <a:lnTo>
                    <a:pt x="176491" y="104419"/>
                  </a:lnTo>
                  <a:lnTo>
                    <a:pt x="156032" y="198805"/>
                  </a:lnTo>
                  <a:lnTo>
                    <a:pt x="151842" y="205740"/>
                  </a:lnTo>
                  <a:lnTo>
                    <a:pt x="148491" y="206373"/>
                  </a:lnTo>
                  <a:lnTo>
                    <a:pt x="185002" y="206373"/>
                  </a:lnTo>
                  <a:lnTo>
                    <a:pt x="184607" y="106324"/>
                  </a:lnTo>
                  <a:lnTo>
                    <a:pt x="186016" y="106324"/>
                  </a:lnTo>
                  <a:lnTo>
                    <a:pt x="188849" y="105384"/>
                  </a:lnTo>
                  <a:lnTo>
                    <a:pt x="194697" y="100620"/>
                  </a:lnTo>
                  <a:lnTo>
                    <a:pt x="198496" y="93454"/>
                  </a:lnTo>
                  <a:lnTo>
                    <a:pt x="199973" y="84862"/>
                  </a:lnTo>
                  <a:lnTo>
                    <a:pt x="198856" y="75819"/>
                  </a:lnTo>
                  <a:lnTo>
                    <a:pt x="195232" y="68010"/>
                  </a:lnTo>
                  <a:lnTo>
                    <a:pt x="189872" y="62804"/>
                  </a:lnTo>
                  <a:lnTo>
                    <a:pt x="183535" y="60642"/>
                  </a:lnTo>
                  <a:close/>
                </a:path>
                <a:path w="254634" h="345440">
                  <a:moveTo>
                    <a:pt x="241615" y="190233"/>
                  </a:moveTo>
                  <a:lnTo>
                    <a:pt x="232156" y="190233"/>
                  </a:lnTo>
                  <a:lnTo>
                    <a:pt x="233591" y="190690"/>
                  </a:lnTo>
                  <a:lnTo>
                    <a:pt x="234530" y="191185"/>
                  </a:lnTo>
                  <a:lnTo>
                    <a:pt x="235496" y="191185"/>
                  </a:lnTo>
                  <a:lnTo>
                    <a:pt x="241615" y="190233"/>
                  </a:lnTo>
                  <a:close/>
                </a:path>
                <a:path w="254634" h="345440">
                  <a:moveTo>
                    <a:pt x="15684" y="144945"/>
                  </a:moveTo>
                  <a:lnTo>
                    <a:pt x="9092" y="147682"/>
                  </a:lnTo>
                  <a:lnTo>
                    <a:pt x="3922" y="153284"/>
                  </a:lnTo>
                  <a:lnTo>
                    <a:pt x="712" y="161031"/>
                  </a:lnTo>
                  <a:lnTo>
                    <a:pt x="0" y="170205"/>
                  </a:lnTo>
                  <a:lnTo>
                    <a:pt x="2027" y="178837"/>
                  </a:lnTo>
                  <a:lnTo>
                    <a:pt x="6297" y="185643"/>
                  </a:lnTo>
                  <a:lnTo>
                    <a:pt x="12174" y="189852"/>
                  </a:lnTo>
                  <a:lnTo>
                    <a:pt x="19024" y="190690"/>
                  </a:lnTo>
                  <a:lnTo>
                    <a:pt x="20942" y="190690"/>
                  </a:lnTo>
                  <a:lnTo>
                    <a:pt x="21869" y="190233"/>
                  </a:lnTo>
                  <a:lnTo>
                    <a:pt x="36007" y="190233"/>
                  </a:lnTo>
                  <a:lnTo>
                    <a:pt x="30924" y="182105"/>
                  </a:lnTo>
                  <a:lnTo>
                    <a:pt x="33299" y="177825"/>
                  </a:lnTo>
                  <a:lnTo>
                    <a:pt x="34721" y="172123"/>
                  </a:lnTo>
                  <a:lnTo>
                    <a:pt x="34226" y="165912"/>
                  </a:lnTo>
                  <a:lnTo>
                    <a:pt x="32209" y="157071"/>
                  </a:lnTo>
                  <a:lnTo>
                    <a:pt x="27998" y="150237"/>
                  </a:lnTo>
                  <a:lnTo>
                    <a:pt x="22266" y="145999"/>
                  </a:lnTo>
                  <a:lnTo>
                    <a:pt x="15684" y="144945"/>
                  </a:lnTo>
                  <a:close/>
                </a:path>
              </a:pathLst>
            </a:custGeom>
            <a:solidFill>
              <a:srgbClr val="040506"/>
            </a:solidFill>
          </p:spPr>
          <p:txBody>
            <a:bodyPr wrap="square" lIns="0" tIns="0" rIns="0" bIns="0" rtlCol="0"/>
            <a:lstStyle/>
            <a:p>
              <a:endParaRPr/>
            </a:p>
          </p:txBody>
        </p:sp>
        <p:sp>
          <p:nvSpPr>
            <p:cNvPr id="29" name="object 20">
              <a:extLst>
                <a:ext uri="{FF2B5EF4-FFF2-40B4-BE49-F238E27FC236}">
                  <a16:creationId xmlns:a16="http://schemas.microsoft.com/office/drawing/2014/main" id="{5A0BF7D6-B75F-4EBA-9DF6-7996C36B9D62}"/>
                </a:ext>
              </a:extLst>
            </p:cNvPr>
            <p:cNvSpPr/>
            <p:nvPr/>
          </p:nvSpPr>
          <p:spPr>
            <a:xfrm>
              <a:off x="9805700" y="6828622"/>
              <a:ext cx="189344" cy="76914"/>
            </a:xfrm>
            <a:prstGeom prst="rect">
              <a:avLst/>
            </a:prstGeom>
            <a:blipFill>
              <a:blip r:embed="rId5" cstate="print"/>
              <a:stretch>
                <a:fillRect/>
              </a:stretch>
            </a:blipFill>
          </p:spPr>
          <p:txBody>
            <a:bodyPr wrap="square" lIns="0" tIns="0" rIns="0" bIns="0" rtlCol="0"/>
            <a:lstStyle/>
            <a:p>
              <a:endParaRPr/>
            </a:p>
          </p:txBody>
        </p:sp>
        <p:sp>
          <p:nvSpPr>
            <p:cNvPr id="30" name="object 21">
              <a:extLst>
                <a:ext uri="{FF2B5EF4-FFF2-40B4-BE49-F238E27FC236}">
                  <a16:creationId xmlns:a16="http://schemas.microsoft.com/office/drawing/2014/main" id="{8C89429D-B19A-41FD-B7EB-05ECC688DBC5}"/>
                </a:ext>
              </a:extLst>
            </p:cNvPr>
            <p:cNvSpPr/>
            <p:nvPr/>
          </p:nvSpPr>
          <p:spPr>
            <a:xfrm>
              <a:off x="10021696" y="6582785"/>
              <a:ext cx="29845" cy="38735"/>
            </a:xfrm>
            <a:custGeom>
              <a:avLst/>
              <a:gdLst/>
              <a:ahLst/>
              <a:cxnLst/>
              <a:rect l="l" t="t" r="r" b="b"/>
              <a:pathLst>
                <a:path w="29845" h="38734">
                  <a:moveTo>
                    <a:pt x="17614" y="4279"/>
                  </a:moveTo>
                  <a:lnTo>
                    <a:pt x="12395" y="4279"/>
                  </a:lnTo>
                  <a:lnTo>
                    <a:pt x="12395" y="38620"/>
                  </a:lnTo>
                  <a:lnTo>
                    <a:pt x="17614" y="38620"/>
                  </a:lnTo>
                  <a:lnTo>
                    <a:pt x="17614" y="4279"/>
                  </a:lnTo>
                  <a:close/>
                </a:path>
                <a:path w="29845" h="38734">
                  <a:moveTo>
                    <a:pt x="29514" y="0"/>
                  </a:moveTo>
                  <a:lnTo>
                    <a:pt x="0" y="0"/>
                  </a:lnTo>
                  <a:lnTo>
                    <a:pt x="0" y="4279"/>
                  </a:lnTo>
                  <a:lnTo>
                    <a:pt x="29514" y="4279"/>
                  </a:lnTo>
                  <a:lnTo>
                    <a:pt x="29514" y="0"/>
                  </a:lnTo>
                  <a:close/>
                </a:path>
              </a:pathLst>
            </a:custGeom>
            <a:solidFill>
              <a:srgbClr val="040506"/>
            </a:solidFill>
          </p:spPr>
          <p:txBody>
            <a:bodyPr wrap="square" lIns="0" tIns="0" rIns="0" bIns="0" rtlCol="0"/>
            <a:lstStyle/>
            <a:p>
              <a:endParaRPr/>
            </a:p>
          </p:txBody>
        </p:sp>
        <p:sp>
          <p:nvSpPr>
            <p:cNvPr id="31" name="object 22">
              <a:extLst>
                <a:ext uri="{FF2B5EF4-FFF2-40B4-BE49-F238E27FC236}">
                  <a16:creationId xmlns:a16="http://schemas.microsoft.com/office/drawing/2014/main" id="{B1E3AAE5-D859-408A-B341-BA4DD416C63B}"/>
                </a:ext>
              </a:extLst>
            </p:cNvPr>
            <p:cNvSpPr/>
            <p:nvPr/>
          </p:nvSpPr>
          <p:spPr>
            <a:xfrm>
              <a:off x="10054996" y="6582785"/>
              <a:ext cx="41275" cy="38735"/>
            </a:xfrm>
            <a:custGeom>
              <a:avLst/>
              <a:gdLst/>
              <a:ahLst/>
              <a:cxnLst/>
              <a:rect l="l" t="t" r="r" b="b"/>
              <a:pathLst>
                <a:path w="41275" h="38734">
                  <a:moveTo>
                    <a:pt x="9537" y="0"/>
                  </a:moveTo>
                  <a:lnTo>
                    <a:pt x="2857" y="0"/>
                  </a:lnTo>
                  <a:lnTo>
                    <a:pt x="0" y="38620"/>
                  </a:lnTo>
                  <a:lnTo>
                    <a:pt x="4762" y="38620"/>
                  </a:lnTo>
                  <a:lnTo>
                    <a:pt x="5702" y="21920"/>
                  </a:lnTo>
                  <a:lnTo>
                    <a:pt x="6197" y="16205"/>
                  </a:lnTo>
                  <a:lnTo>
                    <a:pt x="6654" y="9525"/>
                  </a:lnTo>
                  <a:lnTo>
                    <a:pt x="6654" y="4762"/>
                  </a:lnTo>
                  <a:lnTo>
                    <a:pt x="11240" y="4762"/>
                  </a:lnTo>
                  <a:lnTo>
                    <a:pt x="9537" y="0"/>
                  </a:lnTo>
                  <a:close/>
                </a:path>
                <a:path w="41275" h="38734">
                  <a:moveTo>
                    <a:pt x="11240" y="4762"/>
                  </a:moveTo>
                  <a:lnTo>
                    <a:pt x="6654" y="4762"/>
                  </a:lnTo>
                  <a:lnTo>
                    <a:pt x="8077" y="9525"/>
                  </a:lnTo>
                  <a:lnTo>
                    <a:pt x="9537" y="14287"/>
                  </a:lnTo>
                  <a:lnTo>
                    <a:pt x="11417" y="20002"/>
                  </a:lnTo>
                  <a:lnTo>
                    <a:pt x="18097" y="38620"/>
                  </a:lnTo>
                  <a:lnTo>
                    <a:pt x="21894" y="38620"/>
                  </a:lnTo>
                  <a:lnTo>
                    <a:pt x="24386" y="31940"/>
                  </a:lnTo>
                  <a:lnTo>
                    <a:pt x="20459" y="31940"/>
                  </a:lnTo>
                  <a:lnTo>
                    <a:pt x="17614" y="23342"/>
                  </a:lnTo>
                  <a:lnTo>
                    <a:pt x="16179" y="18580"/>
                  </a:lnTo>
                  <a:lnTo>
                    <a:pt x="11240" y="4762"/>
                  </a:lnTo>
                  <a:close/>
                </a:path>
                <a:path w="41275" h="38734">
                  <a:moveTo>
                    <a:pt x="38850" y="4762"/>
                  </a:moveTo>
                  <a:lnTo>
                    <a:pt x="34277" y="4762"/>
                  </a:lnTo>
                  <a:lnTo>
                    <a:pt x="34277" y="9525"/>
                  </a:lnTo>
                  <a:lnTo>
                    <a:pt x="34734" y="16205"/>
                  </a:lnTo>
                  <a:lnTo>
                    <a:pt x="34841" y="23825"/>
                  </a:lnTo>
                  <a:lnTo>
                    <a:pt x="35674" y="38620"/>
                  </a:lnTo>
                  <a:lnTo>
                    <a:pt x="40932" y="38620"/>
                  </a:lnTo>
                  <a:lnTo>
                    <a:pt x="38850" y="4762"/>
                  </a:lnTo>
                  <a:close/>
                </a:path>
                <a:path w="41275" h="38734">
                  <a:moveTo>
                    <a:pt x="38557" y="0"/>
                  </a:moveTo>
                  <a:lnTo>
                    <a:pt x="31876" y="0"/>
                  </a:lnTo>
                  <a:lnTo>
                    <a:pt x="24752" y="18580"/>
                  </a:lnTo>
                  <a:lnTo>
                    <a:pt x="22834" y="23825"/>
                  </a:lnTo>
                  <a:lnTo>
                    <a:pt x="21399" y="27622"/>
                  </a:lnTo>
                  <a:lnTo>
                    <a:pt x="20459" y="31940"/>
                  </a:lnTo>
                  <a:lnTo>
                    <a:pt x="24386" y="31940"/>
                  </a:lnTo>
                  <a:lnTo>
                    <a:pt x="29019" y="19519"/>
                  </a:lnTo>
                  <a:lnTo>
                    <a:pt x="30937" y="14287"/>
                  </a:lnTo>
                  <a:lnTo>
                    <a:pt x="32854" y="9525"/>
                  </a:lnTo>
                  <a:lnTo>
                    <a:pt x="34277" y="4762"/>
                  </a:lnTo>
                  <a:lnTo>
                    <a:pt x="38850" y="4762"/>
                  </a:lnTo>
                  <a:lnTo>
                    <a:pt x="38557" y="0"/>
                  </a:lnTo>
                  <a:close/>
                </a:path>
              </a:pathLst>
            </a:custGeom>
            <a:solidFill>
              <a:srgbClr val="040506"/>
            </a:solidFill>
          </p:spPr>
          <p:txBody>
            <a:bodyPr wrap="square" lIns="0" tIns="0" rIns="0" bIns="0" rtlCol="0"/>
            <a:lstStyle/>
            <a:p>
              <a:endParaRPr/>
            </a:p>
          </p:txBody>
        </p:sp>
      </p:grpSp>
      <p:sp>
        <p:nvSpPr>
          <p:cNvPr id="32" name="object 4">
            <a:extLst>
              <a:ext uri="{FF2B5EF4-FFF2-40B4-BE49-F238E27FC236}">
                <a16:creationId xmlns:a16="http://schemas.microsoft.com/office/drawing/2014/main" id="{0749DB53-6F6E-4610-964E-7AEB814ADA9B}"/>
              </a:ext>
            </a:extLst>
          </p:cNvPr>
          <p:cNvSpPr/>
          <p:nvPr/>
        </p:nvSpPr>
        <p:spPr>
          <a:xfrm>
            <a:off x="12700" y="7302505"/>
            <a:ext cx="779145" cy="0"/>
          </a:xfrm>
          <a:custGeom>
            <a:avLst/>
            <a:gdLst/>
            <a:ahLst/>
            <a:cxnLst/>
            <a:rect l="l" t="t" r="r" b="b"/>
            <a:pathLst>
              <a:path w="779145">
                <a:moveTo>
                  <a:pt x="0" y="0"/>
                </a:moveTo>
                <a:lnTo>
                  <a:pt x="778941" y="0"/>
                </a:lnTo>
              </a:path>
            </a:pathLst>
          </a:custGeom>
          <a:ln w="38100">
            <a:solidFill>
              <a:srgbClr val="BE1E2D"/>
            </a:solidFill>
          </a:ln>
        </p:spPr>
        <p:txBody>
          <a:bodyPr wrap="square" lIns="0" tIns="0" rIns="0" bIns="0" rtlCol="0"/>
          <a:lstStyle/>
          <a:p>
            <a:endParaRPr/>
          </a:p>
        </p:txBody>
      </p:sp>
      <p:sp>
        <p:nvSpPr>
          <p:cNvPr id="33" name="object 23">
            <a:extLst>
              <a:ext uri="{FF2B5EF4-FFF2-40B4-BE49-F238E27FC236}">
                <a16:creationId xmlns:a16="http://schemas.microsoft.com/office/drawing/2014/main" id="{E6FC62E6-8844-4EF9-850C-B20B62B78CA3}"/>
              </a:ext>
            </a:extLst>
          </p:cNvPr>
          <p:cNvSpPr txBox="1"/>
          <p:nvPr/>
        </p:nvSpPr>
        <p:spPr>
          <a:xfrm>
            <a:off x="875226" y="7213823"/>
            <a:ext cx="1367790" cy="174625"/>
          </a:xfrm>
          <a:prstGeom prst="rect">
            <a:avLst/>
          </a:prstGeom>
        </p:spPr>
        <p:txBody>
          <a:bodyPr vert="horz" wrap="square" lIns="0" tIns="5080" rIns="0" bIns="0" rtlCol="0">
            <a:spAutoFit/>
          </a:bodyPr>
          <a:lstStyle/>
          <a:p>
            <a:pPr marL="12700">
              <a:lnSpc>
                <a:spcPct val="100000"/>
              </a:lnSpc>
              <a:spcBef>
                <a:spcPts val="40"/>
              </a:spcBef>
            </a:pPr>
            <a:r>
              <a:rPr sz="1000" b="1" spc="80" dirty="0">
                <a:solidFill>
                  <a:srgbClr val="939598"/>
                </a:solidFill>
                <a:latin typeface="Trebuchet MS"/>
                <a:cs typeface="Trebuchet MS"/>
              </a:rPr>
              <a:t>CROWN</a:t>
            </a:r>
            <a:r>
              <a:rPr sz="1000" b="1" spc="-105" dirty="0">
                <a:solidFill>
                  <a:srgbClr val="939598"/>
                </a:solidFill>
                <a:latin typeface="Trebuchet MS"/>
                <a:cs typeface="Trebuchet MS"/>
              </a:rPr>
              <a:t> </a:t>
            </a:r>
            <a:r>
              <a:rPr sz="1000" b="1" spc="30" dirty="0">
                <a:solidFill>
                  <a:srgbClr val="939598"/>
                </a:solidFill>
                <a:latin typeface="Trebuchet MS"/>
                <a:cs typeface="Trebuchet MS"/>
              </a:rPr>
              <a:t>INTERACTIVE</a:t>
            </a:r>
            <a:endParaRPr sz="1000">
              <a:latin typeface="Trebuchet MS"/>
              <a:cs typeface="Trebuchet MS"/>
            </a:endParaRPr>
          </a:p>
        </p:txBody>
      </p:sp>
    </p:spTree>
    <p:extLst>
      <p:ext uri="{BB962C8B-B14F-4D97-AF65-F5344CB8AC3E}">
        <p14:creationId xmlns:p14="http://schemas.microsoft.com/office/powerpoint/2010/main" val="2306769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0" y="487692"/>
            <a:ext cx="646544" cy="410654"/>
          </a:xfrm>
          <a:prstGeom prst="rect">
            <a:avLst/>
          </a:prstGeom>
          <a:blipFill>
            <a:blip r:embed="rId2" cstate="print"/>
            <a:stretch>
              <a:fillRect/>
            </a:stretch>
          </a:blipFill>
        </p:spPr>
        <p:txBody>
          <a:bodyPr wrap="square" lIns="0" tIns="0" rIns="0" bIns="0" rtlCol="0"/>
          <a:lstStyle/>
          <a:p>
            <a:endParaRPr/>
          </a:p>
        </p:txBody>
      </p:sp>
      <p:sp>
        <p:nvSpPr>
          <p:cNvPr id="42" name="object 4">
            <a:extLst>
              <a:ext uri="{FF2B5EF4-FFF2-40B4-BE49-F238E27FC236}">
                <a16:creationId xmlns:a16="http://schemas.microsoft.com/office/drawing/2014/main" id="{F9D71E8D-A4C9-45E7-9BF2-0E0CF03FD9F5}"/>
              </a:ext>
            </a:extLst>
          </p:cNvPr>
          <p:cNvSpPr/>
          <p:nvPr/>
        </p:nvSpPr>
        <p:spPr>
          <a:xfrm>
            <a:off x="12700" y="7302505"/>
            <a:ext cx="779145" cy="0"/>
          </a:xfrm>
          <a:custGeom>
            <a:avLst/>
            <a:gdLst/>
            <a:ahLst/>
            <a:cxnLst/>
            <a:rect l="l" t="t" r="r" b="b"/>
            <a:pathLst>
              <a:path w="779145">
                <a:moveTo>
                  <a:pt x="0" y="0"/>
                </a:moveTo>
                <a:lnTo>
                  <a:pt x="778941" y="0"/>
                </a:lnTo>
              </a:path>
            </a:pathLst>
          </a:custGeom>
          <a:ln w="38100">
            <a:solidFill>
              <a:srgbClr val="BE1E2D"/>
            </a:solidFill>
          </a:ln>
        </p:spPr>
        <p:txBody>
          <a:bodyPr wrap="square" lIns="0" tIns="0" rIns="0" bIns="0" rtlCol="0"/>
          <a:lstStyle/>
          <a:p>
            <a:endParaRPr/>
          </a:p>
        </p:txBody>
      </p:sp>
      <p:sp>
        <p:nvSpPr>
          <p:cNvPr id="43" name="object 23">
            <a:extLst>
              <a:ext uri="{FF2B5EF4-FFF2-40B4-BE49-F238E27FC236}">
                <a16:creationId xmlns:a16="http://schemas.microsoft.com/office/drawing/2014/main" id="{61C07A0C-A9FD-4EA5-BFE9-41B54A99C12A}"/>
              </a:ext>
            </a:extLst>
          </p:cNvPr>
          <p:cNvSpPr txBox="1"/>
          <p:nvPr/>
        </p:nvSpPr>
        <p:spPr>
          <a:xfrm>
            <a:off x="875226" y="7213823"/>
            <a:ext cx="1367790" cy="174625"/>
          </a:xfrm>
          <a:prstGeom prst="rect">
            <a:avLst/>
          </a:prstGeom>
        </p:spPr>
        <p:txBody>
          <a:bodyPr vert="horz" wrap="square" lIns="0" tIns="5080" rIns="0" bIns="0" rtlCol="0">
            <a:spAutoFit/>
          </a:bodyPr>
          <a:lstStyle/>
          <a:p>
            <a:pPr marL="12700">
              <a:lnSpc>
                <a:spcPct val="100000"/>
              </a:lnSpc>
              <a:spcBef>
                <a:spcPts val="40"/>
              </a:spcBef>
            </a:pPr>
            <a:r>
              <a:rPr sz="1000" b="1" spc="80" dirty="0">
                <a:solidFill>
                  <a:srgbClr val="939598"/>
                </a:solidFill>
                <a:latin typeface="Trebuchet MS"/>
                <a:cs typeface="Trebuchet MS"/>
              </a:rPr>
              <a:t>CROWN</a:t>
            </a:r>
            <a:r>
              <a:rPr sz="1000" b="1" spc="-105" dirty="0">
                <a:solidFill>
                  <a:srgbClr val="939598"/>
                </a:solidFill>
                <a:latin typeface="Trebuchet MS"/>
                <a:cs typeface="Trebuchet MS"/>
              </a:rPr>
              <a:t> </a:t>
            </a:r>
            <a:r>
              <a:rPr sz="1000" b="1" spc="30" dirty="0">
                <a:solidFill>
                  <a:srgbClr val="939598"/>
                </a:solidFill>
                <a:latin typeface="Trebuchet MS"/>
                <a:cs typeface="Trebuchet MS"/>
              </a:rPr>
              <a:t>INTERACTIVE</a:t>
            </a:r>
            <a:endParaRPr sz="1000">
              <a:latin typeface="Trebuchet MS"/>
              <a:cs typeface="Trebuchet MS"/>
            </a:endParaRPr>
          </a:p>
        </p:txBody>
      </p:sp>
      <p:sp>
        <p:nvSpPr>
          <p:cNvPr id="57" name="Rectangle 11">
            <a:extLst>
              <a:ext uri="{FF2B5EF4-FFF2-40B4-BE49-F238E27FC236}">
                <a16:creationId xmlns:a16="http://schemas.microsoft.com/office/drawing/2014/main" id="{0B1DA73A-B3AA-42BB-90E6-87545E905FC7}"/>
              </a:ext>
            </a:extLst>
          </p:cNvPr>
          <p:cNvSpPr txBox="1"/>
          <p:nvPr/>
        </p:nvSpPr>
        <p:spPr>
          <a:xfrm>
            <a:off x="299050" y="1266825"/>
            <a:ext cx="5844593" cy="5525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244344" indent="-244344">
              <a:lnSpc>
                <a:spcPct val="150000"/>
              </a:lnSpc>
              <a:buClr>
                <a:srgbClr val="7C1319"/>
              </a:buClr>
              <a:buSzPct val="100000"/>
              <a:buFontTx/>
              <a:buChar char="▪"/>
              <a:defRPr sz="1300">
                <a:latin typeface="Century Gothic"/>
                <a:ea typeface="Century Gothic"/>
                <a:cs typeface="Century Gothic"/>
                <a:sym typeface="Century Gothic"/>
              </a:defRPr>
            </a:pPr>
            <a:r>
              <a:rPr sz="1600" b="1" dirty="0">
                <a:solidFill>
                  <a:prstClr val="black"/>
                </a:solidFill>
                <a:latin typeface="Century Gothic" panose="020B0502020202020204" pitchFamily="34" charset="0"/>
                <a:ea typeface="Century Gothic"/>
                <a:cs typeface="Calibri Light" panose="020F0302020204030204" pitchFamily="34" charset="0"/>
                <a:sym typeface="Century Gothic"/>
              </a:rPr>
              <a:t>Crown Interactive </a:t>
            </a:r>
            <a:r>
              <a:rPr lang="en-US" sz="1600" b="1" dirty="0">
                <a:solidFill>
                  <a:prstClr val="black"/>
                </a:solidFill>
                <a:latin typeface="Century Gothic" panose="020B0502020202020204" pitchFamily="34" charset="0"/>
                <a:ea typeface="Century Gothic"/>
                <a:cs typeface="Calibri Light" panose="020F0302020204030204" pitchFamily="34" charset="0"/>
                <a:sym typeface="Century Gothic"/>
              </a:rPr>
              <a:t>Limited </a:t>
            </a:r>
            <a:r>
              <a:rPr sz="1300" dirty="0">
                <a:solidFill>
                  <a:prstClr val="black"/>
                </a:solidFill>
                <a:latin typeface="Century Gothic" panose="020B0502020202020204" pitchFamily="34" charset="0"/>
                <a:ea typeface="Century Gothic"/>
                <a:cs typeface="Calibri Light" panose="020F0302020204030204" pitchFamily="34" charset="0"/>
                <a:sym typeface="Century Gothic"/>
              </a:rPr>
              <a:t>is an indigenous Software Company with a focus on delivering global best practice and innovative business models for Business Process Automation &amp; Revenue Assurance. </a:t>
            </a:r>
            <a:endParaRPr lang="en-US" sz="1300" dirty="0">
              <a:solidFill>
                <a:prstClr val="black"/>
              </a:solidFill>
              <a:latin typeface="Century Gothic" panose="020B0502020202020204" pitchFamily="34" charset="0"/>
              <a:ea typeface="Century Gothic"/>
              <a:cs typeface="Calibri Light" panose="020F0302020204030204" pitchFamily="34" charset="0"/>
              <a:sym typeface="Century Gothic"/>
            </a:endParaRPr>
          </a:p>
          <a:p>
            <a:pPr marL="244344" indent="-244344">
              <a:lnSpc>
                <a:spcPct val="150000"/>
              </a:lnSpc>
              <a:buClr>
                <a:srgbClr val="7C1319"/>
              </a:buClr>
              <a:buSzPct val="100000"/>
              <a:buFontTx/>
              <a:buChar char="▪"/>
              <a:defRPr sz="1300">
                <a:latin typeface="Century Gothic"/>
                <a:ea typeface="Century Gothic"/>
                <a:cs typeface="Century Gothic"/>
                <a:sym typeface="Century Gothic"/>
              </a:defRPr>
            </a:pPr>
            <a:endParaRPr sz="1300" dirty="0">
              <a:solidFill>
                <a:prstClr val="black"/>
              </a:solidFill>
              <a:latin typeface="Century Gothic" panose="020B0502020202020204" pitchFamily="34" charset="0"/>
              <a:ea typeface="Century Gothic"/>
              <a:cs typeface="Calibri Light" panose="020F0302020204030204" pitchFamily="34" charset="0"/>
              <a:sym typeface="Century Gothic"/>
            </a:endParaRPr>
          </a:p>
          <a:p>
            <a:pPr marL="244344" indent="-244344">
              <a:lnSpc>
                <a:spcPct val="150000"/>
              </a:lnSpc>
              <a:buClr>
                <a:srgbClr val="7C1319"/>
              </a:buClr>
              <a:buSzPct val="100000"/>
              <a:buFontTx/>
              <a:buChar char="▪"/>
              <a:defRPr sz="1300">
                <a:latin typeface="Century Gothic"/>
                <a:ea typeface="Century Gothic"/>
                <a:cs typeface="Century Gothic"/>
                <a:sym typeface="Century Gothic"/>
              </a:defRPr>
            </a:pPr>
            <a:r>
              <a:rPr sz="1300" dirty="0">
                <a:solidFill>
                  <a:prstClr val="black"/>
                </a:solidFill>
                <a:latin typeface="Century Gothic" panose="020B0502020202020204" pitchFamily="34" charset="0"/>
                <a:ea typeface="Century Gothic"/>
                <a:cs typeface="Calibri Light" panose="020F0302020204030204" pitchFamily="34" charset="0"/>
                <a:sym typeface="Century Gothic"/>
              </a:rPr>
              <a:t>Setup Nigeria Operations in 2012, with</a:t>
            </a:r>
            <a:r>
              <a:rPr lang="en-US" sz="1300" dirty="0">
                <a:solidFill>
                  <a:prstClr val="black"/>
                </a:solidFill>
                <a:latin typeface="Century Gothic" panose="020B0502020202020204" pitchFamily="34" charset="0"/>
                <a:ea typeface="Century Gothic"/>
                <a:cs typeface="Calibri Light" panose="020F0302020204030204" pitchFamily="34" charset="0"/>
                <a:sym typeface="Century Gothic"/>
              </a:rPr>
              <a:t> an</a:t>
            </a:r>
            <a:r>
              <a:rPr sz="1300" dirty="0">
                <a:solidFill>
                  <a:prstClr val="black"/>
                </a:solidFill>
                <a:latin typeface="Century Gothic" panose="020B0502020202020204" pitchFamily="34" charset="0"/>
                <a:ea typeface="Century Gothic"/>
                <a:cs typeface="Calibri Light" panose="020F0302020204030204" pitchFamily="34" charset="0"/>
                <a:sym typeface="Century Gothic"/>
              </a:rPr>
              <a:t> </a:t>
            </a:r>
            <a:r>
              <a:rPr lang="en-US" sz="1300" dirty="0">
                <a:solidFill>
                  <a:prstClr val="black"/>
                </a:solidFill>
                <a:latin typeface="Century Gothic" panose="020B0502020202020204" pitchFamily="34" charset="0"/>
                <a:ea typeface="Century Gothic"/>
                <a:cs typeface="Calibri Light" panose="020F0302020204030204" pitchFamily="34" charset="0"/>
                <a:sym typeface="Century Gothic"/>
              </a:rPr>
              <a:t>experienced </a:t>
            </a:r>
            <a:r>
              <a:rPr sz="1300" dirty="0">
                <a:solidFill>
                  <a:prstClr val="black"/>
                </a:solidFill>
                <a:latin typeface="Century Gothic" panose="020B0502020202020204" pitchFamily="34" charset="0"/>
                <a:ea typeface="Century Gothic"/>
                <a:cs typeface="Calibri Light" panose="020F0302020204030204" pitchFamily="34" charset="0"/>
                <a:sym typeface="Century Gothic"/>
              </a:rPr>
              <a:t> </a:t>
            </a:r>
            <a:r>
              <a:rPr lang="en-US" sz="1300" dirty="0">
                <a:solidFill>
                  <a:prstClr val="black"/>
                </a:solidFill>
                <a:latin typeface="Century Gothic" panose="020B0502020202020204" pitchFamily="34" charset="0"/>
                <a:ea typeface="Century Gothic"/>
                <a:cs typeface="Calibri Light" panose="020F0302020204030204" pitchFamily="34" charset="0"/>
                <a:sym typeface="Century Gothic"/>
              </a:rPr>
              <a:t>team </a:t>
            </a:r>
            <a:r>
              <a:rPr sz="1300" dirty="0">
                <a:solidFill>
                  <a:prstClr val="black"/>
                </a:solidFill>
                <a:latin typeface="Century Gothic" panose="020B0502020202020204" pitchFamily="34" charset="0"/>
                <a:ea typeface="Century Gothic"/>
                <a:cs typeface="Calibri Light" panose="020F0302020204030204" pitchFamily="34" charset="0"/>
                <a:sym typeface="Century Gothic"/>
              </a:rPr>
              <a:t>of 75+ predominantly technology, products and business analysis staff.</a:t>
            </a:r>
          </a:p>
          <a:p>
            <a:pPr marL="244344" indent="-244344">
              <a:lnSpc>
                <a:spcPct val="150000"/>
              </a:lnSpc>
              <a:buClr>
                <a:srgbClr val="7C1319"/>
              </a:buClr>
              <a:buSzPct val="100000"/>
              <a:buFontTx/>
              <a:buChar char="▪"/>
              <a:defRPr sz="1300">
                <a:latin typeface="Century Gothic"/>
                <a:ea typeface="Century Gothic"/>
                <a:cs typeface="Century Gothic"/>
                <a:sym typeface="Century Gothic"/>
              </a:defRPr>
            </a:pPr>
            <a:endParaRPr sz="1300" dirty="0">
              <a:solidFill>
                <a:prstClr val="black"/>
              </a:solidFill>
              <a:latin typeface="Century Gothic" panose="020B0502020202020204" pitchFamily="34" charset="0"/>
              <a:ea typeface="Century Gothic"/>
              <a:cs typeface="Calibri Light" panose="020F0302020204030204" pitchFamily="34" charset="0"/>
              <a:sym typeface="Century Gothic"/>
            </a:endParaRPr>
          </a:p>
          <a:p>
            <a:pPr marL="244344" indent="-244344">
              <a:lnSpc>
                <a:spcPct val="150000"/>
              </a:lnSpc>
              <a:buClr>
                <a:srgbClr val="7C1319"/>
              </a:buClr>
              <a:buSzPct val="100000"/>
              <a:buFontTx/>
              <a:buChar char="▪"/>
              <a:defRPr sz="1300">
                <a:latin typeface="Century Gothic"/>
                <a:ea typeface="Century Gothic"/>
                <a:cs typeface="Century Gothic"/>
                <a:sym typeface="Century Gothic"/>
              </a:defRPr>
            </a:pPr>
            <a:r>
              <a:rPr sz="1300" dirty="0">
                <a:solidFill>
                  <a:prstClr val="black"/>
                </a:solidFill>
                <a:latin typeface="Century Gothic" panose="020B0502020202020204" pitchFamily="34" charset="0"/>
                <a:ea typeface="Century Gothic"/>
                <a:cs typeface="Calibri Light" panose="020F0302020204030204" pitchFamily="34" charset="0"/>
                <a:sym typeface="Century Gothic"/>
              </a:rPr>
              <a:t>Cross Industry experience with Large and Medium sized clientele in Utility, Government, Oil &amp; Gas and Manufacturing.</a:t>
            </a:r>
            <a:endParaRPr lang="en-US" sz="1300" dirty="0">
              <a:solidFill>
                <a:prstClr val="black"/>
              </a:solidFill>
              <a:latin typeface="Century Gothic" panose="020B0502020202020204" pitchFamily="34" charset="0"/>
              <a:ea typeface="Century Gothic"/>
              <a:cs typeface="Calibri Light" panose="020F0302020204030204" pitchFamily="34" charset="0"/>
              <a:sym typeface="Century Gothic"/>
            </a:endParaRPr>
          </a:p>
          <a:p>
            <a:pPr marL="244344" indent="-244344">
              <a:lnSpc>
                <a:spcPct val="150000"/>
              </a:lnSpc>
              <a:buClr>
                <a:srgbClr val="7C1319"/>
              </a:buClr>
              <a:buSzPct val="100000"/>
              <a:buFontTx/>
              <a:buChar char="▪"/>
              <a:defRPr sz="1300">
                <a:latin typeface="Century Gothic"/>
                <a:ea typeface="Century Gothic"/>
                <a:cs typeface="Century Gothic"/>
                <a:sym typeface="Century Gothic"/>
              </a:defRPr>
            </a:pPr>
            <a:endParaRPr lang="en-US" sz="1300" dirty="0">
              <a:solidFill>
                <a:prstClr val="black"/>
              </a:solidFill>
              <a:latin typeface="Century Gothic" panose="020B0502020202020204" pitchFamily="34" charset="0"/>
              <a:ea typeface="Century Gothic"/>
              <a:cs typeface="Calibri Light" panose="020F0302020204030204" pitchFamily="34" charset="0"/>
              <a:sym typeface="Century Gothic"/>
            </a:endParaRPr>
          </a:p>
          <a:p>
            <a:pPr marL="244344" indent="-244344">
              <a:lnSpc>
                <a:spcPct val="150000"/>
              </a:lnSpc>
              <a:buClr>
                <a:srgbClr val="7C1319"/>
              </a:buClr>
              <a:buSzPct val="100000"/>
              <a:buFontTx/>
              <a:buChar char="▪"/>
              <a:defRPr sz="1300">
                <a:latin typeface="Century Gothic"/>
                <a:ea typeface="Century Gothic"/>
                <a:cs typeface="Century Gothic"/>
                <a:sym typeface="Century Gothic"/>
              </a:defRPr>
            </a:pPr>
            <a:r>
              <a:rPr lang="en-US" sz="1300" dirty="0">
                <a:solidFill>
                  <a:prstClr val="black"/>
                </a:solidFill>
                <a:latin typeface="Century Gothic" panose="020B0502020202020204" pitchFamily="34" charset="0"/>
                <a:ea typeface="Century Gothic"/>
                <a:cs typeface="Calibri Light" panose="020F0302020204030204" pitchFamily="34" charset="0"/>
                <a:sym typeface="Century Gothic"/>
              </a:rPr>
              <a:t>Crown Interactive provides best of breed Revenue Assurance Business Support Systems (CICOD Enterprise) processing billions of Naira monthly for </a:t>
            </a:r>
            <a:r>
              <a:rPr lang="en-US" sz="1300" dirty="0" err="1">
                <a:solidFill>
                  <a:prstClr val="black"/>
                </a:solidFill>
                <a:latin typeface="Century Gothic" panose="020B0502020202020204" pitchFamily="34" charset="0"/>
                <a:ea typeface="Century Gothic"/>
                <a:cs typeface="Calibri Light" panose="020F0302020204030204" pitchFamily="34" charset="0"/>
                <a:sym typeface="Century Gothic"/>
              </a:rPr>
              <a:t>Eko</a:t>
            </a:r>
            <a:r>
              <a:rPr lang="en-US" sz="1300" dirty="0">
                <a:solidFill>
                  <a:prstClr val="black"/>
                </a:solidFill>
                <a:latin typeface="Century Gothic" panose="020B0502020202020204" pitchFamily="34" charset="0"/>
                <a:ea typeface="Century Gothic"/>
                <a:cs typeface="Calibri Light" panose="020F0302020204030204" pitchFamily="34" charset="0"/>
                <a:sym typeface="Century Gothic"/>
              </a:rPr>
              <a:t> Electricity Distribution Plc using all CBN Approved Payment Partners</a:t>
            </a:r>
            <a:r>
              <a:rPr lang="en-GB" sz="1300" dirty="0">
                <a:solidFill>
                  <a:prstClr val="black"/>
                </a:solidFill>
                <a:latin typeface="Century Gothic" panose="020B0502020202020204" pitchFamily="34" charset="0"/>
                <a:ea typeface="Century Gothic"/>
                <a:cs typeface="Calibri Light" panose="020F0302020204030204" pitchFamily="34" charset="0"/>
                <a:sym typeface="Century Gothic"/>
              </a:rPr>
              <a:t>.</a:t>
            </a:r>
          </a:p>
          <a:p>
            <a:pPr marL="244344" indent="-244344">
              <a:lnSpc>
                <a:spcPct val="150000"/>
              </a:lnSpc>
              <a:buClr>
                <a:srgbClr val="7C1319"/>
              </a:buClr>
              <a:buSzPct val="100000"/>
              <a:buFontTx/>
              <a:buChar char="▪"/>
              <a:defRPr sz="1300">
                <a:latin typeface="Century Gothic"/>
                <a:ea typeface="Century Gothic"/>
                <a:cs typeface="Century Gothic"/>
                <a:sym typeface="Century Gothic"/>
              </a:defRPr>
            </a:pPr>
            <a:endParaRPr lang="en-GB" sz="1300" dirty="0">
              <a:solidFill>
                <a:prstClr val="black"/>
              </a:solidFill>
              <a:latin typeface="Century Gothic" panose="020B0502020202020204" pitchFamily="34" charset="0"/>
              <a:ea typeface="Century Gothic"/>
              <a:cs typeface="Calibri Light" panose="020F0302020204030204" pitchFamily="34" charset="0"/>
              <a:sym typeface="Century Gothic"/>
            </a:endParaRPr>
          </a:p>
          <a:p>
            <a:pPr marL="244344" indent="-244344">
              <a:lnSpc>
                <a:spcPct val="150000"/>
              </a:lnSpc>
              <a:buClr>
                <a:srgbClr val="7C1319"/>
              </a:buClr>
              <a:buSzPct val="100000"/>
              <a:buFontTx/>
              <a:buChar char="▪"/>
              <a:defRPr sz="1300">
                <a:latin typeface="Century Gothic"/>
                <a:ea typeface="Century Gothic"/>
                <a:cs typeface="Century Gothic"/>
                <a:sym typeface="Century Gothic"/>
              </a:defRPr>
            </a:pPr>
            <a:r>
              <a:rPr lang="en-GB" sz="1300" dirty="0">
                <a:solidFill>
                  <a:prstClr val="black"/>
                </a:solidFill>
                <a:latin typeface="Century Gothic" panose="020B0502020202020204" pitchFamily="34" charset="0"/>
                <a:ea typeface="Century Gothic"/>
                <a:cs typeface="Calibri Light" panose="020F0302020204030204" pitchFamily="34" charset="0"/>
                <a:sym typeface="Century Gothic"/>
              </a:rPr>
              <a:t>Crown Interactive was responsible for the Direct Assessment Revenue Billing Platform for the Edo State Inland Revenue Service. </a:t>
            </a:r>
          </a:p>
        </p:txBody>
      </p:sp>
      <p:pic>
        <p:nvPicPr>
          <p:cNvPr id="2" name="Picture 1">
            <a:extLst>
              <a:ext uri="{FF2B5EF4-FFF2-40B4-BE49-F238E27FC236}">
                <a16:creationId xmlns:a16="http://schemas.microsoft.com/office/drawing/2014/main" id="{01F11915-445C-400F-9D26-D52AA2CAFCC2}"/>
              </a:ext>
            </a:extLst>
          </p:cNvPr>
          <p:cNvPicPr>
            <a:picLocks noChangeAspect="1"/>
          </p:cNvPicPr>
          <p:nvPr/>
        </p:nvPicPr>
        <p:blipFill>
          <a:blip r:embed="rId3"/>
          <a:stretch>
            <a:fillRect/>
          </a:stretch>
        </p:blipFill>
        <p:spPr>
          <a:xfrm>
            <a:off x="6552573" y="1419225"/>
            <a:ext cx="3841777" cy="5354754"/>
          </a:xfrm>
          <a:prstGeom prst="rect">
            <a:avLst/>
          </a:prstGeom>
        </p:spPr>
      </p:pic>
      <p:sp>
        <p:nvSpPr>
          <p:cNvPr id="58" name="object 4">
            <a:extLst>
              <a:ext uri="{FF2B5EF4-FFF2-40B4-BE49-F238E27FC236}">
                <a16:creationId xmlns:a16="http://schemas.microsoft.com/office/drawing/2014/main" id="{0E8061FF-E978-4516-AA61-13ECF2CED16A}"/>
              </a:ext>
            </a:extLst>
          </p:cNvPr>
          <p:cNvSpPr txBox="1">
            <a:spLocks/>
          </p:cNvSpPr>
          <p:nvPr/>
        </p:nvSpPr>
        <p:spPr>
          <a:xfrm>
            <a:off x="819205" y="526081"/>
            <a:ext cx="4815540" cy="397545"/>
          </a:xfrm>
          <a:prstGeom prst="rect">
            <a:avLst/>
          </a:prstGeom>
        </p:spPr>
        <p:txBody>
          <a:bodyPr vert="horz" wrap="square" lIns="0" tIns="12700" rIns="0" bIns="0" rtlCol="0">
            <a:spAutoFit/>
          </a:bodyPr>
          <a:lstStyle>
            <a:lvl1pPr>
              <a:defRPr sz="2500" b="1" i="0">
                <a:solidFill>
                  <a:srgbClr val="2A3785"/>
                </a:solidFill>
                <a:latin typeface="Gill Sans MT"/>
                <a:ea typeface="+mj-ea"/>
                <a:cs typeface="Gill Sans MT"/>
              </a:defRPr>
            </a:lvl1pPr>
          </a:lstStyle>
          <a:p>
            <a:pPr marL="12700" algn="l" rtl="0">
              <a:spcBef>
                <a:spcPts val="100"/>
              </a:spcBef>
            </a:pPr>
            <a:r>
              <a:rPr lang="en-GB" kern="1200" dirty="0">
                <a:latin typeface="Century Gothic" panose="020B0502020202020204" pitchFamily="34" charset="0"/>
              </a:rPr>
              <a:t>WHO WE ARE &amp; WHAT  WE DO</a:t>
            </a:r>
          </a:p>
        </p:txBody>
      </p:sp>
    </p:spTree>
    <p:extLst>
      <p:ext uri="{BB962C8B-B14F-4D97-AF65-F5344CB8AC3E}">
        <p14:creationId xmlns:p14="http://schemas.microsoft.com/office/powerpoint/2010/main" val="2154981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object 7">
            <a:extLst>
              <a:ext uri="{FF2B5EF4-FFF2-40B4-BE49-F238E27FC236}">
                <a16:creationId xmlns:a16="http://schemas.microsoft.com/office/drawing/2014/main" id="{BA75D61D-A04E-4A37-B096-93DBE4794A83}"/>
              </a:ext>
            </a:extLst>
          </p:cNvPr>
          <p:cNvSpPr/>
          <p:nvPr/>
        </p:nvSpPr>
        <p:spPr>
          <a:xfrm>
            <a:off x="295370" y="2826664"/>
            <a:ext cx="4594130" cy="2402560"/>
          </a:xfrm>
          <a:custGeom>
            <a:avLst/>
            <a:gdLst/>
            <a:ahLst/>
            <a:cxnLst/>
            <a:rect l="l" t="t" r="r" b="b"/>
            <a:pathLst>
              <a:path w="8102600" h="3777615">
                <a:moveTo>
                  <a:pt x="8102523" y="3777551"/>
                </a:moveTo>
                <a:lnTo>
                  <a:pt x="0" y="3777551"/>
                </a:lnTo>
                <a:lnTo>
                  <a:pt x="0" y="0"/>
                </a:lnTo>
                <a:lnTo>
                  <a:pt x="8102523" y="0"/>
                </a:lnTo>
                <a:lnTo>
                  <a:pt x="8102523" y="3777551"/>
                </a:lnTo>
                <a:close/>
              </a:path>
            </a:pathLst>
          </a:custGeom>
          <a:solidFill>
            <a:srgbClr val="E6E7E8"/>
          </a:solidFill>
        </p:spPr>
        <p:txBody>
          <a:bodyPr wrap="square" lIns="0" tIns="0" rIns="0" bIns="0" rtlCol="0"/>
          <a:lstStyle/>
          <a:p>
            <a:endParaRPr>
              <a:latin typeface="Century Gothic" panose="020B0502020202020204" pitchFamily="34" charset="0"/>
            </a:endParaRPr>
          </a:p>
        </p:txBody>
      </p:sp>
      <p:sp>
        <p:nvSpPr>
          <p:cNvPr id="4" name="object 4"/>
          <p:cNvSpPr/>
          <p:nvPr/>
        </p:nvSpPr>
        <p:spPr>
          <a:xfrm>
            <a:off x="646544" y="140104"/>
            <a:ext cx="1608670" cy="315747"/>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118466" y="300456"/>
            <a:ext cx="1262506" cy="315747"/>
          </a:xfrm>
          <a:prstGeom prst="rect">
            <a:avLst/>
          </a:prstGeom>
          <a:blipFill>
            <a:blip r:embed="rId3" cstate="print"/>
            <a:stretch>
              <a:fillRect/>
            </a:stretch>
          </a:blipFill>
        </p:spPr>
        <p:txBody>
          <a:bodyPr wrap="square" lIns="0" tIns="0" rIns="0" bIns="0" rtlCol="0"/>
          <a:lstStyle/>
          <a:p>
            <a:endParaRPr/>
          </a:p>
        </p:txBody>
      </p:sp>
      <p:sp>
        <p:nvSpPr>
          <p:cNvPr id="83" name="object 83"/>
          <p:cNvSpPr txBox="1"/>
          <p:nvPr/>
        </p:nvSpPr>
        <p:spPr>
          <a:xfrm>
            <a:off x="399172" y="3046426"/>
            <a:ext cx="4312586" cy="2032479"/>
          </a:xfrm>
          <a:prstGeom prst="rect">
            <a:avLst/>
          </a:prstGeom>
        </p:spPr>
        <p:txBody>
          <a:bodyPr vert="horz" wrap="square" lIns="0" tIns="55880" rIns="0" bIns="0" rtlCol="0">
            <a:spAutoFit/>
          </a:bodyPr>
          <a:lstStyle/>
          <a:p>
            <a:pPr marL="355600" indent="-342900">
              <a:lnSpc>
                <a:spcPct val="150000"/>
              </a:lnSpc>
              <a:spcBef>
                <a:spcPts val="440"/>
              </a:spcBef>
              <a:buFont typeface="+mj-lt"/>
              <a:buAutoNum type="arabicPeriod"/>
            </a:pPr>
            <a:r>
              <a:rPr lang="en-US" sz="1700" spc="-45" dirty="0">
                <a:solidFill>
                  <a:srgbClr val="2D2C74"/>
                </a:solidFill>
                <a:latin typeface="Century Gothic" panose="020B0502020202020204" pitchFamily="34" charset="0"/>
                <a:cs typeface="Arial"/>
              </a:rPr>
              <a:t>Residential – Low Demand Customers</a:t>
            </a:r>
            <a:endParaRPr lang="en-US" sz="1300" spc="35" dirty="0">
              <a:solidFill>
                <a:srgbClr val="6C6D6F"/>
              </a:solidFill>
              <a:latin typeface="Century Gothic" panose="020B0502020202020204" pitchFamily="34" charset="0"/>
              <a:cs typeface="Trebuchet MS"/>
            </a:endParaRPr>
          </a:p>
          <a:p>
            <a:pPr marL="400685" indent="-342900">
              <a:lnSpc>
                <a:spcPct val="150000"/>
              </a:lnSpc>
              <a:spcBef>
                <a:spcPts val="265"/>
              </a:spcBef>
              <a:buFont typeface="+mj-lt"/>
              <a:buAutoNum type="arabicPeriod"/>
            </a:pPr>
            <a:r>
              <a:rPr lang="en-US" sz="1600" spc="-45" dirty="0">
                <a:solidFill>
                  <a:srgbClr val="2D2C74"/>
                </a:solidFill>
                <a:latin typeface="Century Gothic" panose="020B0502020202020204" pitchFamily="34" charset="0"/>
                <a:cs typeface="Arial"/>
              </a:rPr>
              <a:t>Residential – High Demand Customers</a:t>
            </a:r>
            <a:endParaRPr lang="en-US" sz="1300" spc="35" dirty="0">
              <a:solidFill>
                <a:srgbClr val="6C6D6F"/>
              </a:solidFill>
              <a:latin typeface="Century Gothic" panose="020B0502020202020204" pitchFamily="34" charset="0"/>
              <a:cs typeface="Trebuchet MS"/>
            </a:endParaRPr>
          </a:p>
          <a:p>
            <a:pPr marL="400685" indent="-342900">
              <a:lnSpc>
                <a:spcPct val="150000"/>
              </a:lnSpc>
              <a:spcBef>
                <a:spcPts val="265"/>
              </a:spcBef>
              <a:buFont typeface="+mj-lt"/>
              <a:buAutoNum type="arabicPeriod"/>
            </a:pPr>
            <a:r>
              <a:rPr lang="en-US" sz="1600" spc="-45" dirty="0">
                <a:solidFill>
                  <a:srgbClr val="2D2C74"/>
                </a:solidFill>
                <a:latin typeface="Century Gothic" panose="020B0502020202020204" pitchFamily="34" charset="0"/>
                <a:cs typeface="Arial"/>
              </a:rPr>
              <a:t>Commercial Low Demand</a:t>
            </a:r>
            <a:endParaRPr lang="en-US" sz="1300" spc="35" dirty="0">
              <a:solidFill>
                <a:srgbClr val="6C6D6F"/>
              </a:solidFill>
              <a:latin typeface="Century Gothic" panose="020B0502020202020204" pitchFamily="34" charset="0"/>
              <a:cs typeface="Trebuchet MS"/>
            </a:endParaRPr>
          </a:p>
          <a:p>
            <a:pPr marL="400685" indent="-342900">
              <a:lnSpc>
                <a:spcPct val="150000"/>
              </a:lnSpc>
              <a:spcBef>
                <a:spcPts val="265"/>
              </a:spcBef>
              <a:buFont typeface="+mj-lt"/>
              <a:buAutoNum type="arabicPeriod"/>
            </a:pPr>
            <a:r>
              <a:rPr lang="en-US" sz="1600" spc="-45" dirty="0">
                <a:solidFill>
                  <a:srgbClr val="2D2C74"/>
                </a:solidFill>
                <a:latin typeface="Century Gothic" panose="020B0502020202020204" pitchFamily="34" charset="0"/>
                <a:cs typeface="Arial"/>
              </a:rPr>
              <a:t>Commercial High – Demand</a:t>
            </a:r>
          </a:p>
          <a:p>
            <a:pPr marL="400685" indent="-342900">
              <a:lnSpc>
                <a:spcPct val="150000"/>
              </a:lnSpc>
              <a:spcBef>
                <a:spcPts val="265"/>
              </a:spcBef>
              <a:buFont typeface="+mj-lt"/>
              <a:buAutoNum type="arabicPeriod"/>
            </a:pPr>
            <a:r>
              <a:rPr lang="en-US" sz="1600" spc="-45" dirty="0">
                <a:solidFill>
                  <a:srgbClr val="2D2C74"/>
                </a:solidFill>
                <a:latin typeface="Century Gothic" panose="020B0502020202020204" pitchFamily="34" charset="0"/>
                <a:cs typeface="Arial"/>
              </a:rPr>
              <a:t>Industrial Customers</a:t>
            </a:r>
          </a:p>
        </p:txBody>
      </p:sp>
      <p:sp>
        <p:nvSpPr>
          <p:cNvPr id="84" name="object 84"/>
          <p:cNvSpPr/>
          <p:nvPr/>
        </p:nvSpPr>
        <p:spPr>
          <a:xfrm>
            <a:off x="589610" y="2571060"/>
            <a:ext cx="1054100" cy="0"/>
          </a:xfrm>
          <a:custGeom>
            <a:avLst/>
            <a:gdLst/>
            <a:ahLst/>
            <a:cxnLst/>
            <a:rect l="l" t="t" r="r" b="b"/>
            <a:pathLst>
              <a:path w="1054100">
                <a:moveTo>
                  <a:pt x="1054100" y="0"/>
                </a:moveTo>
                <a:lnTo>
                  <a:pt x="0" y="0"/>
                </a:lnTo>
              </a:path>
            </a:pathLst>
          </a:custGeom>
          <a:ln w="50800">
            <a:solidFill>
              <a:srgbClr val="FFDD14"/>
            </a:solidFill>
          </a:ln>
        </p:spPr>
        <p:txBody>
          <a:bodyPr wrap="square" lIns="0" tIns="0" rIns="0" bIns="0" rtlCol="0"/>
          <a:lstStyle/>
          <a:p>
            <a:endParaRPr>
              <a:latin typeface="Century Gothic" panose="020B0502020202020204" pitchFamily="34" charset="0"/>
            </a:endParaRPr>
          </a:p>
        </p:txBody>
      </p:sp>
      <p:sp>
        <p:nvSpPr>
          <p:cNvPr id="87" name="object 7">
            <a:extLst>
              <a:ext uri="{FF2B5EF4-FFF2-40B4-BE49-F238E27FC236}">
                <a16:creationId xmlns:a16="http://schemas.microsoft.com/office/drawing/2014/main" id="{85DD12EB-FE75-4C11-A1BA-2830D880AE9E}"/>
              </a:ext>
            </a:extLst>
          </p:cNvPr>
          <p:cNvSpPr/>
          <p:nvPr/>
        </p:nvSpPr>
        <p:spPr>
          <a:xfrm>
            <a:off x="5660788" y="2826664"/>
            <a:ext cx="4594130" cy="2402557"/>
          </a:xfrm>
          <a:custGeom>
            <a:avLst/>
            <a:gdLst/>
            <a:ahLst/>
            <a:cxnLst/>
            <a:rect l="l" t="t" r="r" b="b"/>
            <a:pathLst>
              <a:path w="8102600" h="3777615">
                <a:moveTo>
                  <a:pt x="8102523" y="3777551"/>
                </a:moveTo>
                <a:lnTo>
                  <a:pt x="0" y="3777551"/>
                </a:lnTo>
                <a:lnTo>
                  <a:pt x="0" y="0"/>
                </a:lnTo>
                <a:lnTo>
                  <a:pt x="8102523" y="0"/>
                </a:lnTo>
                <a:lnTo>
                  <a:pt x="8102523" y="3777551"/>
                </a:lnTo>
                <a:close/>
              </a:path>
            </a:pathLst>
          </a:custGeom>
          <a:solidFill>
            <a:srgbClr val="E6E7E8"/>
          </a:solidFill>
        </p:spPr>
        <p:txBody>
          <a:bodyPr wrap="square" lIns="0" tIns="0" rIns="0" bIns="0" rtlCol="0"/>
          <a:lstStyle/>
          <a:p>
            <a:endParaRPr dirty="0">
              <a:latin typeface="Century Gothic" panose="020B0502020202020204" pitchFamily="34" charset="0"/>
            </a:endParaRPr>
          </a:p>
        </p:txBody>
      </p:sp>
      <p:sp>
        <p:nvSpPr>
          <p:cNvPr id="88" name="object 83">
            <a:extLst>
              <a:ext uri="{FF2B5EF4-FFF2-40B4-BE49-F238E27FC236}">
                <a16:creationId xmlns:a16="http://schemas.microsoft.com/office/drawing/2014/main" id="{7F44509C-7A90-4429-B31D-B993E5F05E03}"/>
              </a:ext>
            </a:extLst>
          </p:cNvPr>
          <p:cNvSpPr txBox="1"/>
          <p:nvPr/>
        </p:nvSpPr>
        <p:spPr>
          <a:xfrm>
            <a:off x="5742679" y="3041408"/>
            <a:ext cx="4312586" cy="2380588"/>
          </a:xfrm>
          <a:prstGeom prst="rect">
            <a:avLst/>
          </a:prstGeom>
        </p:spPr>
        <p:txBody>
          <a:bodyPr vert="horz" wrap="square" lIns="0" tIns="55880" rIns="0" bIns="0" rtlCol="0">
            <a:spAutoFit/>
          </a:bodyPr>
          <a:lstStyle/>
          <a:p>
            <a:pPr marL="355600" indent="-342900">
              <a:lnSpc>
                <a:spcPct val="150000"/>
              </a:lnSpc>
              <a:spcBef>
                <a:spcPts val="440"/>
              </a:spcBef>
              <a:buFont typeface="+mj-lt"/>
              <a:buAutoNum type="arabicPeriod"/>
            </a:pPr>
            <a:r>
              <a:rPr lang="en-US" sz="1700" spc="-45" dirty="0">
                <a:solidFill>
                  <a:srgbClr val="2D2C74"/>
                </a:solidFill>
                <a:latin typeface="Century Gothic" panose="020B0502020202020204" pitchFamily="34" charset="0"/>
                <a:cs typeface="Arial"/>
              </a:rPr>
              <a:t>Self Employed</a:t>
            </a:r>
            <a:endParaRPr lang="en-US" sz="1300" spc="35" dirty="0">
              <a:solidFill>
                <a:srgbClr val="6C6D6F"/>
              </a:solidFill>
              <a:latin typeface="Century Gothic" panose="020B0502020202020204" pitchFamily="34" charset="0"/>
              <a:cs typeface="Trebuchet MS"/>
            </a:endParaRPr>
          </a:p>
          <a:p>
            <a:pPr marL="400685" indent="-342900">
              <a:lnSpc>
                <a:spcPct val="150000"/>
              </a:lnSpc>
              <a:spcBef>
                <a:spcPts val="265"/>
              </a:spcBef>
              <a:buFont typeface="+mj-lt"/>
              <a:buAutoNum type="arabicPeriod"/>
            </a:pPr>
            <a:r>
              <a:rPr lang="en-US" sz="1600" spc="-45" dirty="0">
                <a:solidFill>
                  <a:srgbClr val="2D2C74"/>
                </a:solidFill>
                <a:latin typeface="Century Gothic" panose="020B0502020202020204" pitchFamily="34" charset="0"/>
                <a:cs typeface="Arial"/>
              </a:rPr>
              <a:t>High Net-worth Individuals</a:t>
            </a:r>
            <a:endParaRPr lang="en-US" sz="1300" spc="35" dirty="0">
              <a:solidFill>
                <a:srgbClr val="6C6D6F"/>
              </a:solidFill>
              <a:latin typeface="Century Gothic" panose="020B0502020202020204" pitchFamily="34" charset="0"/>
              <a:cs typeface="Trebuchet MS"/>
            </a:endParaRPr>
          </a:p>
          <a:p>
            <a:pPr marL="400685" indent="-342900">
              <a:lnSpc>
                <a:spcPct val="150000"/>
              </a:lnSpc>
              <a:spcBef>
                <a:spcPts val="265"/>
              </a:spcBef>
              <a:buFont typeface="+mj-lt"/>
              <a:buAutoNum type="arabicPeriod"/>
            </a:pPr>
            <a:r>
              <a:rPr lang="en-US" sz="1600" spc="-45" dirty="0">
                <a:solidFill>
                  <a:srgbClr val="2D2C74"/>
                </a:solidFill>
                <a:latin typeface="Century Gothic" panose="020B0502020202020204" pitchFamily="34" charset="0"/>
                <a:cs typeface="Arial"/>
              </a:rPr>
              <a:t>Small Enterprise</a:t>
            </a:r>
            <a:endParaRPr lang="en-US" sz="1300" spc="35" dirty="0">
              <a:solidFill>
                <a:srgbClr val="6C6D6F"/>
              </a:solidFill>
              <a:latin typeface="Century Gothic" panose="020B0502020202020204" pitchFamily="34" charset="0"/>
              <a:cs typeface="Trebuchet MS"/>
            </a:endParaRPr>
          </a:p>
          <a:p>
            <a:pPr marL="400685" indent="-342900">
              <a:lnSpc>
                <a:spcPct val="150000"/>
              </a:lnSpc>
              <a:spcBef>
                <a:spcPts val="265"/>
              </a:spcBef>
              <a:buFont typeface="+mj-lt"/>
              <a:buAutoNum type="arabicPeriod"/>
            </a:pPr>
            <a:r>
              <a:rPr lang="en-US" sz="1600" spc="-45" dirty="0">
                <a:solidFill>
                  <a:srgbClr val="2D2C74"/>
                </a:solidFill>
                <a:latin typeface="Century Gothic" panose="020B0502020202020204" pitchFamily="34" charset="0"/>
                <a:cs typeface="Arial"/>
              </a:rPr>
              <a:t>Medium Size Enterprise</a:t>
            </a:r>
            <a:endParaRPr lang="en-US" sz="1300" spc="35" dirty="0">
              <a:solidFill>
                <a:srgbClr val="6C6D6F"/>
              </a:solidFill>
              <a:latin typeface="Century Gothic" panose="020B0502020202020204" pitchFamily="34" charset="0"/>
              <a:cs typeface="Trebuchet MS"/>
            </a:endParaRPr>
          </a:p>
          <a:p>
            <a:pPr marL="400685" indent="-342900">
              <a:lnSpc>
                <a:spcPct val="150000"/>
              </a:lnSpc>
              <a:spcBef>
                <a:spcPts val="265"/>
              </a:spcBef>
              <a:buFont typeface="+mj-lt"/>
              <a:buAutoNum type="arabicPeriod"/>
            </a:pPr>
            <a:r>
              <a:rPr lang="en-US" sz="1600" spc="-45" dirty="0">
                <a:solidFill>
                  <a:srgbClr val="2D2C74"/>
                </a:solidFill>
                <a:latin typeface="Century Gothic" panose="020B0502020202020204" pitchFamily="34" charset="0"/>
                <a:cs typeface="Arial"/>
              </a:rPr>
              <a:t>Large Enterprise</a:t>
            </a:r>
          </a:p>
          <a:p>
            <a:pPr marL="57785">
              <a:lnSpc>
                <a:spcPct val="150000"/>
              </a:lnSpc>
              <a:spcBef>
                <a:spcPts val="265"/>
              </a:spcBef>
            </a:pPr>
            <a:endParaRPr sz="1300" dirty="0">
              <a:latin typeface="Century Gothic" panose="020B0502020202020204" pitchFamily="34" charset="0"/>
              <a:cs typeface="Trebuchet MS"/>
            </a:endParaRPr>
          </a:p>
        </p:txBody>
      </p:sp>
      <p:sp>
        <p:nvSpPr>
          <p:cNvPr id="89" name="object 84">
            <a:extLst>
              <a:ext uri="{FF2B5EF4-FFF2-40B4-BE49-F238E27FC236}">
                <a16:creationId xmlns:a16="http://schemas.microsoft.com/office/drawing/2014/main" id="{BC2EC21F-E32D-4A98-A14E-1D2C0E3C38DB}"/>
              </a:ext>
            </a:extLst>
          </p:cNvPr>
          <p:cNvSpPr/>
          <p:nvPr/>
        </p:nvSpPr>
        <p:spPr>
          <a:xfrm>
            <a:off x="5923610" y="2598063"/>
            <a:ext cx="1054100" cy="0"/>
          </a:xfrm>
          <a:custGeom>
            <a:avLst/>
            <a:gdLst/>
            <a:ahLst/>
            <a:cxnLst/>
            <a:rect l="l" t="t" r="r" b="b"/>
            <a:pathLst>
              <a:path w="1054100">
                <a:moveTo>
                  <a:pt x="1054100" y="0"/>
                </a:moveTo>
                <a:lnTo>
                  <a:pt x="0" y="0"/>
                </a:lnTo>
              </a:path>
            </a:pathLst>
          </a:custGeom>
          <a:ln w="50800">
            <a:solidFill>
              <a:srgbClr val="FFDD14"/>
            </a:solidFill>
          </a:ln>
        </p:spPr>
        <p:txBody>
          <a:bodyPr wrap="square" lIns="0" tIns="0" rIns="0" bIns="0" rtlCol="0"/>
          <a:lstStyle/>
          <a:p>
            <a:endParaRPr>
              <a:latin typeface="Century Gothic" panose="020B0502020202020204" pitchFamily="34" charset="0"/>
            </a:endParaRPr>
          </a:p>
        </p:txBody>
      </p:sp>
      <p:sp>
        <p:nvSpPr>
          <p:cNvPr id="90" name="Rectangle 89">
            <a:extLst>
              <a:ext uri="{FF2B5EF4-FFF2-40B4-BE49-F238E27FC236}">
                <a16:creationId xmlns:a16="http://schemas.microsoft.com/office/drawing/2014/main" id="{CB3A9D72-4EC4-4EAD-83D6-78656C757A25}"/>
              </a:ext>
            </a:extLst>
          </p:cNvPr>
          <p:cNvSpPr/>
          <p:nvPr/>
        </p:nvSpPr>
        <p:spPr>
          <a:xfrm>
            <a:off x="469900" y="2192482"/>
            <a:ext cx="1611018" cy="369332"/>
          </a:xfrm>
          <a:prstGeom prst="rect">
            <a:avLst/>
          </a:prstGeom>
        </p:spPr>
        <p:txBody>
          <a:bodyPr wrap="none">
            <a:spAutoFit/>
          </a:bodyPr>
          <a:lstStyle/>
          <a:p>
            <a:r>
              <a:rPr lang="en-US" b="1" spc="85" dirty="0">
                <a:solidFill>
                  <a:srgbClr val="002060"/>
                </a:solidFill>
                <a:latin typeface="Century Gothic" panose="020B0502020202020204" pitchFamily="34" charset="0"/>
              </a:rPr>
              <a:t>ELECTRICITY</a:t>
            </a:r>
            <a:endParaRPr lang="en-GB" b="1" dirty="0">
              <a:solidFill>
                <a:srgbClr val="002060"/>
              </a:solidFill>
              <a:latin typeface="Century Gothic" panose="020B0502020202020204" pitchFamily="34" charset="0"/>
            </a:endParaRPr>
          </a:p>
        </p:txBody>
      </p:sp>
      <p:sp>
        <p:nvSpPr>
          <p:cNvPr id="91" name="Rectangle 90">
            <a:extLst>
              <a:ext uri="{FF2B5EF4-FFF2-40B4-BE49-F238E27FC236}">
                <a16:creationId xmlns:a16="http://schemas.microsoft.com/office/drawing/2014/main" id="{9C348E90-B806-4454-AB8D-1A109AD503D7}"/>
              </a:ext>
            </a:extLst>
          </p:cNvPr>
          <p:cNvSpPr/>
          <p:nvPr/>
        </p:nvSpPr>
        <p:spPr>
          <a:xfrm>
            <a:off x="5764615" y="2181225"/>
            <a:ext cx="3321743" cy="369332"/>
          </a:xfrm>
          <a:prstGeom prst="rect">
            <a:avLst/>
          </a:prstGeom>
        </p:spPr>
        <p:txBody>
          <a:bodyPr wrap="none">
            <a:spAutoFit/>
          </a:bodyPr>
          <a:lstStyle/>
          <a:p>
            <a:r>
              <a:rPr lang="en-US" b="1" spc="85" dirty="0">
                <a:solidFill>
                  <a:srgbClr val="002060"/>
                </a:solidFill>
                <a:latin typeface="Century Gothic" panose="020B0502020202020204" pitchFamily="34" charset="0"/>
              </a:rPr>
              <a:t>TAXES, LEVIES &amp; PENALTIES</a:t>
            </a:r>
            <a:endParaRPr lang="en-GB" b="1" dirty="0">
              <a:solidFill>
                <a:srgbClr val="002060"/>
              </a:solidFill>
              <a:latin typeface="Century Gothic" panose="020B0502020202020204" pitchFamily="34" charset="0"/>
            </a:endParaRPr>
          </a:p>
        </p:txBody>
      </p:sp>
      <p:sp>
        <p:nvSpPr>
          <p:cNvPr id="15" name="object 4">
            <a:extLst>
              <a:ext uri="{FF2B5EF4-FFF2-40B4-BE49-F238E27FC236}">
                <a16:creationId xmlns:a16="http://schemas.microsoft.com/office/drawing/2014/main" id="{6130CC86-AE33-4623-96F7-290F14CDF031}"/>
              </a:ext>
            </a:extLst>
          </p:cNvPr>
          <p:cNvSpPr txBox="1">
            <a:spLocks/>
          </p:cNvSpPr>
          <p:nvPr/>
        </p:nvSpPr>
        <p:spPr>
          <a:xfrm>
            <a:off x="912159" y="488280"/>
            <a:ext cx="8701741" cy="397545"/>
          </a:xfrm>
          <a:prstGeom prst="rect">
            <a:avLst/>
          </a:prstGeom>
        </p:spPr>
        <p:txBody>
          <a:bodyPr vert="horz" wrap="square" lIns="0" tIns="12700" rIns="0" bIns="0" rtlCol="0">
            <a:spAutoFit/>
          </a:bodyPr>
          <a:lstStyle>
            <a:lvl1pPr>
              <a:defRPr sz="2500" b="1" i="0">
                <a:solidFill>
                  <a:srgbClr val="2A3785"/>
                </a:solidFill>
                <a:latin typeface="Gill Sans MT"/>
                <a:ea typeface="+mj-ea"/>
                <a:cs typeface="Gill Sans MT"/>
              </a:defRPr>
            </a:lvl1pPr>
          </a:lstStyle>
          <a:p>
            <a:pPr marL="12700" algn="l" rtl="0">
              <a:spcBef>
                <a:spcPts val="100"/>
              </a:spcBef>
            </a:pPr>
            <a:r>
              <a:rPr lang="en-US" kern="1200" dirty="0">
                <a:latin typeface="Century Gothic" panose="020B0502020202020204" pitchFamily="34" charset="0"/>
              </a:rPr>
              <a:t>REVENUE CYCLE MANAGEMENT</a:t>
            </a:r>
          </a:p>
        </p:txBody>
      </p:sp>
      <p:sp>
        <p:nvSpPr>
          <p:cNvPr id="16" name="object 6">
            <a:extLst>
              <a:ext uri="{FF2B5EF4-FFF2-40B4-BE49-F238E27FC236}">
                <a16:creationId xmlns:a16="http://schemas.microsoft.com/office/drawing/2014/main" id="{7718C89D-BBD4-47E7-BF47-22C96CA5E024}"/>
              </a:ext>
            </a:extLst>
          </p:cNvPr>
          <p:cNvSpPr/>
          <p:nvPr/>
        </p:nvSpPr>
        <p:spPr>
          <a:xfrm>
            <a:off x="0" y="487692"/>
            <a:ext cx="646544" cy="410654"/>
          </a:xfrm>
          <a:prstGeom prst="rect">
            <a:avLst/>
          </a:prstGeom>
          <a:blipFill>
            <a:blip r:embed="rId4" cstate="print"/>
            <a:stretch>
              <a:fillRect/>
            </a:stretch>
          </a:blipFill>
        </p:spPr>
        <p:txBody>
          <a:bodyPr wrap="square" lIns="0" tIns="0" rIns="0" bIns="0" rtlCol="0"/>
          <a:lstStyle/>
          <a:p>
            <a:endParaRPr/>
          </a:p>
        </p:txBody>
      </p:sp>
      <p:sp>
        <p:nvSpPr>
          <p:cNvPr id="17" name="object 4">
            <a:extLst>
              <a:ext uri="{FF2B5EF4-FFF2-40B4-BE49-F238E27FC236}">
                <a16:creationId xmlns:a16="http://schemas.microsoft.com/office/drawing/2014/main" id="{067C524E-24E6-4F94-A842-0A2DAE613896}"/>
              </a:ext>
            </a:extLst>
          </p:cNvPr>
          <p:cNvSpPr/>
          <p:nvPr/>
        </p:nvSpPr>
        <p:spPr>
          <a:xfrm>
            <a:off x="12700" y="7302505"/>
            <a:ext cx="779145" cy="0"/>
          </a:xfrm>
          <a:custGeom>
            <a:avLst/>
            <a:gdLst/>
            <a:ahLst/>
            <a:cxnLst/>
            <a:rect l="l" t="t" r="r" b="b"/>
            <a:pathLst>
              <a:path w="779145">
                <a:moveTo>
                  <a:pt x="0" y="0"/>
                </a:moveTo>
                <a:lnTo>
                  <a:pt x="778941" y="0"/>
                </a:lnTo>
              </a:path>
            </a:pathLst>
          </a:custGeom>
          <a:ln w="38100">
            <a:solidFill>
              <a:srgbClr val="BE1E2D"/>
            </a:solidFill>
          </a:ln>
        </p:spPr>
        <p:txBody>
          <a:bodyPr wrap="square" lIns="0" tIns="0" rIns="0" bIns="0" rtlCol="0"/>
          <a:lstStyle/>
          <a:p>
            <a:endParaRPr/>
          </a:p>
        </p:txBody>
      </p:sp>
      <p:sp>
        <p:nvSpPr>
          <p:cNvPr id="18" name="object 23">
            <a:extLst>
              <a:ext uri="{FF2B5EF4-FFF2-40B4-BE49-F238E27FC236}">
                <a16:creationId xmlns:a16="http://schemas.microsoft.com/office/drawing/2014/main" id="{E11A0D8A-2622-45F5-A224-A7C1F41B2BA4}"/>
              </a:ext>
            </a:extLst>
          </p:cNvPr>
          <p:cNvSpPr txBox="1"/>
          <p:nvPr/>
        </p:nvSpPr>
        <p:spPr>
          <a:xfrm>
            <a:off x="875226" y="7213823"/>
            <a:ext cx="1367790" cy="174625"/>
          </a:xfrm>
          <a:prstGeom prst="rect">
            <a:avLst/>
          </a:prstGeom>
        </p:spPr>
        <p:txBody>
          <a:bodyPr vert="horz" wrap="square" lIns="0" tIns="5080" rIns="0" bIns="0" rtlCol="0">
            <a:spAutoFit/>
          </a:bodyPr>
          <a:lstStyle/>
          <a:p>
            <a:pPr marL="12700">
              <a:lnSpc>
                <a:spcPct val="100000"/>
              </a:lnSpc>
              <a:spcBef>
                <a:spcPts val="40"/>
              </a:spcBef>
            </a:pPr>
            <a:r>
              <a:rPr sz="1000" b="1" spc="80" dirty="0">
                <a:solidFill>
                  <a:srgbClr val="939598"/>
                </a:solidFill>
                <a:latin typeface="Trebuchet MS"/>
                <a:cs typeface="Trebuchet MS"/>
              </a:rPr>
              <a:t>CROWN</a:t>
            </a:r>
            <a:r>
              <a:rPr sz="1000" b="1" spc="-105" dirty="0">
                <a:solidFill>
                  <a:srgbClr val="939598"/>
                </a:solidFill>
                <a:latin typeface="Trebuchet MS"/>
                <a:cs typeface="Trebuchet MS"/>
              </a:rPr>
              <a:t> </a:t>
            </a:r>
            <a:r>
              <a:rPr sz="1000" b="1" spc="30" dirty="0">
                <a:solidFill>
                  <a:srgbClr val="939598"/>
                </a:solidFill>
                <a:latin typeface="Trebuchet MS"/>
                <a:cs typeface="Trebuchet MS"/>
              </a:rPr>
              <a:t>INTERACTIVE</a:t>
            </a:r>
            <a:endParaRPr sz="1000">
              <a:latin typeface="Trebuchet MS"/>
              <a:cs typeface="Trebuchet MS"/>
            </a:endParaRPr>
          </a:p>
        </p:txBody>
      </p:sp>
      <p:sp>
        <p:nvSpPr>
          <p:cNvPr id="21" name="TextBox 20">
            <a:extLst>
              <a:ext uri="{FF2B5EF4-FFF2-40B4-BE49-F238E27FC236}">
                <a16:creationId xmlns:a16="http://schemas.microsoft.com/office/drawing/2014/main" id="{8343A29D-20E1-4A1F-9720-7B4602F11719}"/>
              </a:ext>
            </a:extLst>
          </p:cNvPr>
          <p:cNvSpPr txBox="1"/>
          <p:nvPr/>
        </p:nvSpPr>
        <p:spPr>
          <a:xfrm>
            <a:off x="325791" y="1180433"/>
            <a:ext cx="10134600" cy="553998"/>
          </a:xfrm>
          <a:prstGeom prst="rect">
            <a:avLst/>
          </a:prstGeom>
          <a:noFill/>
        </p:spPr>
        <p:txBody>
          <a:bodyPr wrap="square" rtlCol="0">
            <a:spAutoFit/>
          </a:bodyPr>
          <a:lstStyle/>
          <a:p>
            <a:r>
              <a:rPr lang="en-US" sz="1500" b="1" i="1" dirty="0">
                <a:latin typeface="Century Gothic" panose="020B0502020202020204" pitchFamily="34" charset="0"/>
              </a:rPr>
              <a:t>Revenue Cycle Management is the ability to follow the flow of money in your business from order to cash.</a:t>
            </a:r>
          </a:p>
          <a:p>
            <a:pPr algn="r"/>
            <a:r>
              <a:rPr lang="en-US" sz="1500" b="1" i="1" dirty="0">
                <a:latin typeface="Century Gothic" panose="020B0502020202020204" pitchFamily="34" charset="0"/>
              </a:rPr>
              <a:t>….”Wumi Oghoetuoma”</a:t>
            </a:r>
            <a:endParaRPr lang="en-NG" sz="1500" b="1" i="1" dirty="0">
              <a:latin typeface="Century Gothic" panose="020B0502020202020204" pitchFamily="34" charset="0"/>
            </a:endParaRPr>
          </a:p>
        </p:txBody>
      </p:sp>
      <p:sp>
        <p:nvSpPr>
          <p:cNvPr id="7" name="TextBox 6">
            <a:extLst>
              <a:ext uri="{FF2B5EF4-FFF2-40B4-BE49-F238E27FC236}">
                <a16:creationId xmlns:a16="http://schemas.microsoft.com/office/drawing/2014/main" id="{0C758C82-81FE-47F7-845F-CFA39DDF8CF9}"/>
              </a:ext>
            </a:extLst>
          </p:cNvPr>
          <p:cNvSpPr txBox="1"/>
          <p:nvPr/>
        </p:nvSpPr>
        <p:spPr>
          <a:xfrm>
            <a:off x="263675" y="5482741"/>
            <a:ext cx="5293151" cy="1600438"/>
          </a:xfrm>
          <a:prstGeom prst="rect">
            <a:avLst/>
          </a:prstGeom>
          <a:noFill/>
        </p:spPr>
        <p:txBody>
          <a:bodyPr wrap="square" rtlCol="0">
            <a:spAutoFit/>
          </a:bodyPr>
          <a:lstStyle/>
          <a:p>
            <a:r>
              <a:rPr lang="en-US" sz="1400" b="1" dirty="0">
                <a:solidFill>
                  <a:schemeClr val="tx2"/>
                </a:solidFill>
                <a:latin typeface="Century Gothic" panose="020B0502020202020204" pitchFamily="34" charset="0"/>
              </a:rPr>
              <a:t>Problem Statement:</a:t>
            </a:r>
          </a:p>
          <a:p>
            <a:pPr marL="285750" indent="-285750">
              <a:buFont typeface="Arial" panose="020B0604020202020204" pitchFamily="34" charset="0"/>
              <a:buChar char="•"/>
            </a:pPr>
            <a:r>
              <a:rPr lang="en-US" sz="1400" dirty="0">
                <a:latin typeface="Century Gothic" panose="020B0502020202020204" pitchFamily="34" charset="0"/>
              </a:rPr>
              <a:t>Perception of not receiving service so do not want to pay</a:t>
            </a:r>
          </a:p>
          <a:p>
            <a:pPr marL="285750" indent="-285750">
              <a:buFont typeface="Arial" panose="020B0604020202020204" pitchFamily="34" charset="0"/>
              <a:buChar char="•"/>
            </a:pPr>
            <a:r>
              <a:rPr lang="en-US" sz="1400" dirty="0">
                <a:latin typeface="Century Gothic" panose="020B0502020202020204" pitchFamily="34" charset="0"/>
              </a:rPr>
              <a:t>Want to consume electricity with paying.</a:t>
            </a:r>
          </a:p>
          <a:p>
            <a:pPr marL="285750" indent="-285750">
              <a:buFont typeface="Arial" panose="020B0604020202020204" pitchFamily="34" charset="0"/>
              <a:buChar char="•"/>
            </a:pPr>
            <a:r>
              <a:rPr lang="en-US" sz="1400" dirty="0">
                <a:latin typeface="Century Gothic" panose="020B0502020202020204" pitchFamily="34" charset="0"/>
              </a:rPr>
              <a:t>Paying customers want to pay for less than they have consumed.</a:t>
            </a:r>
          </a:p>
          <a:p>
            <a:pPr marL="285750" indent="-285750">
              <a:buFont typeface="Arial" panose="020B0604020202020204" pitchFamily="34" charset="0"/>
              <a:buChar char="•"/>
            </a:pPr>
            <a:r>
              <a:rPr lang="en-US" sz="1400" dirty="0">
                <a:latin typeface="Century Gothic" panose="020B0502020202020204" pitchFamily="34" charset="0"/>
              </a:rPr>
              <a:t>Not all payments make it to the coffers.</a:t>
            </a:r>
            <a:endParaRPr lang="en-NG" sz="1400" dirty="0">
              <a:latin typeface="Century Gothic" panose="020B0502020202020204" pitchFamily="34" charset="0"/>
            </a:endParaRPr>
          </a:p>
        </p:txBody>
      </p:sp>
      <p:sp>
        <p:nvSpPr>
          <p:cNvPr id="23" name="TextBox 22">
            <a:extLst>
              <a:ext uri="{FF2B5EF4-FFF2-40B4-BE49-F238E27FC236}">
                <a16:creationId xmlns:a16="http://schemas.microsoft.com/office/drawing/2014/main" id="{34D3DD01-91E6-45CA-A30B-E5B985CF8717}"/>
              </a:ext>
            </a:extLst>
          </p:cNvPr>
          <p:cNvSpPr txBox="1"/>
          <p:nvPr/>
        </p:nvSpPr>
        <p:spPr>
          <a:xfrm>
            <a:off x="2630505" y="1781937"/>
            <a:ext cx="5527537" cy="338554"/>
          </a:xfrm>
          <a:prstGeom prst="rect">
            <a:avLst/>
          </a:prstGeom>
          <a:noFill/>
        </p:spPr>
        <p:txBody>
          <a:bodyPr wrap="square" rtlCol="0">
            <a:spAutoFit/>
          </a:bodyPr>
          <a:lstStyle/>
          <a:p>
            <a:r>
              <a:rPr lang="en-US" sz="1600" b="1" dirty="0">
                <a:solidFill>
                  <a:srgbClr val="002060"/>
                </a:solidFill>
                <a:latin typeface="Century Gothic" panose="020B0502020202020204" pitchFamily="34" charset="0"/>
              </a:rPr>
              <a:t>DIFFERENT PRODUCT BUT SIMILAR CHALLENGE</a:t>
            </a:r>
            <a:endParaRPr lang="en-NG" sz="1600" b="1" dirty="0">
              <a:solidFill>
                <a:srgbClr val="002060"/>
              </a:solidFill>
              <a:latin typeface="Century Gothic" panose="020B0502020202020204" pitchFamily="34" charset="0"/>
            </a:endParaRPr>
          </a:p>
        </p:txBody>
      </p:sp>
      <p:sp>
        <p:nvSpPr>
          <p:cNvPr id="24" name="TextBox 23">
            <a:extLst>
              <a:ext uri="{FF2B5EF4-FFF2-40B4-BE49-F238E27FC236}">
                <a16:creationId xmlns:a16="http://schemas.microsoft.com/office/drawing/2014/main" id="{F61C3AF4-B22D-48B1-AA7C-5D95731C8E25}"/>
              </a:ext>
            </a:extLst>
          </p:cNvPr>
          <p:cNvSpPr txBox="1"/>
          <p:nvPr/>
        </p:nvSpPr>
        <p:spPr>
          <a:xfrm>
            <a:off x="5593772" y="5482741"/>
            <a:ext cx="4835953" cy="1600438"/>
          </a:xfrm>
          <a:prstGeom prst="rect">
            <a:avLst/>
          </a:prstGeom>
          <a:noFill/>
        </p:spPr>
        <p:txBody>
          <a:bodyPr wrap="square" rtlCol="0">
            <a:spAutoFit/>
          </a:bodyPr>
          <a:lstStyle/>
          <a:p>
            <a:r>
              <a:rPr lang="en-US" sz="1400" b="1" dirty="0">
                <a:solidFill>
                  <a:schemeClr val="tx2"/>
                </a:solidFill>
                <a:latin typeface="Century Gothic" panose="020B0502020202020204" pitchFamily="34" charset="0"/>
              </a:rPr>
              <a:t>Problem Statement: </a:t>
            </a:r>
          </a:p>
          <a:p>
            <a:pPr marL="285750" indent="-285750">
              <a:buFont typeface="Arial" panose="020B0604020202020204" pitchFamily="34" charset="0"/>
              <a:buChar char="•"/>
            </a:pPr>
            <a:r>
              <a:rPr lang="en-US" sz="1400" dirty="0">
                <a:latin typeface="Century Gothic" panose="020B0502020202020204" pitchFamily="34" charset="0"/>
              </a:rPr>
              <a:t>Perception of not receiving service so do not want to pay</a:t>
            </a:r>
          </a:p>
          <a:p>
            <a:pPr marL="285750" indent="-285750">
              <a:buFont typeface="Arial" panose="020B0604020202020204" pitchFamily="34" charset="0"/>
              <a:buChar char="•"/>
            </a:pPr>
            <a:r>
              <a:rPr lang="en-US" sz="1400" dirty="0">
                <a:latin typeface="Century Gothic" panose="020B0502020202020204" pitchFamily="34" charset="0"/>
              </a:rPr>
              <a:t>Want to earn money with paying.</a:t>
            </a:r>
          </a:p>
          <a:p>
            <a:pPr marL="285750" indent="-285750">
              <a:buFont typeface="Arial" panose="020B0604020202020204" pitchFamily="34" charset="0"/>
              <a:buChar char="•"/>
            </a:pPr>
            <a:r>
              <a:rPr lang="en-US" sz="1400" dirty="0">
                <a:latin typeface="Century Gothic" panose="020B0502020202020204" pitchFamily="34" charset="0"/>
              </a:rPr>
              <a:t>Paying citizens want to pay for less than they have earned.</a:t>
            </a:r>
          </a:p>
          <a:p>
            <a:pPr marL="285750" indent="-285750">
              <a:buFont typeface="Arial" panose="020B0604020202020204" pitchFamily="34" charset="0"/>
              <a:buChar char="•"/>
            </a:pPr>
            <a:r>
              <a:rPr lang="en-US" sz="1400" dirty="0">
                <a:latin typeface="Century Gothic" panose="020B0502020202020204" pitchFamily="34" charset="0"/>
              </a:rPr>
              <a:t>Not all payments make it to the coffers.</a:t>
            </a:r>
            <a:endParaRPr lang="en-NG" sz="1400" dirty="0">
              <a:latin typeface="Century Gothic" panose="020B0502020202020204" pitchFamily="34" charset="0"/>
            </a:endParaRPr>
          </a:p>
        </p:txBody>
      </p:sp>
    </p:spTree>
    <p:extLst>
      <p:ext uri="{BB962C8B-B14F-4D97-AF65-F5344CB8AC3E}">
        <p14:creationId xmlns:p14="http://schemas.microsoft.com/office/powerpoint/2010/main" val="2934463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a:extLst>
              <a:ext uri="{FF2B5EF4-FFF2-40B4-BE49-F238E27FC236}">
                <a16:creationId xmlns:a16="http://schemas.microsoft.com/office/drawing/2014/main" id="{79E863C8-ACC1-4A7B-BEBD-2A9951272175}"/>
              </a:ext>
            </a:extLst>
          </p:cNvPr>
          <p:cNvSpPr/>
          <p:nvPr/>
        </p:nvSpPr>
        <p:spPr>
          <a:xfrm>
            <a:off x="163341" y="1677954"/>
            <a:ext cx="10285869" cy="4541859"/>
          </a:xfrm>
          <a:custGeom>
            <a:avLst/>
            <a:gdLst/>
            <a:ahLst/>
            <a:cxnLst/>
            <a:rect l="l" t="t" r="r" b="b"/>
            <a:pathLst>
              <a:path w="8102600" h="3777615">
                <a:moveTo>
                  <a:pt x="8102523" y="3777551"/>
                </a:moveTo>
                <a:lnTo>
                  <a:pt x="0" y="3777551"/>
                </a:lnTo>
                <a:lnTo>
                  <a:pt x="0" y="0"/>
                </a:lnTo>
                <a:lnTo>
                  <a:pt x="8102523" y="0"/>
                </a:lnTo>
                <a:lnTo>
                  <a:pt x="8102523" y="3777551"/>
                </a:lnTo>
                <a:close/>
              </a:path>
            </a:pathLst>
          </a:custGeom>
          <a:solidFill>
            <a:schemeClr val="tx2">
              <a:lumMod val="75000"/>
            </a:schemeClr>
          </a:solidFill>
        </p:spPr>
        <p:txBody>
          <a:bodyPr wrap="square" lIns="0" tIns="0" rIns="0" bIns="0" rtlCol="0"/>
          <a:lstStyle/>
          <a:p>
            <a:endParaRPr>
              <a:solidFill>
                <a:schemeClr val="bg1"/>
              </a:solidFill>
              <a:latin typeface="Century Gothic" panose="020B0502020202020204" pitchFamily="34" charset="0"/>
            </a:endParaRPr>
          </a:p>
        </p:txBody>
      </p:sp>
      <p:sp>
        <p:nvSpPr>
          <p:cNvPr id="3" name="object 3"/>
          <p:cNvSpPr/>
          <p:nvPr/>
        </p:nvSpPr>
        <p:spPr>
          <a:xfrm>
            <a:off x="0" y="487692"/>
            <a:ext cx="646557" cy="41065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700" y="7302505"/>
            <a:ext cx="779145" cy="0"/>
          </a:xfrm>
          <a:custGeom>
            <a:avLst/>
            <a:gdLst/>
            <a:ahLst/>
            <a:cxnLst/>
            <a:rect l="l" t="t" r="r" b="b"/>
            <a:pathLst>
              <a:path w="779145">
                <a:moveTo>
                  <a:pt x="0" y="0"/>
                </a:moveTo>
                <a:lnTo>
                  <a:pt x="778941" y="0"/>
                </a:lnTo>
              </a:path>
            </a:pathLst>
          </a:custGeom>
          <a:ln w="38100">
            <a:solidFill>
              <a:srgbClr val="BE1E2D"/>
            </a:solidFill>
          </a:ln>
        </p:spPr>
        <p:txBody>
          <a:bodyPr wrap="square" lIns="0" tIns="0" rIns="0" bIns="0" rtlCol="0"/>
          <a:lstStyle/>
          <a:p>
            <a:endParaRPr/>
          </a:p>
        </p:txBody>
      </p:sp>
      <p:sp>
        <p:nvSpPr>
          <p:cNvPr id="23" name="object 23"/>
          <p:cNvSpPr txBox="1"/>
          <p:nvPr/>
        </p:nvSpPr>
        <p:spPr>
          <a:xfrm>
            <a:off x="875226" y="7213823"/>
            <a:ext cx="1367790" cy="174625"/>
          </a:xfrm>
          <a:prstGeom prst="rect">
            <a:avLst/>
          </a:prstGeom>
        </p:spPr>
        <p:txBody>
          <a:bodyPr vert="horz" wrap="square" lIns="0" tIns="5080" rIns="0" bIns="0" rtlCol="0">
            <a:spAutoFit/>
          </a:bodyPr>
          <a:lstStyle/>
          <a:p>
            <a:pPr marL="12700">
              <a:lnSpc>
                <a:spcPct val="100000"/>
              </a:lnSpc>
              <a:spcBef>
                <a:spcPts val="40"/>
              </a:spcBef>
            </a:pPr>
            <a:r>
              <a:rPr sz="1000" b="1" spc="80" dirty="0">
                <a:solidFill>
                  <a:srgbClr val="939598"/>
                </a:solidFill>
                <a:latin typeface="Trebuchet MS"/>
                <a:cs typeface="Trebuchet MS"/>
              </a:rPr>
              <a:t>CROWN</a:t>
            </a:r>
            <a:r>
              <a:rPr sz="1000" b="1" spc="-105" dirty="0">
                <a:solidFill>
                  <a:srgbClr val="939598"/>
                </a:solidFill>
                <a:latin typeface="Trebuchet MS"/>
                <a:cs typeface="Trebuchet MS"/>
              </a:rPr>
              <a:t> </a:t>
            </a:r>
            <a:r>
              <a:rPr sz="1000" b="1" spc="30" dirty="0">
                <a:solidFill>
                  <a:srgbClr val="939598"/>
                </a:solidFill>
                <a:latin typeface="Trebuchet MS"/>
                <a:cs typeface="Trebuchet MS"/>
              </a:rPr>
              <a:t>INTERACTIVE</a:t>
            </a:r>
            <a:endParaRPr sz="1000">
              <a:latin typeface="Trebuchet MS"/>
              <a:cs typeface="Trebuchet MS"/>
            </a:endParaRPr>
          </a:p>
        </p:txBody>
      </p:sp>
      <p:sp>
        <p:nvSpPr>
          <p:cNvPr id="17" name="object 2">
            <a:extLst>
              <a:ext uri="{FF2B5EF4-FFF2-40B4-BE49-F238E27FC236}">
                <a16:creationId xmlns:a16="http://schemas.microsoft.com/office/drawing/2014/main" id="{2752DADD-22D5-4DA1-9711-A294A9FBC507}"/>
              </a:ext>
            </a:extLst>
          </p:cNvPr>
          <p:cNvSpPr txBox="1">
            <a:spLocks noGrp="1"/>
          </p:cNvSpPr>
          <p:nvPr>
            <p:ph type="title"/>
          </p:nvPr>
        </p:nvSpPr>
        <p:spPr>
          <a:xfrm>
            <a:off x="875226" y="520717"/>
            <a:ext cx="7718310" cy="397545"/>
          </a:xfrm>
          <a:prstGeom prst="rect">
            <a:avLst/>
          </a:prstGeom>
        </p:spPr>
        <p:txBody>
          <a:bodyPr vert="horz" wrap="square" lIns="0" tIns="12700" rIns="0" bIns="0" rtlCol="0">
            <a:spAutoFit/>
          </a:bodyPr>
          <a:lstStyle/>
          <a:p>
            <a:pPr marL="12700" algn="l" rtl="0">
              <a:spcBef>
                <a:spcPts val="100"/>
              </a:spcBef>
            </a:pPr>
            <a:r>
              <a:rPr lang="en-US" kern="1200" dirty="0">
                <a:latin typeface="Century Gothic" panose="020B0502020202020204" pitchFamily="34" charset="0"/>
              </a:rPr>
              <a:t>BUSINESS TRANSFORMATION IN POWER SECTOR</a:t>
            </a:r>
            <a:endParaRPr kern="1200"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7361F5F1-761C-423B-A028-6E883BF52CFF}"/>
              </a:ext>
            </a:extLst>
          </p:cNvPr>
          <p:cNvSpPr>
            <a:spLocks noGrp="1"/>
          </p:cNvSpPr>
          <p:nvPr>
            <p:ph type="sldNum" sz="quarter" idx="7"/>
          </p:nvPr>
        </p:nvSpPr>
        <p:spPr/>
        <p:txBody>
          <a:bodyPr/>
          <a:lstStyle/>
          <a:p>
            <a:fld id="{B6F15528-21DE-4FAA-801E-634DDDAF4B2B}" type="slidenum">
              <a:rPr lang="en-NG" smtClean="0"/>
              <a:t>5</a:t>
            </a:fld>
            <a:endParaRPr lang="en-NG"/>
          </a:p>
        </p:txBody>
      </p:sp>
      <p:sp>
        <p:nvSpPr>
          <p:cNvPr id="11" name="TextBox 10">
            <a:extLst>
              <a:ext uri="{FF2B5EF4-FFF2-40B4-BE49-F238E27FC236}">
                <a16:creationId xmlns:a16="http://schemas.microsoft.com/office/drawing/2014/main" id="{15478196-FE0F-46E0-B7FA-AC074324850F}"/>
              </a:ext>
            </a:extLst>
          </p:cNvPr>
          <p:cNvSpPr txBox="1"/>
          <p:nvPr/>
        </p:nvSpPr>
        <p:spPr>
          <a:xfrm>
            <a:off x="244189" y="1662369"/>
            <a:ext cx="10205022" cy="4446602"/>
          </a:xfrm>
          <a:prstGeom prst="rect">
            <a:avLst/>
          </a:prstGeom>
          <a:noFill/>
        </p:spPr>
        <p:txBody>
          <a:bodyPr wrap="square" rtlCol="0">
            <a:spAutoFit/>
          </a:bodyPr>
          <a:lstStyle/>
          <a:p>
            <a:pPr marL="342900" indent="-342900">
              <a:lnSpc>
                <a:spcPct val="200000"/>
              </a:lnSpc>
              <a:buFont typeface="+mj-lt"/>
              <a:buAutoNum type="arabicPeriod"/>
            </a:pPr>
            <a:r>
              <a:rPr lang="en-US" sz="1600" b="1" dirty="0">
                <a:solidFill>
                  <a:schemeClr val="bg1"/>
                </a:solidFill>
                <a:latin typeface="Century Gothic" panose="020B0502020202020204" pitchFamily="34" charset="0"/>
              </a:rPr>
              <a:t>Enumerations</a:t>
            </a:r>
            <a:r>
              <a:rPr lang="en-US" sz="1600" dirty="0">
                <a:solidFill>
                  <a:schemeClr val="bg1"/>
                </a:solidFill>
                <a:latin typeface="Century Gothic" panose="020B0502020202020204" pitchFamily="34" charset="0"/>
              </a:rPr>
              <a:t>: Reconfirm the customer base. What data should be removed and where are the consumers we are losing money from.</a:t>
            </a:r>
          </a:p>
          <a:p>
            <a:pPr marL="342900" indent="-342900">
              <a:lnSpc>
                <a:spcPct val="200000"/>
              </a:lnSpc>
              <a:buFont typeface="+mj-lt"/>
              <a:buAutoNum type="arabicPeriod"/>
            </a:pPr>
            <a:r>
              <a:rPr lang="en-US" sz="1600" b="1" dirty="0">
                <a:solidFill>
                  <a:schemeClr val="bg1"/>
                </a:solidFill>
                <a:latin typeface="Century Gothic" panose="020B0502020202020204" pitchFamily="34" charset="0"/>
              </a:rPr>
              <a:t>Assessment</a:t>
            </a:r>
            <a:r>
              <a:rPr lang="en-US" sz="1600" dirty="0">
                <a:solidFill>
                  <a:schemeClr val="bg1"/>
                </a:solidFill>
                <a:latin typeface="Century Gothic" panose="020B0502020202020204" pitchFamily="34" charset="0"/>
              </a:rPr>
              <a:t>: Discover and agree on the category the customer should be billed on.</a:t>
            </a:r>
          </a:p>
          <a:p>
            <a:pPr marL="342900" indent="-342900">
              <a:lnSpc>
                <a:spcPct val="200000"/>
              </a:lnSpc>
              <a:buFont typeface="+mj-lt"/>
              <a:buAutoNum type="arabicPeriod"/>
            </a:pPr>
            <a:r>
              <a:rPr lang="en-US" sz="1600" b="1" dirty="0">
                <a:solidFill>
                  <a:schemeClr val="bg1"/>
                </a:solidFill>
                <a:latin typeface="Century Gothic" panose="020B0502020202020204" pitchFamily="34" charset="0"/>
              </a:rPr>
              <a:t>Billing</a:t>
            </a:r>
            <a:r>
              <a:rPr lang="en-US" sz="1600" dirty="0">
                <a:solidFill>
                  <a:schemeClr val="bg1"/>
                </a:solidFill>
                <a:latin typeface="Century Gothic" panose="020B0502020202020204" pitchFamily="34" charset="0"/>
              </a:rPr>
              <a:t>: Bill efficiently, accurately and timely.</a:t>
            </a:r>
          </a:p>
          <a:p>
            <a:pPr marL="342900" indent="-342900">
              <a:lnSpc>
                <a:spcPct val="200000"/>
              </a:lnSpc>
              <a:buFont typeface="+mj-lt"/>
              <a:buAutoNum type="arabicPeriod"/>
            </a:pPr>
            <a:r>
              <a:rPr lang="en-US" sz="1600" b="1" dirty="0">
                <a:solidFill>
                  <a:schemeClr val="bg1"/>
                </a:solidFill>
                <a:latin typeface="Century Gothic" panose="020B0502020202020204" pitchFamily="34" charset="0"/>
              </a:rPr>
              <a:t>Collections</a:t>
            </a:r>
            <a:r>
              <a:rPr lang="en-US" sz="1600" dirty="0">
                <a:solidFill>
                  <a:schemeClr val="bg1"/>
                </a:solidFill>
                <a:latin typeface="Century Gothic" panose="020B0502020202020204" pitchFamily="34" charset="0"/>
              </a:rPr>
              <a:t>: Collect efficiently, timely and completely.</a:t>
            </a:r>
          </a:p>
          <a:p>
            <a:pPr marL="342900" indent="-342900">
              <a:lnSpc>
                <a:spcPct val="200000"/>
              </a:lnSpc>
              <a:buFont typeface="+mj-lt"/>
              <a:buAutoNum type="arabicPeriod"/>
            </a:pPr>
            <a:r>
              <a:rPr lang="en-US" sz="1600" b="1" dirty="0">
                <a:solidFill>
                  <a:schemeClr val="bg1"/>
                </a:solidFill>
                <a:latin typeface="Century Gothic" panose="020B0502020202020204" pitchFamily="34" charset="0"/>
              </a:rPr>
              <a:t>Receipting</a:t>
            </a:r>
            <a:r>
              <a:rPr lang="en-US" sz="1600" dirty="0">
                <a:solidFill>
                  <a:schemeClr val="bg1"/>
                </a:solidFill>
                <a:latin typeface="Century Gothic" panose="020B0502020202020204" pitchFamily="34" charset="0"/>
              </a:rPr>
              <a:t>: Receipt on all collections. Invalidate all receipts not traced to collections.</a:t>
            </a:r>
          </a:p>
          <a:p>
            <a:pPr marL="342900" indent="-342900">
              <a:lnSpc>
                <a:spcPct val="200000"/>
              </a:lnSpc>
              <a:buFont typeface="+mj-lt"/>
              <a:buAutoNum type="arabicPeriod"/>
            </a:pPr>
            <a:r>
              <a:rPr lang="en-US" sz="1600" b="1" dirty="0">
                <a:solidFill>
                  <a:schemeClr val="bg1"/>
                </a:solidFill>
                <a:latin typeface="Century Gothic" panose="020B0502020202020204" pitchFamily="34" charset="0"/>
              </a:rPr>
              <a:t>Reconciliation</a:t>
            </a:r>
            <a:r>
              <a:rPr lang="en-US" sz="1600" dirty="0">
                <a:solidFill>
                  <a:schemeClr val="bg1"/>
                </a:solidFill>
                <a:latin typeface="Century Gothic" panose="020B0502020202020204" pitchFamily="34" charset="0"/>
              </a:rPr>
              <a:t>: Ensure all collections are traceable to the bank.</a:t>
            </a:r>
          </a:p>
          <a:p>
            <a:pPr marL="342900" indent="-342900">
              <a:lnSpc>
                <a:spcPct val="200000"/>
              </a:lnSpc>
              <a:buFont typeface="+mj-lt"/>
              <a:buAutoNum type="arabicPeriod"/>
            </a:pPr>
            <a:r>
              <a:rPr lang="en-US" sz="1600" b="1" dirty="0">
                <a:solidFill>
                  <a:schemeClr val="bg1"/>
                </a:solidFill>
                <a:latin typeface="Century Gothic" panose="020B0502020202020204" pitchFamily="34" charset="0"/>
              </a:rPr>
              <a:t>SLA Reporting</a:t>
            </a:r>
            <a:r>
              <a:rPr lang="en-US" sz="1600" dirty="0">
                <a:solidFill>
                  <a:schemeClr val="bg1"/>
                </a:solidFill>
                <a:latin typeface="Century Gothic" panose="020B0502020202020204" pitchFamily="34" charset="0"/>
              </a:rPr>
              <a:t>: Ensure all communications internally and externally are responded to timely. </a:t>
            </a:r>
          </a:p>
          <a:p>
            <a:pPr marL="342900" indent="-342900">
              <a:lnSpc>
                <a:spcPct val="200000"/>
              </a:lnSpc>
              <a:buFont typeface="+mj-lt"/>
              <a:buAutoNum type="arabicPeriod"/>
            </a:pPr>
            <a:r>
              <a:rPr lang="en-US" sz="1600" b="1" dirty="0">
                <a:solidFill>
                  <a:schemeClr val="bg1"/>
                </a:solidFill>
                <a:latin typeface="Century Gothic" panose="020B0502020202020204" pitchFamily="34" charset="0"/>
              </a:rPr>
              <a:t>Enforcement</a:t>
            </a:r>
            <a:r>
              <a:rPr lang="en-US" sz="1600" dirty="0">
                <a:solidFill>
                  <a:schemeClr val="bg1"/>
                </a:solidFill>
                <a:latin typeface="Century Gothic" panose="020B0502020202020204" pitchFamily="34" charset="0"/>
              </a:rPr>
              <a:t>: Enforce transparently and monitor the result.</a:t>
            </a:r>
          </a:p>
        </p:txBody>
      </p:sp>
    </p:spTree>
    <p:extLst>
      <p:ext uri="{BB962C8B-B14F-4D97-AF65-F5344CB8AC3E}">
        <p14:creationId xmlns:p14="http://schemas.microsoft.com/office/powerpoint/2010/main" val="3520804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487692"/>
            <a:ext cx="646557" cy="41065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700" y="7302505"/>
            <a:ext cx="779145" cy="0"/>
          </a:xfrm>
          <a:custGeom>
            <a:avLst/>
            <a:gdLst/>
            <a:ahLst/>
            <a:cxnLst/>
            <a:rect l="l" t="t" r="r" b="b"/>
            <a:pathLst>
              <a:path w="779145">
                <a:moveTo>
                  <a:pt x="0" y="0"/>
                </a:moveTo>
                <a:lnTo>
                  <a:pt x="778941" y="0"/>
                </a:lnTo>
              </a:path>
            </a:pathLst>
          </a:custGeom>
          <a:ln w="38100">
            <a:solidFill>
              <a:srgbClr val="BE1E2D"/>
            </a:solidFill>
          </a:ln>
        </p:spPr>
        <p:txBody>
          <a:bodyPr wrap="square" lIns="0" tIns="0" rIns="0" bIns="0" rtlCol="0"/>
          <a:lstStyle/>
          <a:p>
            <a:endParaRPr/>
          </a:p>
        </p:txBody>
      </p:sp>
      <p:sp>
        <p:nvSpPr>
          <p:cNvPr id="23" name="object 23"/>
          <p:cNvSpPr txBox="1"/>
          <p:nvPr/>
        </p:nvSpPr>
        <p:spPr>
          <a:xfrm>
            <a:off x="875226" y="7213823"/>
            <a:ext cx="1367790" cy="174625"/>
          </a:xfrm>
          <a:prstGeom prst="rect">
            <a:avLst/>
          </a:prstGeom>
        </p:spPr>
        <p:txBody>
          <a:bodyPr vert="horz" wrap="square" lIns="0" tIns="5080" rIns="0" bIns="0" rtlCol="0">
            <a:spAutoFit/>
          </a:bodyPr>
          <a:lstStyle/>
          <a:p>
            <a:pPr marL="12700">
              <a:lnSpc>
                <a:spcPct val="100000"/>
              </a:lnSpc>
              <a:spcBef>
                <a:spcPts val="40"/>
              </a:spcBef>
            </a:pPr>
            <a:r>
              <a:rPr sz="1000" b="1" spc="80" dirty="0">
                <a:solidFill>
                  <a:srgbClr val="939598"/>
                </a:solidFill>
                <a:latin typeface="Trebuchet MS"/>
                <a:cs typeface="Trebuchet MS"/>
              </a:rPr>
              <a:t>CROWN</a:t>
            </a:r>
            <a:r>
              <a:rPr sz="1000" b="1" spc="-105" dirty="0">
                <a:solidFill>
                  <a:srgbClr val="939598"/>
                </a:solidFill>
                <a:latin typeface="Trebuchet MS"/>
                <a:cs typeface="Trebuchet MS"/>
              </a:rPr>
              <a:t> </a:t>
            </a:r>
            <a:r>
              <a:rPr sz="1000" b="1" spc="30" dirty="0">
                <a:solidFill>
                  <a:srgbClr val="939598"/>
                </a:solidFill>
                <a:latin typeface="Trebuchet MS"/>
                <a:cs typeface="Trebuchet MS"/>
              </a:rPr>
              <a:t>INTERACTIVE</a:t>
            </a:r>
            <a:endParaRPr sz="1000">
              <a:latin typeface="Trebuchet MS"/>
              <a:cs typeface="Trebuchet MS"/>
            </a:endParaRPr>
          </a:p>
        </p:txBody>
      </p:sp>
      <p:sp>
        <p:nvSpPr>
          <p:cNvPr id="17" name="object 2">
            <a:extLst>
              <a:ext uri="{FF2B5EF4-FFF2-40B4-BE49-F238E27FC236}">
                <a16:creationId xmlns:a16="http://schemas.microsoft.com/office/drawing/2014/main" id="{2752DADD-22D5-4DA1-9711-A294A9FBC507}"/>
              </a:ext>
            </a:extLst>
          </p:cNvPr>
          <p:cNvSpPr txBox="1">
            <a:spLocks noGrp="1"/>
          </p:cNvSpPr>
          <p:nvPr>
            <p:ph type="title"/>
          </p:nvPr>
        </p:nvSpPr>
        <p:spPr>
          <a:xfrm>
            <a:off x="875226" y="520717"/>
            <a:ext cx="7718310" cy="397545"/>
          </a:xfrm>
          <a:prstGeom prst="rect">
            <a:avLst/>
          </a:prstGeom>
        </p:spPr>
        <p:txBody>
          <a:bodyPr vert="horz" wrap="square" lIns="0" tIns="12700" rIns="0" bIns="0" rtlCol="0">
            <a:spAutoFit/>
          </a:bodyPr>
          <a:lstStyle/>
          <a:p>
            <a:pPr marL="12700" algn="l" rtl="0">
              <a:spcBef>
                <a:spcPts val="100"/>
              </a:spcBef>
            </a:pPr>
            <a:r>
              <a:rPr lang="en-US" kern="1200" dirty="0">
                <a:latin typeface="Century Gothic" panose="020B0502020202020204" pitchFamily="34" charset="0"/>
              </a:rPr>
              <a:t>MOVING FROM CASH TO LESS CASH TO CASHLESS</a:t>
            </a:r>
            <a:endParaRPr kern="1200"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7361F5F1-761C-423B-A028-6E883BF52CFF}"/>
              </a:ext>
            </a:extLst>
          </p:cNvPr>
          <p:cNvSpPr>
            <a:spLocks noGrp="1"/>
          </p:cNvSpPr>
          <p:nvPr>
            <p:ph type="sldNum" sz="quarter" idx="7"/>
          </p:nvPr>
        </p:nvSpPr>
        <p:spPr/>
        <p:txBody>
          <a:bodyPr/>
          <a:lstStyle/>
          <a:p>
            <a:fld id="{B6F15528-21DE-4FAA-801E-634DDDAF4B2B}" type="slidenum">
              <a:rPr lang="en-NG" smtClean="0"/>
              <a:t>6</a:t>
            </a:fld>
            <a:endParaRPr lang="en-NG"/>
          </a:p>
        </p:txBody>
      </p:sp>
      <p:pic>
        <p:nvPicPr>
          <p:cNvPr id="11" name="Picture 10">
            <a:extLst>
              <a:ext uri="{FF2B5EF4-FFF2-40B4-BE49-F238E27FC236}">
                <a16:creationId xmlns:a16="http://schemas.microsoft.com/office/drawing/2014/main" id="{8497745D-8746-4ACB-85F2-F9A5BF291D2D}"/>
              </a:ext>
            </a:extLst>
          </p:cNvPr>
          <p:cNvPicPr>
            <a:picLocks noChangeAspect="1"/>
          </p:cNvPicPr>
          <p:nvPr/>
        </p:nvPicPr>
        <p:blipFill>
          <a:blip r:embed="rId3"/>
          <a:stretch>
            <a:fillRect/>
          </a:stretch>
        </p:blipFill>
        <p:spPr>
          <a:xfrm>
            <a:off x="875226" y="957486"/>
            <a:ext cx="9016919" cy="6097636"/>
          </a:xfrm>
          <a:prstGeom prst="rect">
            <a:avLst/>
          </a:prstGeom>
        </p:spPr>
      </p:pic>
    </p:spTree>
    <p:extLst>
      <p:ext uri="{BB962C8B-B14F-4D97-AF65-F5344CB8AC3E}">
        <p14:creationId xmlns:p14="http://schemas.microsoft.com/office/powerpoint/2010/main" val="3257516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487692"/>
            <a:ext cx="646557" cy="41065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700" y="7302505"/>
            <a:ext cx="779145" cy="0"/>
          </a:xfrm>
          <a:custGeom>
            <a:avLst/>
            <a:gdLst/>
            <a:ahLst/>
            <a:cxnLst/>
            <a:rect l="l" t="t" r="r" b="b"/>
            <a:pathLst>
              <a:path w="779145">
                <a:moveTo>
                  <a:pt x="0" y="0"/>
                </a:moveTo>
                <a:lnTo>
                  <a:pt x="778941" y="0"/>
                </a:lnTo>
              </a:path>
            </a:pathLst>
          </a:custGeom>
          <a:ln w="38100">
            <a:solidFill>
              <a:srgbClr val="BE1E2D"/>
            </a:solidFill>
          </a:ln>
        </p:spPr>
        <p:txBody>
          <a:bodyPr wrap="square" lIns="0" tIns="0" rIns="0" bIns="0" rtlCol="0"/>
          <a:lstStyle/>
          <a:p>
            <a:endParaRPr/>
          </a:p>
        </p:txBody>
      </p:sp>
      <p:sp>
        <p:nvSpPr>
          <p:cNvPr id="23" name="object 23"/>
          <p:cNvSpPr txBox="1"/>
          <p:nvPr/>
        </p:nvSpPr>
        <p:spPr>
          <a:xfrm>
            <a:off x="875226" y="7213823"/>
            <a:ext cx="1367790" cy="174625"/>
          </a:xfrm>
          <a:prstGeom prst="rect">
            <a:avLst/>
          </a:prstGeom>
        </p:spPr>
        <p:txBody>
          <a:bodyPr vert="horz" wrap="square" lIns="0" tIns="5080" rIns="0" bIns="0" rtlCol="0">
            <a:spAutoFit/>
          </a:bodyPr>
          <a:lstStyle/>
          <a:p>
            <a:pPr marL="12700">
              <a:lnSpc>
                <a:spcPct val="100000"/>
              </a:lnSpc>
              <a:spcBef>
                <a:spcPts val="40"/>
              </a:spcBef>
            </a:pPr>
            <a:r>
              <a:rPr sz="1000" b="1" spc="80" dirty="0">
                <a:solidFill>
                  <a:srgbClr val="939598"/>
                </a:solidFill>
                <a:latin typeface="Trebuchet MS"/>
                <a:cs typeface="Trebuchet MS"/>
              </a:rPr>
              <a:t>CROWN</a:t>
            </a:r>
            <a:r>
              <a:rPr sz="1000" b="1" spc="-105" dirty="0">
                <a:solidFill>
                  <a:srgbClr val="939598"/>
                </a:solidFill>
                <a:latin typeface="Trebuchet MS"/>
                <a:cs typeface="Trebuchet MS"/>
              </a:rPr>
              <a:t> </a:t>
            </a:r>
            <a:r>
              <a:rPr sz="1000" b="1" spc="30" dirty="0">
                <a:solidFill>
                  <a:srgbClr val="939598"/>
                </a:solidFill>
                <a:latin typeface="Trebuchet MS"/>
                <a:cs typeface="Trebuchet MS"/>
              </a:rPr>
              <a:t>INTERACTIVE</a:t>
            </a:r>
            <a:endParaRPr sz="1000">
              <a:latin typeface="Trebuchet MS"/>
              <a:cs typeface="Trebuchet MS"/>
            </a:endParaRPr>
          </a:p>
        </p:txBody>
      </p:sp>
      <p:sp>
        <p:nvSpPr>
          <p:cNvPr id="17" name="object 2">
            <a:extLst>
              <a:ext uri="{FF2B5EF4-FFF2-40B4-BE49-F238E27FC236}">
                <a16:creationId xmlns:a16="http://schemas.microsoft.com/office/drawing/2014/main" id="{2752DADD-22D5-4DA1-9711-A294A9FBC507}"/>
              </a:ext>
            </a:extLst>
          </p:cNvPr>
          <p:cNvSpPr txBox="1">
            <a:spLocks noGrp="1"/>
          </p:cNvSpPr>
          <p:nvPr>
            <p:ph type="title"/>
          </p:nvPr>
        </p:nvSpPr>
        <p:spPr>
          <a:xfrm>
            <a:off x="875226" y="520717"/>
            <a:ext cx="7718310" cy="397545"/>
          </a:xfrm>
          <a:prstGeom prst="rect">
            <a:avLst/>
          </a:prstGeom>
        </p:spPr>
        <p:txBody>
          <a:bodyPr vert="horz" wrap="square" lIns="0" tIns="12700" rIns="0" bIns="0" rtlCol="0">
            <a:spAutoFit/>
          </a:bodyPr>
          <a:lstStyle/>
          <a:p>
            <a:pPr marL="12700" algn="l" rtl="0">
              <a:spcBef>
                <a:spcPts val="100"/>
              </a:spcBef>
            </a:pPr>
            <a:r>
              <a:rPr lang="en-US" kern="1200" dirty="0">
                <a:latin typeface="Century Gothic" panose="020B0502020202020204" pitchFamily="34" charset="0"/>
              </a:rPr>
              <a:t>PROTECTING THE REVENUE</a:t>
            </a:r>
            <a:endParaRPr kern="1200"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7361F5F1-761C-423B-A028-6E883BF52CFF}"/>
              </a:ext>
            </a:extLst>
          </p:cNvPr>
          <p:cNvSpPr>
            <a:spLocks noGrp="1"/>
          </p:cNvSpPr>
          <p:nvPr>
            <p:ph type="sldNum" sz="quarter" idx="7"/>
          </p:nvPr>
        </p:nvSpPr>
        <p:spPr/>
        <p:txBody>
          <a:bodyPr/>
          <a:lstStyle/>
          <a:p>
            <a:fld id="{B6F15528-21DE-4FAA-801E-634DDDAF4B2B}" type="slidenum">
              <a:rPr lang="en-NG" smtClean="0"/>
              <a:t>7</a:t>
            </a:fld>
            <a:endParaRPr lang="en-NG"/>
          </a:p>
        </p:txBody>
      </p:sp>
      <p:pic>
        <p:nvPicPr>
          <p:cNvPr id="2" name="Picture 1">
            <a:extLst>
              <a:ext uri="{FF2B5EF4-FFF2-40B4-BE49-F238E27FC236}">
                <a16:creationId xmlns:a16="http://schemas.microsoft.com/office/drawing/2014/main" id="{CEA730E5-2A16-4658-B92B-89512428C177}"/>
              </a:ext>
            </a:extLst>
          </p:cNvPr>
          <p:cNvPicPr>
            <a:picLocks noChangeAspect="1"/>
          </p:cNvPicPr>
          <p:nvPr/>
        </p:nvPicPr>
        <p:blipFill>
          <a:blip r:embed="rId3"/>
          <a:stretch>
            <a:fillRect/>
          </a:stretch>
        </p:blipFill>
        <p:spPr>
          <a:xfrm>
            <a:off x="5604486" y="4303361"/>
            <a:ext cx="5194300" cy="2997774"/>
          </a:xfrm>
          <a:prstGeom prst="rect">
            <a:avLst/>
          </a:prstGeom>
        </p:spPr>
      </p:pic>
      <p:pic>
        <p:nvPicPr>
          <p:cNvPr id="6" name="Picture 5">
            <a:extLst>
              <a:ext uri="{FF2B5EF4-FFF2-40B4-BE49-F238E27FC236}">
                <a16:creationId xmlns:a16="http://schemas.microsoft.com/office/drawing/2014/main" id="{9CE7B25D-DA3C-452A-913F-6C6FD3C70B03}"/>
              </a:ext>
            </a:extLst>
          </p:cNvPr>
          <p:cNvPicPr>
            <a:picLocks noChangeAspect="1"/>
          </p:cNvPicPr>
          <p:nvPr/>
        </p:nvPicPr>
        <p:blipFill>
          <a:blip r:embed="rId4"/>
          <a:stretch>
            <a:fillRect/>
          </a:stretch>
        </p:blipFill>
        <p:spPr>
          <a:xfrm>
            <a:off x="304805" y="1101233"/>
            <a:ext cx="5299681" cy="2964809"/>
          </a:xfrm>
          <a:prstGeom prst="rect">
            <a:avLst/>
          </a:prstGeom>
        </p:spPr>
      </p:pic>
      <p:sp>
        <p:nvSpPr>
          <p:cNvPr id="9" name="TextBox 8">
            <a:extLst>
              <a:ext uri="{FF2B5EF4-FFF2-40B4-BE49-F238E27FC236}">
                <a16:creationId xmlns:a16="http://schemas.microsoft.com/office/drawing/2014/main" id="{B43469F6-CCA6-447B-8BA0-E4DD484FA71E}"/>
              </a:ext>
            </a:extLst>
          </p:cNvPr>
          <p:cNvSpPr txBox="1"/>
          <p:nvPr/>
        </p:nvSpPr>
        <p:spPr>
          <a:xfrm>
            <a:off x="5880100" y="1319143"/>
            <a:ext cx="4419600"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Century Gothic" panose="020B0502020202020204" pitchFamily="34" charset="0"/>
              </a:rPr>
              <a:t>Over a 2 year period, we gradually moved to cashless collections via collection partners and as at December 2020 had achieved 97% of the revenue coming in through the cashless channels.</a:t>
            </a:r>
          </a:p>
          <a:p>
            <a:pPr marL="285750" indent="-285750">
              <a:buFont typeface="Arial" panose="020B0604020202020204" pitchFamily="34" charset="0"/>
              <a:buChar char="•"/>
            </a:pPr>
            <a:endParaRPr lang="en-US" sz="1400" dirty="0">
              <a:latin typeface="Century Gothic" panose="020B0502020202020204" pitchFamily="34" charset="0"/>
            </a:endParaRPr>
          </a:p>
          <a:p>
            <a:pPr marL="285750" indent="-285750">
              <a:buFont typeface="Arial" panose="020B0604020202020204" pitchFamily="34" charset="0"/>
              <a:buChar char="•"/>
            </a:pPr>
            <a:r>
              <a:rPr lang="en-US" sz="1400" dirty="0">
                <a:latin typeface="Century Gothic" panose="020B0502020202020204" pitchFamily="34" charset="0"/>
              </a:rPr>
              <a:t>Revenue had also grown due to many factors including the fact that we had gone cashless.</a:t>
            </a:r>
            <a:endParaRPr lang="en-NG" sz="1400" dirty="0">
              <a:latin typeface="Century Gothic" panose="020B0502020202020204" pitchFamily="34" charset="0"/>
            </a:endParaRPr>
          </a:p>
        </p:txBody>
      </p:sp>
      <p:sp>
        <p:nvSpPr>
          <p:cNvPr id="10" name="TextBox 9">
            <a:extLst>
              <a:ext uri="{FF2B5EF4-FFF2-40B4-BE49-F238E27FC236}">
                <a16:creationId xmlns:a16="http://schemas.microsoft.com/office/drawing/2014/main" id="{329CFDE1-09D5-40EB-BAC6-FB3E93A1FC3B}"/>
              </a:ext>
            </a:extLst>
          </p:cNvPr>
          <p:cNvSpPr txBox="1"/>
          <p:nvPr/>
        </p:nvSpPr>
        <p:spPr>
          <a:xfrm>
            <a:off x="373408" y="4609550"/>
            <a:ext cx="4419600" cy="2246769"/>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Century Gothic" panose="020B0502020202020204" pitchFamily="34" charset="0"/>
              </a:rPr>
              <a:t>Going Cashless birth a new challenge to ensure that all customer payments were reflected properly on customers accounts and also in the bank account of the DISCO.</a:t>
            </a:r>
          </a:p>
          <a:p>
            <a:pPr marL="285750" indent="-285750">
              <a:buFont typeface="Arial" panose="020B0604020202020204" pitchFamily="34" charset="0"/>
              <a:buChar char="•"/>
            </a:pPr>
            <a:endParaRPr lang="en-US" sz="1400" dirty="0">
              <a:latin typeface="Century Gothic" panose="020B0502020202020204" pitchFamily="34" charset="0"/>
            </a:endParaRPr>
          </a:p>
          <a:p>
            <a:pPr marL="285750" indent="-285750">
              <a:buFont typeface="Arial" panose="020B0604020202020204" pitchFamily="34" charset="0"/>
              <a:buChar char="•"/>
            </a:pPr>
            <a:r>
              <a:rPr lang="en-US" sz="1400" dirty="0">
                <a:latin typeface="Century Gothic" panose="020B0502020202020204" pitchFamily="34" charset="0"/>
              </a:rPr>
              <a:t>This necessitated the need for automation of the help desk for customers to report their concerns on improper receipting, monies not reflecting on bills as well as whistleblowing on extortion.</a:t>
            </a:r>
            <a:endParaRPr lang="en-NG" sz="1400" dirty="0">
              <a:latin typeface="Century Gothic" panose="020B0502020202020204" pitchFamily="34" charset="0"/>
            </a:endParaRPr>
          </a:p>
        </p:txBody>
      </p:sp>
    </p:spTree>
    <p:extLst>
      <p:ext uri="{BB962C8B-B14F-4D97-AF65-F5344CB8AC3E}">
        <p14:creationId xmlns:p14="http://schemas.microsoft.com/office/powerpoint/2010/main" val="115512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12159" y="488280"/>
            <a:ext cx="9387538" cy="397545"/>
          </a:xfrm>
          <a:prstGeom prst="rect">
            <a:avLst/>
          </a:prstGeom>
        </p:spPr>
        <p:txBody>
          <a:bodyPr vert="horz" wrap="square" lIns="0" tIns="12700" rIns="0" bIns="0" rtlCol="0">
            <a:spAutoFit/>
          </a:bodyPr>
          <a:lstStyle/>
          <a:p>
            <a:pPr marL="12700" algn="l" rtl="0">
              <a:spcBef>
                <a:spcPts val="100"/>
              </a:spcBef>
            </a:pPr>
            <a:r>
              <a:rPr lang="en-US" kern="1200" dirty="0">
                <a:latin typeface="Century Gothic" panose="020B0502020202020204" pitchFamily="34" charset="0"/>
              </a:rPr>
              <a:t>PROMOTING A COLLABORATION FRAMEWORK IN IRS</a:t>
            </a:r>
            <a:endParaRPr kern="1200" dirty="0">
              <a:latin typeface="Century Gothic" panose="020B0502020202020204" pitchFamily="34" charset="0"/>
            </a:endParaRPr>
          </a:p>
        </p:txBody>
      </p:sp>
      <p:sp>
        <p:nvSpPr>
          <p:cNvPr id="6" name="object 6"/>
          <p:cNvSpPr/>
          <p:nvPr/>
        </p:nvSpPr>
        <p:spPr>
          <a:xfrm>
            <a:off x="0" y="487692"/>
            <a:ext cx="646544" cy="410654"/>
          </a:xfrm>
          <a:prstGeom prst="rect">
            <a:avLst/>
          </a:prstGeom>
          <a:blipFill>
            <a:blip r:embed="rId2" cstate="print"/>
            <a:stretch>
              <a:fillRect/>
            </a:stretch>
          </a:blipFill>
        </p:spPr>
        <p:txBody>
          <a:bodyPr wrap="square" lIns="0" tIns="0" rIns="0" bIns="0" rtlCol="0"/>
          <a:lstStyle/>
          <a:p>
            <a:endParaRPr/>
          </a:p>
        </p:txBody>
      </p:sp>
      <p:sp>
        <p:nvSpPr>
          <p:cNvPr id="42" name="object 4">
            <a:extLst>
              <a:ext uri="{FF2B5EF4-FFF2-40B4-BE49-F238E27FC236}">
                <a16:creationId xmlns:a16="http://schemas.microsoft.com/office/drawing/2014/main" id="{F9D71E8D-A4C9-45E7-9BF2-0E0CF03FD9F5}"/>
              </a:ext>
            </a:extLst>
          </p:cNvPr>
          <p:cNvSpPr/>
          <p:nvPr/>
        </p:nvSpPr>
        <p:spPr>
          <a:xfrm>
            <a:off x="12700" y="7302505"/>
            <a:ext cx="779145" cy="0"/>
          </a:xfrm>
          <a:custGeom>
            <a:avLst/>
            <a:gdLst/>
            <a:ahLst/>
            <a:cxnLst/>
            <a:rect l="l" t="t" r="r" b="b"/>
            <a:pathLst>
              <a:path w="779145">
                <a:moveTo>
                  <a:pt x="0" y="0"/>
                </a:moveTo>
                <a:lnTo>
                  <a:pt x="778941" y="0"/>
                </a:lnTo>
              </a:path>
            </a:pathLst>
          </a:custGeom>
          <a:ln w="38100">
            <a:solidFill>
              <a:srgbClr val="BE1E2D"/>
            </a:solidFill>
          </a:ln>
        </p:spPr>
        <p:txBody>
          <a:bodyPr wrap="square" lIns="0" tIns="0" rIns="0" bIns="0" rtlCol="0"/>
          <a:lstStyle/>
          <a:p>
            <a:endParaRPr/>
          </a:p>
        </p:txBody>
      </p:sp>
      <p:sp>
        <p:nvSpPr>
          <p:cNvPr id="43" name="object 23">
            <a:extLst>
              <a:ext uri="{FF2B5EF4-FFF2-40B4-BE49-F238E27FC236}">
                <a16:creationId xmlns:a16="http://schemas.microsoft.com/office/drawing/2014/main" id="{61C07A0C-A9FD-4EA5-BFE9-41B54A99C12A}"/>
              </a:ext>
            </a:extLst>
          </p:cNvPr>
          <p:cNvSpPr txBox="1"/>
          <p:nvPr/>
        </p:nvSpPr>
        <p:spPr>
          <a:xfrm>
            <a:off x="875226" y="7213823"/>
            <a:ext cx="1367790" cy="174625"/>
          </a:xfrm>
          <a:prstGeom prst="rect">
            <a:avLst/>
          </a:prstGeom>
        </p:spPr>
        <p:txBody>
          <a:bodyPr vert="horz" wrap="square" lIns="0" tIns="5080" rIns="0" bIns="0" rtlCol="0">
            <a:spAutoFit/>
          </a:bodyPr>
          <a:lstStyle/>
          <a:p>
            <a:pPr marL="12700">
              <a:lnSpc>
                <a:spcPct val="100000"/>
              </a:lnSpc>
              <a:spcBef>
                <a:spcPts val="40"/>
              </a:spcBef>
            </a:pPr>
            <a:r>
              <a:rPr sz="1000" b="1" spc="80" dirty="0">
                <a:solidFill>
                  <a:srgbClr val="939598"/>
                </a:solidFill>
                <a:latin typeface="Trebuchet MS"/>
                <a:cs typeface="Trebuchet MS"/>
              </a:rPr>
              <a:t>CROWN</a:t>
            </a:r>
            <a:r>
              <a:rPr sz="1000" b="1" spc="-105" dirty="0">
                <a:solidFill>
                  <a:srgbClr val="939598"/>
                </a:solidFill>
                <a:latin typeface="Trebuchet MS"/>
                <a:cs typeface="Trebuchet MS"/>
              </a:rPr>
              <a:t> </a:t>
            </a:r>
            <a:r>
              <a:rPr sz="1000" b="1" spc="30" dirty="0">
                <a:solidFill>
                  <a:srgbClr val="939598"/>
                </a:solidFill>
                <a:latin typeface="Trebuchet MS"/>
                <a:cs typeface="Trebuchet MS"/>
              </a:rPr>
              <a:t>INTERACTIVE</a:t>
            </a:r>
            <a:endParaRPr sz="1000">
              <a:latin typeface="Trebuchet MS"/>
              <a:cs typeface="Trebuchet MS"/>
            </a:endParaRPr>
          </a:p>
        </p:txBody>
      </p:sp>
      <p:grpSp>
        <p:nvGrpSpPr>
          <p:cNvPr id="2" name="Group 1">
            <a:extLst>
              <a:ext uri="{FF2B5EF4-FFF2-40B4-BE49-F238E27FC236}">
                <a16:creationId xmlns:a16="http://schemas.microsoft.com/office/drawing/2014/main" id="{B2B32AE4-7993-4A96-9833-1A20E83345D1}"/>
              </a:ext>
            </a:extLst>
          </p:cNvPr>
          <p:cNvGrpSpPr/>
          <p:nvPr/>
        </p:nvGrpSpPr>
        <p:grpSpPr>
          <a:xfrm>
            <a:off x="729701" y="1774524"/>
            <a:ext cx="8563460" cy="3569065"/>
            <a:chOff x="729701" y="1774524"/>
            <a:chExt cx="8563460" cy="3569065"/>
          </a:xfrm>
        </p:grpSpPr>
        <p:sp>
          <p:nvSpPr>
            <p:cNvPr id="44" name="Rounded Rectangle 5">
              <a:extLst>
                <a:ext uri="{FF2B5EF4-FFF2-40B4-BE49-F238E27FC236}">
                  <a16:creationId xmlns:a16="http://schemas.microsoft.com/office/drawing/2014/main" id="{45FEB362-45A5-4B2A-B5BD-83A4EA2BACD6}"/>
                </a:ext>
              </a:extLst>
            </p:cNvPr>
            <p:cNvSpPr/>
            <p:nvPr/>
          </p:nvSpPr>
          <p:spPr>
            <a:xfrm>
              <a:off x="2273703" y="2504357"/>
              <a:ext cx="2427090" cy="540399"/>
            </a:xfrm>
            <a:prstGeom prst="roundRect">
              <a:avLst/>
            </a:prstGeom>
            <a:no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8000"/>
                  </a:solidFill>
                  <a:effectLst/>
                  <a:uLnTx/>
                  <a:uFillTx/>
                  <a:latin typeface="Calibri"/>
                  <a:ea typeface="+mn-ea"/>
                  <a:cs typeface="+mn-cs"/>
                </a:rPr>
                <a:t>LOCAL GOVERNMENT </a:t>
              </a:r>
            </a:p>
          </p:txBody>
        </p:sp>
        <p:sp>
          <p:nvSpPr>
            <p:cNvPr id="45" name="Rounded Rectangle 11">
              <a:extLst>
                <a:ext uri="{FF2B5EF4-FFF2-40B4-BE49-F238E27FC236}">
                  <a16:creationId xmlns:a16="http://schemas.microsoft.com/office/drawing/2014/main" id="{73EA4936-F62E-476F-A844-2416297821B9}"/>
                </a:ext>
              </a:extLst>
            </p:cNvPr>
            <p:cNvSpPr/>
            <p:nvPr/>
          </p:nvSpPr>
          <p:spPr>
            <a:xfrm>
              <a:off x="3278949" y="3841847"/>
              <a:ext cx="4649546" cy="540399"/>
            </a:xfrm>
            <a:prstGeom prst="roundRect">
              <a:avLst/>
            </a:prstGeom>
            <a:no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7D131A"/>
                  </a:solidFill>
                  <a:effectLst/>
                  <a:uLnTx/>
                  <a:uFillTx/>
                  <a:latin typeface="Calibri"/>
                  <a:ea typeface="+mn-ea"/>
                  <a:cs typeface="+mn-cs"/>
                </a:rPr>
                <a:t>SERVICE PROVIDERS &amp; ENFORCEMENT PARTNERS</a:t>
              </a:r>
            </a:p>
          </p:txBody>
        </p:sp>
        <p:sp>
          <p:nvSpPr>
            <p:cNvPr id="46" name="Rounded Rectangle 12">
              <a:extLst>
                <a:ext uri="{FF2B5EF4-FFF2-40B4-BE49-F238E27FC236}">
                  <a16:creationId xmlns:a16="http://schemas.microsoft.com/office/drawing/2014/main" id="{D6B47EBC-70F7-4864-B58B-19D31FC8E2F5}"/>
                </a:ext>
              </a:extLst>
            </p:cNvPr>
            <p:cNvSpPr/>
            <p:nvPr/>
          </p:nvSpPr>
          <p:spPr>
            <a:xfrm>
              <a:off x="4843361" y="2504357"/>
              <a:ext cx="2076787" cy="540399"/>
            </a:xfrm>
            <a:prstGeom prst="roundRect">
              <a:avLst/>
            </a:prstGeom>
            <a:no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7D131A"/>
                  </a:solidFill>
                  <a:effectLst/>
                  <a:uLnTx/>
                  <a:uFillTx/>
                  <a:latin typeface="Calibri"/>
                  <a:ea typeface="+mn-ea"/>
                  <a:cs typeface="+mn-cs"/>
                </a:rPr>
                <a:t>AGENCIES</a:t>
              </a:r>
            </a:p>
          </p:txBody>
        </p:sp>
        <p:sp>
          <p:nvSpPr>
            <p:cNvPr id="47" name="Rounded Rectangle 13">
              <a:extLst>
                <a:ext uri="{FF2B5EF4-FFF2-40B4-BE49-F238E27FC236}">
                  <a16:creationId xmlns:a16="http://schemas.microsoft.com/office/drawing/2014/main" id="{78C51181-FA31-4AB4-B702-3734DA982317}"/>
                </a:ext>
              </a:extLst>
            </p:cNvPr>
            <p:cNvSpPr/>
            <p:nvPr/>
          </p:nvSpPr>
          <p:spPr>
            <a:xfrm>
              <a:off x="7055773" y="2494637"/>
              <a:ext cx="1942695" cy="540399"/>
            </a:xfrm>
            <a:prstGeom prst="roundRect">
              <a:avLst/>
            </a:prstGeom>
            <a:no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7D131A"/>
                  </a:solidFill>
                  <a:effectLst/>
                  <a:uLnTx/>
                  <a:uFillTx/>
                  <a:latin typeface="Calibri"/>
                  <a:ea typeface="+mn-ea"/>
                  <a:cs typeface="+mn-cs"/>
                </a:rPr>
                <a:t>INSTITUTIONS</a:t>
              </a:r>
            </a:p>
          </p:txBody>
        </p:sp>
        <p:sp>
          <p:nvSpPr>
            <p:cNvPr id="48" name="Rounded Rectangle 19">
              <a:extLst>
                <a:ext uri="{FF2B5EF4-FFF2-40B4-BE49-F238E27FC236}">
                  <a16:creationId xmlns:a16="http://schemas.microsoft.com/office/drawing/2014/main" id="{27AE25A1-485B-41B6-9772-E0AD48B61358}"/>
                </a:ext>
              </a:extLst>
            </p:cNvPr>
            <p:cNvSpPr/>
            <p:nvPr/>
          </p:nvSpPr>
          <p:spPr>
            <a:xfrm>
              <a:off x="2763406" y="3200945"/>
              <a:ext cx="5844608" cy="516307"/>
            </a:xfrm>
            <a:prstGeom prst="roundRect">
              <a:avLst/>
            </a:prstGeom>
            <a:no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600" kern="0" dirty="0">
                  <a:solidFill>
                    <a:srgbClr val="7D131A"/>
                  </a:solidFill>
                  <a:latin typeface="Calibri"/>
                </a:rPr>
                <a:t>TECHNOLOGY</a:t>
              </a:r>
              <a:r>
                <a:rPr kumimoji="0" lang="en-US" sz="1600" b="0" i="0" u="none" strike="noStrike" kern="0" cap="none" spc="0" normalizeH="0" baseline="0" noProof="0" dirty="0">
                  <a:ln>
                    <a:noFill/>
                  </a:ln>
                  <a:solidFill>
                    <a:srgbClr val="7D131A"/>
                  </a:solidFill>
                  <a:effectLst/>
                  <a:uLnTx/>
                  <a:uFillTx/>
                  <a:latin typeface="Calibri"/>
                  <a:ea typeface="+mn-ea"/>
                  <a:cs typeface="+mn-cs"/>
                </a:rPr>
                <a:t> BUSINESS SUPPORT SYSTEMS</a:t>
              </a:r>
            </a:p>
          </p:txBody>
        </p:sp>
        <p:sp>
          <p:nvSpPr>
            <p:cNvPr id="49" name="Rounded Rectangle 20">
              <a:extLst>
                <a:ext uri="{FF2B5EF4-FFF2-40B4-BE49-F238E27FC236}">
                  <a16:creationId xmlns:a16="http://schemas.microsoft.com/office/drawing/2014/main" id="{C5CD627E-4358-4CDF-A3F3-0EA32C0ACAFB}"/>
                </a:ext>
              </a:extLst>
            </p:cNvPr>
            <p:cNvSpPr/>
            <p:nvPr/>
          </p:nvSpPr>
          <p:spPr>
            <a:xfrm>
              <a:off x="2277132" y="1776465"/>
              <a:ext cx="6749618" cy="540399"/>
            </a:xfrm>
            <a:prstGeom prst="roundRect">
              <a:avLst/>
            </a:prstGeom>
            <a:solidFill>
              <a:srgbClr val="0080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457200"/>
              <a:r>
                <a:rPr lang="en-US" sz="1600" kern="0" dirty="0">
                  <a:solidFill>
                    <a:prstClr val="white"/>
                  </a:solidFill>
                  <a:latin typeface="Calibri"/>
                </a:rPr>
                <a:t>STATE GOVERNMENT</a:t>
              </a:r>
            </a:p>
          </p:txBody>
        </p:sp>
        <p:sp>
          <p:nvSpPr>
            <p:cNvPr id="50" name="Rounded Rectangle 21">
              <a:extLst>
                <a:ext uri="{FF2B5EF4-FFF2-40B4-BE49-F238E27FC236}">
                  <a16:creationId xmlns:a16="http://schemas.microsoft.com/office/drawing/2014/main" id="{FA4E3113-E0C8-4C66-90C3-80462F29B148}"/>
                </a:ext>
              </a:extLst>
            </p:cNvPr>
            <p:cNvSpPr/>
            <p:nvPr/>
          </p:nvSpPr>
          <p:spPr>
            <a:xfrm>
              <a:off x="2282635" y="4785405"/>
              <a:ext cx="6818405" cy="558184"/>
            </a:xfrm>
            <a:prstGeom prst="roundRect">
              <a:avLst/>
            </a:prstGeom>
            <a:no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latin typeface="Calibri"/>
                  <a:ea typeface="+mn-ea"/>
                  <a:cs typeface="+mn-cs"/>
                </a:rPr>
                <a:t>THE PEOPLE OF THE STATE – Pay Taxes, Levies &amp; Penalties</a:t>
              </a:r>
            </a:p>
          </p:txBody>
        </p:sp>
        <p:cxnSp>
          <p:nvCxnSpPr>
            <p:cNvPr id="51" name="Straight Connector 50">
              <a:extLst>
                <a:ext uri="{FF2B5EF4-FFF2-40B4-BE49-F238E27FC236}">
                  <a16:creationId xmlns:a16="http://schemas.microsoft.com/office/drawing/2014/main" id="{B793DA76-1242-4232-8DFD-7AF247492BB1}"/>
                </a:ext>
              </a:extLst>
            </p:cNvPr>
            <p:cNvCxnSpPr>
              <a:cxnSpLocks/>
            </p:cNvCxnSpPr>
            <p:nvPr/>
          </p:nvCxnSpPr>
          <p:spPr>
            <a:xfrm>
              <a:off x="896890" y="4625423"/>
              <a:ext cx="8396271" cy="0"/>
            </a:xfrm>
            <a:prstGeom prst="line">
              <a:avLst/>
            </a:prstGeom>
            <a:ln w="38100">
              <a:solidFill>
                <a:srgbClr val="BE1E2D"/>
              </a:solidFill>
            </a:ln>
          </p:spPr>
        </p:cxnSp>
        <p:cxnSp>
          <p:nvCxnSpPr>
            <p:cNvPr id="52" name="Straight Connector 51">
              <a:extLst>
                <a:ext uri="{FF2B5EF4-FFF2-40B4-BE49-F238E27FC236}">
                  <a16:creationId xmlns:a16="http://schemas.microsoft.com/office/drawing/2014/main" id="{AACFFC72-0C47-4637-9637-D2E6303E0D84}"/>
                </a:ext>
              </a:extLst>
            </p:cNvPr>
            <p:cNvCxnSpPr>
              <a:cxnSpLocks/>
            </p:cNvCxnSpPr>
            <p:nvPr/>
          </p:nvCxnSpPr>
          <p:spPr>
            <a:xfrm flipV="1">
              <a:off x="2101919" y="1774524"/>
              <a:ext cx="0" cy="3538220"/>
            </a:xfrm>
            <a:prstGeom prst="line">
              <a:avLst/>
            </a:prstGeom>
            <a:ln w="38100">
              <a:solidFill>
                <a:srgbClr val="BE1E2D"/>
              </a:solidFill>
            </a:ln>
          </p:spPr>
        </p:cxnSp>
        <p:sp>
          <p:nvSpPr>
            <p:cNvPr id="53" name="Rounded Rectangle 5">
              <a:extLst>
                <a:ext uri="{FF2B5EF4-FFF2-40B4-BE49-F238E27FC236}">
                  <a16:creationId xmlns:a16="http://schemas.microsoft.com/office/drawing/2014/main" id="{C0ECC2EC-7D96-4596-9E96-7D55DBF3E9B3}"/>
                </a:ext>
              </a:extLst>
            </p:cNvPr>
            <p:cNvSpPr/>
            <p:nvPr/>
          </p:nvSpPr>
          <p:spPr>
            <a:xfrm>
              <a:off x="729710" y="1987924"/>
              <a:ext cx="1236584" cy="1011659"/>
            </a:xfrm>
            <a:prstGeom prst="roundRect">
              <a:avLst/>
            </a:prstGeom>
            <a:no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8000"/>
                  </a:solidFill>
                  <a:effectLst/>
                  <a:uLnTx/>
                  <a:uFillTx/>
                  <a:latin typeface="Calibri"/>
                  <a:ea typeface="+mn-ea"/>
                  <a:cs typeface="+mn-cs"/>
                </a:rPr>
                <a:t>Revenue Generating Entities</a:t>
              </a:r>
            </a:p>
          </p:txBody>
        </p:sp>
        <p:sp>
          <p:nvSpPr>
            <p:cNvPr id="54" name="Rounded Rectangle 19">
              <a:extLst>
                <a:ext uri="{FF2B5EF4-FFF2-40B4-BE49-F238E27FC236}">
                  <a16:creationId xmlns:a16="http://schemas.microsoft.com/office/drawing/2014/main" id="{3A9F5DE3-50F6-4E17-94C6-52B0BC088ACA}"/>
                </a:ext>
              </a:extLst>
            </p:cNvPr>
            <p:cNvSpPr/>
            <p:nvPr/>
          </p:nvSpPr>
          <p:spPr>
            <a:xfrm>
              <a:off x="729711" y="3200944"/>
              <a:ext cx="1236584" cy="540399"/>
            </a:xfrm>
            <a:prstGeom prst="roundRect">
              <a:avLst/>
            </a:prstGeom>
            <a:no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600" kern="0" dirty="0">
                  <a:solidFill>
                    <a:srgbClr val="7D131A"/>
                  </a:solidFill>
                  <a:latin typeface="Calibri"/>
                </a:rPr>
                <a:t>Technology</a:t>
              </a:r>
              <a:endParaRPr kumimoji="0" lang="en-US" sz="1600" b="0" i="0" u="none" strike="noStrike" kern="0" cap="none" spc="0" normalizeH="0" baseline="0" noProof="0" dirty="0">
                <a:ln>
                  <a:noFill/>
                </a:ln>
                <a:solidFill>
                  <a:srgbClr val="7D131A"/>
                </a:solidFill>
                <a:effectLst/>
                <a:uLnTx/>
                <a:uFillTx/>
                <a:latin typeface="Calibri"/>
                <a:ea typeface="+mn-ea"/>
                <a:cs typeface="+mn-cs"/>
              </a:endParaRPr>
            </a:p>
          </p:txBody>
        </p:sp>
        <p:sp>
          <p:nvSpPr>
            <p:cNvPr id="55" name="Rounded Rectangle 19">
              <a:extLst>
                <a:ext uri="{FF2B5EF4-FFF2-40B4-BE49-F238E27FC236}">
                  <a16:creationId xmlns:a16="http://schemas.microsoft.com/office/drawing/2014/main" id="{285D2CAA-C95D-4A9F-8529-8D174C37186D}"/>
                </a:ext>
              </a:extLst>
            </p:cNvPr>
            <p:cNvSpPr/>
            <p:nvPr/>
          </p:nvSpPr>
          <p:spPr>
            <a:xfrm>
              <a:off x="729701" y="3866802"/>
              <a:ext cx="1236585" cy="503262"/>
            </a:xfrm>
            <a:prstGeom prst="roundRect">
              <a:avLst/>
            </a:prstGeom>
            <a:no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600" kern="0" dirty="0">
                  <a:solidFill>
                    <a:srgbClr val="7D131A"/>
                  </a:solidFill>
                  <a:latin typeface="Calibri"/>
                </a:rPr>
                <a:t>Partners</a:t>
              </a:r>
              <a:endParaRPr kumimoji="0" lang="en-US" sz="1600" b="0" i="0" u="none" strike="noStrike" kern="0" cap="none" spc="0" normalizeH="0" baseline="0" noProof="0" dirty="0">
                <a:ln>
                  <a:noFill/>
                </a:ln>
                <a:solidFill>
                  <a:srgbClr val="7D131A"/>
                </a:solidFill>
                <a:effectLst/>
                <a:uLnTx/>
                <a:uFillTx/>
                <a:latin typeface="Calibri"/>
                <a:ea typeface="+mn-ea"/>
                <a:cs typeface="+mn-cs"/>
              </a:endParaRPr>
            </a:p>
          </p:txBody>
        </p:sp>
        <p:sp>
          <p:nvSpPr>
            <p:cNvPr id="56" name="Rounded Rectangle 21">
              <a:extLst>
                <a:ext uri="{FF2B5EF4-FFF2-40B4-BE49-F238E27FC236}">
                  <a16:creationId xmlns:a16="http://schemas.microsoft.com/office/drawing/2014/main" id="{92DCE1CF-98DC-4B92-978F-33CCE7522B39}"/>
                </a:ext>
              </a:extLst>
            </p:cNvPr>
            <p:cNvSpPr/>
            <p:nvPr/>
          </p:nvSpPr>
          <p:spPr>
            <a:xfrm>
              <a:off x="729702" y="4797093"/>
              <a:ext cx="1236584" cy="540400"/>
            </a:xfrm>
            <a:prstGeom prst="roundRect">
              <a:avLst/>
            </a:prstGeom>
            <a:no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latin typeface="Calibri"/>
                  <a:ea typeface="+mn-ea"/>
                  <a:cs typeface="+mn-cs"/>
                </a:rPr>
                <a:t>Citizens</a:t>
              </a:r>
            </a:p>
          </p:txBody>
        </p:sp>
      </p:grpSp>
    </p:spTree>
    <p:extLst>
      <p:ext uri="{BB962C8B-B14F-4D97-AF65-F5344CB8AC3E}">
        <p14:creationId xmlns:p14="http://schemas.microsoft.com/office/powerpoint/2010/main" val="3409626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12159" y="488280"/>
            <a:ext cx="9463741" cy="397545"/>
          </a:xfrm>
          <a:prstGeom prst="rect">
            <a:avLst/>
          </a:prstGeom>
        </p:spPr>
        <p:txBody>
          <a:bodyPr vert="horz" wrap="square" lIns="0" tIns="12700" rIns="0" bIns="0" rtlCol="0">
            <a:spAutoFit/>
          </a:bodyPr>
          <a:lstStyle/>
          <a:p>
            <a:pPr marL="12700" algn="l" rtl="0">
              <a:spcBef>
                <a:spcPts val="100"/>
              </a:spcBef>
            </a:pPr>
            <a:r>
              <a:rPr lang="en-US" kern="1200" dirty="0">
                <a:latin typeface="Century Gothic" panose="020B0502020202020204" pitchFamily="34" charset="0"/>
              </a:rPr>
              <a:t>EIRS – AUTOMATION OF DIRECT ASSESSMENT</a:t>
            </a:r>
            <a:endParaRPr kern="1200" dirty="0">
              <a:latin typeface="Century Gothic" panose="020B0502020202020204" pitchFamily="34" charset="0"/>
            </a:endParaRPr>
          </a:p>
        </p:txBody>
      </p:sp>
      <p:sp>
        <p:nvSpPr>
          <p:cNvPr id="6" name="object 6"/>
          <p:cNvSpPr/>
          <p:nvPr/>
        </p:nvSpPr>
        <p:spPr>
          <a:xfrm>
            <a:off x="0" y="487692"/>
            <a:ext cx="646544" cy="410654"/>
          </a:xfrm>
          <a:prstGeom prst="rect">
            <a:avLst/>
          </a:prstGeom>
          <a:blipFill>
            <a:blip r:embed="rId2" cstate="print"/>
            <a:stretch>
              <a:fillRect/>
            </a:stretch>
          </a:blipFill>
        </p:spPr>
        <p:txBody>
          <a:bodyPr wrap="square" lIns="0" tIns="0" rIns="0" bIns="0" rtlCol="0"/>
          <a:lstStyle/>
          <a:p>
            <a:endParaRPr/>
          </a:p>
        </p:txBody>
      </p:sp>
      <p:sp>
        <p:nvSpPr>
          <p:cNvPr id="42" name="object 4">
            <a:extLst>
              <a:ext uri="{FF2B5EF4-FFF2-40B4-BE49-F238E27FC236}">
                <a16:creationId xmlns:a16="http://schemas.microsoft.com/office/drawing/2014/main" id="{F9D71E8D-A4C9-45E7-9BF2-0E0CF03FD9F5}"/>
              </a:ext>
            </a:extLst>
          </p:cNvPr>
          <p:cNvSpPr/>
          <p:nvPr/>
        </p:nvSpPr>
        <p:spPr>
          <a:xfrm>
            <a:off x="12700" y="7302505"/>
            <a:ext cx="779145" cy="0"/>
          </a:xfrm>
          <a:custGeom>
            <a:avLst/>
            <a:gdLst/>
            <a:ahLst/>
            <a:cxnLst/>
            <a:rect l="l" t="t" r="r" b="b"/>
            <a:pathLst>
              <a:path w="779145">
                <a:moveTo>
                  <a:pt x="0" y="0"/>
                </a:moveTo>
                <a:lnTo>
                  <a:pt x="778941" y="0"/>
                </a:lnTo>
              </a:path>
            </a:pathLst>
          </a:custGeom>
          <a:ln w="38100">
            <a:solidFill>
              <a:srgbClr val="BE1E2D"/>
            </a:solidFill>
          </a:ln>
        </p:spPr>
        <p:txBody>
          <a:bodyPr wrap="square" lIns="0" tIns="0" rIns="0" bIns="0" rtlCol="0"/>
          <a:lstStyle/>
          <a:p>
            <a:endParaRPr/>
          </a:p>
        </p:txBody>
      </p:sp>
      <p:sp>
        <p:nvSpPr>
          <p:cNvPr id="43" name="object 23">
            <a:extLst>
              <a:ext uri="{FF2B5EF4-FFF2-40B4-BE49-F238E27FC236}">
                <a16:creationId xmlns:a16="http://schemas.microsoft.com/office/drawing/2014/main" id="{61C07A0C-A9FD-4EA5-BFE9-41B54A99C12A}"/>
              </a:ext>
            </a:extLst>
          </p:cNvPr>
          <p:cNvSpPr txBox="1"/>
          <p:nvPr/>
        </p:nvSpPr>
        <p:spPr>
          <a:xfrm>
            <a:off x="875226" y="7213823"/>
            <a:ext cx="1367790" cy="174625"/>
          </a:xfrm>
          <a:prstGeom prst="rect">
            <a:avLst/>
          </a:prstGeom>
        </p:spPr>
        <p:txBody>
          <a:bodyPr vert="horz" wrap="square" lIns="0" tIns="5080" rIns="0" bIns="0" rtlCol="0">
            <a:spAutoFit/>
          </a:bodyPr>
          <a:lstStyle/>
          <a:p>
            <a:pPr marL="12700">
              <a:lnSpc>
                <a:spcPct val="100000"/>
              </a:lnSpc>
              <a:spcBef>
                <a:spcPts val="40"/>
              </a:spcBef>
            </a:pPr>
            <a:r>
              <a:rPr sz="1000" b="1" spc="80" dirty="0">
                <a:solidFill>
                  <a:srgbClr val="939598"/>
                </a:solidFill>
                <a:latin typeface="Trebuchet MS"/>
                <a:cs typeface="Trebuchet MS"/>
              </a:rPr>
              <a:t>CROWN</a:t>
            </a:r>
            <a:r>
              <a:rPr sz="1000" b="1" spc="-105" dirty="0">
                <a:solidFill>
                  <a:srgbClr val="939598"/>
                </a:solidFill>
                <a:latin typeface="Trebuchet MS"/>
                <a:cs typeface="Trebuchet MS"/>
              </a:rPr>
              <a:t> </a:t>
            </a:r>
            <a:r>
              <a:rPr sz="1000" b="1" spc="30" dirty="0">
                <a:solidFill>
                  <a:srgbClr val="939598"/>
                </a:solidFill>
                <a:latin typeface="Trebuchet MS"/>
                <a:cs typeface="Trebuchet MS"/>
              </a:rPr>
              <a:t>INTERACTIVE</a:t>
            </a:r>
            <a:endParaRPr sz="1000">
              <a:latin typeface="Trebuchet MS"/>
              <a:cs typeface="Trebuchet MS"/>
            </a:endParaRPr>
          </a:p>
        </p:txBody>
      </p:sp>
      <p:pic>
        <p:nvPicPr>
          <p:cNvPr id="2" name="Picture 1">
            <a:extLst>
              <a:ext uri="{FF2B5EF4-FFF2-40B4-BE49-F238E27FC236}">
                <a16:creationId xmlns:a16="http://schemas.microsoft.com/office/drawing/2014/main" id="{B07A4510-FC57-40A6-B017-C51559470703}"/>
              </a:ext>
            </a:extLst>
          </p:cNvPr>
          <p:cNvPicPr>
            <a:picLocks noChangeAspect="1"/>
          </p:cNvPicPr>
          <p:nvPr/>
        </p:nvPicPr>
        <p:blipFill rotWithShape="1">
          <a:blip r:embed="rId3"/>
          <a:srcRect l="6593" t="4798" r="6514" b="7784"/>
          <a:stretch/>
        </p:blipFill>
        <p:spPr>
          <a:xfrm>
            <a:off x="147623" y="1353973"/>
            <a:ext cx="7467594" cy="5315541"/>
          </a:xfrm>
          <a:prstGeom prst="rect">
            <a:avLst/>
          </a:prstGeom>
        </p:spPr>
      </p:pic>
      <p:sp>
        <p:nvSpPr>
          <p:cNvPr id="3" name="TextBox 2">
            <a:extLst>
              <a:ext uri="{FF2B5EF4-FFF2-40B4-BE49-F238E27FC236}">
                <a16:creationId xmlns:a16="http://schemas.microsoft.com/office/drawing/2014/main" id="{0E63052A-88BC-4132-B9A6-F6ED4D752073}"/>
              </a:ext>
            </a:extLst>
          </p:cNvPr>
          <p:cNvSpPr txBox="1"/>
          <p:nvPr/>
        </p:nvSpPr>
        <p:spPr>
          <a:xfrm>
            <a:off x="7602517" y="1571625"/>
            <a:ext cx="3090883" cy="3000180"/>
          </a:xfrm>
          <a:prstGeom prst="rect">
            <a:avLst/>
          </a:prstGeom>
          <a:solidFill>
            <a:schemeClr val="accent3">
              <a:lumMod val="20000"/>
              <a:lumOff val="80000"/>
            </a:schemeClr>
          </a:solidFill>
        </p:spPr>
        <p:txBody>
          <a:bodyPr wrap="square" rtlCol="0">
            <a:spAutoFit/>
          </a:bodyPr>
          <a:lstStyle/>
          <a:p>
            <a:pPr>
              <a:lnSpc>
                <a:spcPct val="150000"/>
              </a:lnSpc>
            </a:pPr>
            <a:r>
              <a:rPr lang="en-US" sz="1600" b="1" dirty="0">
                <a:latin typeface="Century Gothic" panose="020B0502020202020204" pitchFamily="34" charset="0"/>
              </a:rPr>
              <a:t>EDO STATE INLAND REVENUE </a:t>
            </a:r>
            <a:r>
              <a:rPr lang="en-US" sz="1600" dirty="0">
                <a:latin typeface="Century Gothic" panose="020B0502020202020204" pitchFamily="34" charset="0"/>
              </a:rPr>
              <a:t>have implemented a world class service-oriented architecture for their tax management systems using multiple Revenue Service Provides and a collaboration approach.  </a:t>
            </a:r>
            <a:endParaRPr lang="en-NG" sz="1600" dirty="0">
              <a:latin typeface="Century Gothic" panose="020B0502020202020204" pitchFamily="34" charset="0"/>
            </a:endParaRPr>
          </a:p>
        </p:txBody>
      </p:sp>
    </p:spTree>
    <p:extLst>
      <p:ext uri="{BB962C8B-B14F-4D97-AF65-F5344CB8AC3E}">
        <p14:creationId xmlns:p14="http://schemas.microsoft.com/office/powerpoint/2010/main" val="2693060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956</Words>
  <Application>Microsoft Office PowerPoint</Application>
  <PresentationFormat>Custom</PresentationFormat>
  <Paragraphs>135</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Gill Sans MT</vt:lpstr>
      <vt:lpstr>Trebuchet MS</vt:lpstr>
      <vt:lpstr>Wingdings</vt:lpstr>
      <vt:lpstr>Office Theme</vt:lpstr>
      <vt:lpstr>PowerPoint Presentation</vt:lpstr>
      <vt:lpstr>CONTENT</vt:lpstr>
      <vt:lpstr>PowerPoint Presentation</vt:lpstr>
      <vt:lpstr>PowerPoint Presentation</vt:lpstr>
      <vt:lpstr>BUSINESS TRANSFORMATION IN POWER SECTOR</vt:lpstr>
      <vt:lpstr>MOVING FROM CASH TO LESS CASH TO CASHLESS</vt:lpstr>
      <vt:lpstr>PROTECTING THE REVENUE</vt:lpstr>
      <vt:lpstr>PROMOTING A COLLABORATION FRAMEWORK IN IRS</vt:lpstr>
      <vt:lpstr>EIRS – AUTOMATION OF DIRECT ASSESSMENT</vt:lpstr>
      <vt:lpstr>EIRS GROWTH ON TRANSFORMATION IN DIRECT ASSESSMENT</vt:lpstr>
      <vt:lpstr>LESSONS LEARNED</vt:lpstr>
      <vt:lpstr>EXPANDING THE TAX NET</vt:lpstr>
      <vt:lpstr>ENABLING REVENUE ASSURANCE IN COLLECTIONS</vt:lpstr>
      <vt:lpstr>ENFORCING</vt:lpstr>
      <vt:lpstr>AUTOMATE YOUR WORKFLOW FOR MONITORING</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Wumi Oghoetuoma</dc:creator>
  <cp:lastModifiedBy>Naomi Tietie</cp:lastModifiedBy>
  <cp:revision>86</cp:revision>
  <cp:lastPrinted>2020-03-05T18:07:01Z</cp:lastPrinted>
  <dcterms:created xsi:type="dcterms:W3CDTF">2020-02-14T13:45:12Z</dcterms:created>
  <dcterms:modified xsi:type="dcterms:W3CDTF">2021-04-19T13:56:30Z</dcterms:modified>
</cp:coreProperties>
</file>