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0"/>
  </p:notesMasterIdLst>
  <p:sldIdLst>
    <p:sldId id="256" r:id="rId2"/>
    <p:sldId id="268" r:id="rId3"/>
    <p:sldId id="270" r:id="rId4"/>
    <p:sldId id="267" r:id="rId5"/>
    <p:sldId id="271" r:id="rId6"/>
    <p:sldId id="265" r:id="rId7"/>
    <p:sldId id="260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anrewaju Ajogbasile" initials="OA" lastIdx="1" clrIdx="0">
    <p:extLst>
      <p:ext uri="{19B8F6BF-5375-455C-9EA6-DF929625EA0E}">
        <p15:presenceInfo xmlns:p15="http://schemas.microsoft.com/office/powerpoint/2012/main" userId="S::oajogbasile@ngf.org.ng::23635f07-2378-489c-b5c7-c9d0e7c4dbbd" providerId="AD"/>
      </p:ext>
    </p:extLst>
  </p:cmAuthor>
  <p:cmAuthor id="2" name="Uzochukwu Amakom" initials="UA" lastIdx="1" clrIdx="1">
    <p:extLst>
      <p:ext uri="{19B8F6BF-5375-455C-9EA6-DF929625EA0E}">
        <p15:presenceInfo xmlns:p15="http://schemas.microsoft.com/office/powerpoint/2012/main" userId="3e0a9917f3ff2798" providerId="Windows Live"/>
      </p:ext>
    </p:extLst>
  </p:cmAuthor>
  <p:cmAuthor id="3" name="Solomon Affun" initials="SA" lastIdx="2" clrIdx="2">
    <p:extLst>
      <p:ext uri="{19B8F6BF-5375-455C-9EA6-DF929625EA0E}">
        <p15:presenceInfo xmlns:p15="http://schemas.microsoft.com/office/powerpoint/2012/main" userId="S::saffun@ngf.org.ng::a196e86d-4797-4e19-965a-8f8f7b45d7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0167" autoAdjust="0"/>
  </p:normalViewPr>
  <p:slideViewPr>
    <p:cSldViewPr snapToGrid="0">
      <p:cViewPr varScale="1">
        <p:scale>
          <a:sx n="65" d="100"/>
          <a:sy n="6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D3176-06DF-4DB5-8461-09031C39CE62}" type="datetimeFigureOut">
              <a:rPr lang="en-NG" smtClean="0"/>
              <a:t>20/01/2021</a:t>
            </a:fld>
            <a:endParaRPr lang="en-N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D1711-B968-4411-B144-DDF060456B53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89769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D1711-B968-4411-B144-DDF060456B53}" type="slidenum">
              <a:rPr lang="en-NG" smtClean="0"/>
              <a:t>1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479899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D1711-B968-4411-B144-DDF060456B53}" type="slidenum">
              <a:rPr lang="en-NG" smtClean="0"/>
              <a:t>2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837790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D1711-B968-4411-B144-DDF060456B53}" type="slidenum">
              <a:rPr lang="en-NG" smtClean="0"/>
              <a:t>3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17738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3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3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9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3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5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4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1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9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8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8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43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ajogbasile@ngf.org.ng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eekpenyong@dmo.gov.ng%3cmailto:eekpenyong@dmo.gov.ng" TargetMode="External"/><Relationship Id="rId3" Type="http://schemas.openxmlformats.org/officeDocument/2006/relationships/hyperlink" Target="mailto:ali4m1968@gmail.com" TargetMode="External"/><Relationship Id="rId7" Type="http://schemas.openxmlformats.org/officeDocument/2006/relationships/hyperlink" Target="mailto:saffun@ngf.org.ng" TargetMode="External"/><Relationship Id="rId2" Type="http://schemas.openxmlformats.org/officeDocument/2006/relationships/hyperlink" Target="mailto:stephenokon117@yaho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ftas@oaugf.ng" TargetMode="External"/><Relationship Id="rId5" Type="http://schemas.openxmlformats.org/officeDocument/2006/relationships/hyperlink" Target="mailto:ayodeji.ogunyemi@oaugf.ng" TargetMode="External"/><Relationship Id="rId10" Type="http://schemas.openxmlformats.org/officeDocument/2006/relationships/hyperlink" Target="mailto:Andrew.Onyeanakwe@ogpnigeria.gov.ng" TargetMode="External"/><Relationship Id="rId4" Type="http://schemas.openxmlformats.org/officeDocument/2006/relationships/hyperlink" Target="mailto:mibrahim@sftas.org.ng" TargetMode="External"/><Relationship Id="rId9" Type="http://schemas.openxmlformats.org/officeDocument/2006/relationships/hyperlink" Target="mailto:bunmisiyanb@yaho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427EA3-1645-4B27-A5C2-55E8E24C6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5CDBF6-7B87-4A58-92CA-E887CA36A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FF2B2E-1CF1-403F-BB44-3F9C3E7F6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8B4D3C-0DE0-43B9-B032-32B536B96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E96DBC-75CC-4A2A-8B66-B8B595203AF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015207" y="1633825"/>
            <a:ext cx="4815754" cy="2279989"/>
          </a:xfrm>
          <a:prstGeom prst="rect">
            <a:avLst/>
          </a:prstGeom>
          <a:noFill/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07788D3-E467-4E25-A5E9-FD41795BD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7F85FE9-96E4-490E-983D-25D5ECE8D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343131"/>
            <a:ext cx="3081576" cy="20858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FF"/>
                </a:solidFill>
                <a:latin typeface="Candara" panose="020E0502030303020204" pitchFamily="34" charset="0"/>
              </a:rPr>
              <a:t>SFTAS PROGRAMME UPDATE</a:t>
            </a:r>
          </a:p>
        </p:txBody>
      </p:sp>
      <p:sp>
        <p:nvSpPr>
          <p:cNvPr id="7" name="Subtitle 7">
            <a:extLst>
              <a:ext uri="{FF2B5EF4-FFF2-40B4-BE49-F238E27FC236}">
                <a16:creationId xmlns:a16="http://schemas.microsoft.com/office/drawing/2014/main" id="{23FDF931-A765-459F-8561-440AEF3EB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7563" y="3500278"/>
            <a:ext cx="2476028" cy="401605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</a:rPr>
              <a:t>20</a:t>
            </a:r>
            <a:r>
              <a:rPr lang="en-US" b="1" cap="none" baseline="30000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</a:rPr>
              <a:t>th</a:t>
            </a:r>
            <a:r>
              <a:rPr lang="en-US" b="1" cap="none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</a:rPr>
              <a:t> January 2021</a:t>
            </a:r>
            <a:endParaRPr lang="en-US" b="1" dirty="0">
              <a:solidFill>
                <a:srgbClr val="FFFFFF">
                  <a:alpha val="75000"/>
                </a:srgbClr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F9C3DF-3533-4AB8-BF9E-E39E58906FAE}"/>
              </a:ext>
            </a:extLst>
          </p:cNvPr>
          <p:cNvSpPr txBox="1"/>
          <p:nvPr/>
        </p:nvSpPr>
        <p:spPr>
          <a:xfrm>
            <a:off x="298042" y="3794848"/>
            <a:ext cx="7617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NIGERIA GOVERNORS’ FORUM (NGF) </a:t>
            </a:r>
          </a:p>
          <a:p>
            <a:pPr algn="ctr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STATES FISCAL TRANSPARENCY, ACCOUNTABILITY AND SUSTAINABILITY(SFTAS) TECHNICAL ASSISTANCE PROJECT</a:t>
            </a:r>
          </a:p>
        </p:txBody>
      </p:sp>
      <p:pic>
        <p:nvPicPr>
          <p:cNvPr id="3" name="Graphic 2" descr="Receiver">
            <a:extLst>
              <a:ext uri="{FF2B5EF4-FFF2-40B4-BE49-F238E27FC236}">
                <a16:creationId xmlns:a16="http://schemas.microsoft.com/office/drawing/2014/main" id="{A1C2F76C-3A9E-45B9-8B95-546AE186D4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29484" y="4888064"/>
            <a:ext cx="476158" cy="47615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3F3CEDA-08CA-48BF-86A4-CE68F17D61E4}"/>
              </a:ext>
            </a:extLst>
          </p:cNvPr>
          <p:cNvSpPr txBox="1"/>
          <p:nvPr/>
        </p:nvSpPr>
        <p:spPr>
          <a:xfrm>
            <a:off x="8576017" y="4146862"/>
            <a:ext cx="25748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</a:rPr>
              <a:t>Presented by:</a:t>
            </a:r>
          </a:p>
          <a:p>
            <a:r>
              <a:rPr lang="en-US" sz="1200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</a:rPr>
              <a:t>Olanrewaju Ajogbasile</a:t>
            </a:r>
          </a:p>
          <a:p>
            <a:r>
              <a:rPr lang="en-US" sz="1200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</a:rPr>
              <a:t>Senior Programme Manager, </a:t>
            </a:r>
          </a:p>
          <a:p>
            <a:r>
              <a:rPr lang="en-US" sz="1200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</a:rPr>
              <a:t>NGF HelpDesk &amp; SFTAS TA</a:t>
            </a:r>
          </a:p>
          <a:p>
            <a:endParaRPr lang="en-US" sz="1200" dirty="0">
              <a:solidFill>
                <a:srgbClr val="FFFFFF">
                  <a:alpha val="75000"/>
                </a:srgbClr>
              </a:solidFill>
              <a:latin typeface="Candara" panose="020E0502030303020204" pitchFamily="34" charset="0"/>
            </a:endParaRPr>
          </a:p>
          <a:p>
            <a:r>
              <a:rPr lang="en-US" sz="1200" b="1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  <a:hlinkClick r:id="rId6"/>
              </a:rPr>
              <a:t>o</a:t>
            </a:r>
            <a:r>
              <a:rPr lang="en-US" sz="1200" b="1" cap="none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  <a:hlinkClick r:id="rId6"/>
              </a:rPr>
              <a:t>ajogbasile@ngf.org.ng</a:t>
            </a:r>
            <a:endParaRPr lang="en-US" sz="1200" b="1" cap="none" dirty="0">
              <a:solidFill>
                <a:srgbClr val="FFFFFF">
                  <a:alpha val="75000"/>
                </a:srgbClr>
              </a:solidFill>
              <a:latin typeface="Candara" panose="020E0502030303020204" pitchFamily="34" charset="0"/>
            </a:endParaRPr>
          </a:p>
          <a:p>
            <a:r>
              <a:rPr lang="en-US" sz="1200" b="1" cap="none" dirty="0">
                <a:solidFill>
                  <a:srgbClr val="FFFFFF">
                    <a:alpha val="75000"/>
                  </a:srgbClr>
                </a:solidFill>
                <a:latin typeface="Candara" panose="020E0502030303020204" pitchFamily="34" charset="0"/>
              </a:rPr>
              <a:t>+2349083411461</a:t>
            </a:r>
          </a:p>
        </p:txBody>
      </p:sp>
    </p:spTree>
    <p:extLst>
      <p:ext uri="{BB962C8B-B14F-4D97-AF65-F5344CB8AC3E}">
        <p14:creationId xmlns:p14="http://schemas.microsoft.com/office/powerpoint/2010/main" val="95603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11F263-2882-44B5-8E89-CA7673D0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ndara" panose="020E0502030303020204" pitchFamily="34" charset="0"/>
              </a:rPr>
              <a:t>Highlights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8D3471-AA7E-4597-94CD-8962D6957BD9}"/>
              </a:ext>
            </a:extLst>
          </p:cNvPr>
          <p:cNvSpPr txBox="1"/>
          <p:nvPr/>
        </p:nvSpPr>
        <p:spPr>
          <a:xfrm>
            <a:off x="5121156" y="4701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SFTAS PROGRAMME UPDATE</a:t>
            </a:r>
            <a:endParaRPr lang="en-US" sz="2400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62901F80-0DC8-403C-B020-C9D2B7ABE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13" y="1502168"/>
            <a:ext cx="5873351" cy="4243957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300" dirty="0">
                <a:solidFill>
                  <a:schemeClr val="tx1"/>
                </a:solidFill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A substantial Program Restructuring in response to COVID-19 has been completed.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April to May: </a:t>
            </a:r>
            <a:r>
              <a:rPr lang="en-US" sz="2000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Consultations with States on new COVID-19 responsive DLIs.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July: </a:t>
            </a:r>
            <a:r>
              <a:rPr lang="en-US" sz="2000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States start implementation of new DLIs, supported by NGF technical assistance.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October: </a:t>
            </a:r>
            <a:r>
              <a:rPr lang="en-US" sz="2000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Completion of Restructuring by WB and FMFBNP to add new DLIs to the </a:t>
            </a:r>
            <a:r>
              <a:rPr lang="en-US" sz="2000" dirty="0">
                <a:solidFill>
                  <a:schemeClr val="tx1"/>
                </a:solidFill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Program.</a:t>
            </a:r>
          </a:p>
          <a:p>
            <a:pPr marL="324000" lvl="1" indent="0" algn="just">
              <a:spcBef>
                <a:spcPts val="0"/>
              </a:spcBef>
              <a:buNone/>
              <a:tabLst>
                <a:tab pos="457200" algn="l"/>
              </a:tabLst>
            </a:pPr>
            <a:endParaRPr lang="en-US" sz="2300" dirty="0">
              <a:solidFill>
                <a:schemeClr val="tx1"/>
              </a:solidFill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300" dirty="0">
                <a:solidFill>
                  <a:schemeClr val="tx1"/>
                </a:solidFill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Additional Financing of US$750 million – The Board Approved the AF on 14 Dec 2020.</a:t>
            </a:r>
          </a:p>
          <a:p>
            <a:pPr lvl="1" algn="just">
              <a:spcBef>
                <a:spcPts val="0"/>
              </a:spcBef>
              <a:tabLst>
                <a:tab pos="457200" algn="l"/>
              </a:tabLst>
            </a:pPr>
            <a:r>
              <a:rPr lang="en-US" sz="2000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FMFBNP agreed for the Additional Financing to remain on-granted to States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endParaRPr lang="en-US" sz="1800" dirty="0"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04B0EA-7B00-4083-A18F-C2D480012878}"/>
              </a:ext>
            </a:extLst>
          </p:cNvPr>
          <p:cNvGrpSpPr/>
          <p:nvPr/>
        </p:nvGrpSpPr>
        <p:grpSpPr>
          <a:xfrm>
            <a:off x="4234131" y="2425148"/>
            <a:ext cx="1363840" cy="1480930"/>
            <a:chOff x="4241830" y="1871506"/>
            <a:chExt cx="1460026" cy="1557494"/>
          </a:xfrm>
        </p:grpSpPr>
        <p:pic>
          <p:nvPicPr>
            <p:cNvPr id="7" name="Graphic 6" descr="Coins outline">
              <a:extLst>
                <a:ext uri="{FF2B5EF4-FFF2-40B4-BE49-F238E27FC236}">
                  <a16:creationId xmlns:a16="http://schemas.microsoft.com/office/drawing/2014/main" id="{D3D7FEF7-7A07-4325-8A95-7EFF61F0A8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41830" y="2514600"/>
              <a:ext cx="914400" cy="914400"/>
            </a:xfrm>
            <a:prstGeom prst="rect">
              <a:avLst/>
            </a:prstGeom>
          </p:spPr>
        </p:pic>
        <p:pic>
          <p:nvPicPr>
            <p:cNvPr id="9" name="Graphic 8" descr="Bar graph with upward trend outline">
              <a:extLst>
                <a:ext uri="{FF2B5EF4-FFF2-40B4-BE49-F238E27FC236}">
                  <a16:creationId xmlns:a16="http://schemas.microsoft.com/office/drawing/2014/main" id="{963FFBEF-EF41-4A11-AB2A-28AA0C77F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87456" y="1871506"/>
              <a:ext cx="914400" cy="914400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CF8B4DD-4DD7-4F9C-BBD6-21C0DABD1875}"/>
              </a:ext>
            </a:extLst>
          </p:cNvPr>
          <p:cNvSpPr txBox="1"/>
          <p:nvPr/>
        </p:nvSpPr>
        <p:spPr>
          <a:xfrm>
            <a:off x="4234131" y="928759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SFTAS Program for Results has been expanded:</a:t>
            </a:r>
          </a:p>
        </p:txBody>
      </p:sp>
    </p:spTree>
    <p:extLst>
      <p:ext uri="{BB962C8B-B14F-4D97-AF65-F5344CB8AC3E}">
        <p14:creationId xmlns:p14="http://schemas.microsoft.com/office/powerpoint/2010/main" val="152733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11F263-2882-44B5-8E89-CA7673D0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ndara" panose="020E0502030303020204" pitchFamily="34" charset="0"/>
              </a:rPr>
              <a:t>Highlights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8D3471-AA7E-4597-94CD-8962D6957BD9}"/>
              </a:ext>
            </a:extLst>
          </p:cNvPr>
          <p:cNvSpPr txBox="1"/>
          <p:nvPr/>
        </p:nvSpPr>
        <p:spPr>
          <a:xfrm>
            <a:off x="5121156" y="4701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SFTAS PROGRAMME UPDATE</a:t>
            </a:r>
            <a:endParaRPr lang="en-US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A09EBAD-3A63-4E29-8F21-BB05C46CB7C5}"/>
              </a:ext>
            </a:extLst>
          </p:cNvPr>
          <p:cNvSpPr txBox="1"/>
          <p:nvPr/>
        </p:nvSpPr>
        <p:spPr>
          <a:xfrm>
            <a:off x="4241830" y="616635"/>
            <a:ext cx="4880285" cy="46166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SFTAS Results and Disbursements to Date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9B8FC99-C1DB-45B7-B697-8590CB9C8D6A}"/>
              </a:ext>
            </a:extLst>
          </p:cNvPr>
          <p:cNvGraphicFramePr>
            <a:graphicFrameLocks noGrp="1"/>
          </p:cNvGraphicFramePr>
          <p:nvPr/>
        </p:nvGraphicFramePr>
        <p:xfrm>
          <a:off x="4349854" y="3563546"/>
          <a:ext cx="7759333" cy="3199750"/>
        </p:xfrm>
        <a:graphic>
          <a:graphicData uri="http://schemas.openxmlformats.org/drawingml/2006/table">
            <a:tbl>
              <a:tblPr firstRow="1" firstCol="1" bandRow="1"/>
              <a:tblGrid>
                <a:gridCol w="1913466">
                  <a:extLst>
                    <a:ext uri="{9D8B030D-6E8A-4147-A177-3AD203B41FA5}">
                      <a16:colId xmlns:a16="http://schemas.microsoft.com/office/drawing/2014/main" val="3868464959"/>
                    </a:ext>
                  </a:extLst>
                </a:gridCol>
                <a:gridCol w="1135411">
                  <a:extLst>
                    <a:ext uri="{9D8B030D-6E8A-4147-A177-3AD203B41FA5}">
                      <a16:colId xmlns:a16="http://schemas.microsoft.com/office/drawing/2014/main" val="1981337544"/>
                    </a:ext>
                  </a:extLst>
                </a:gridCol>
                <a:gridCol w="2442753">
                  <a:extLst>
                    <a:ext uri="{9D8B030D-6E8A-4147-A177-3AD203B41FA5}">
                      <a16:colId xmlns:a16="http://schemas.microsoft.com/office/drawing/2014/main" val="1711832872"/>
                    </a:ext>
                  </a:extLst>
                </a:gridCol>
                <a:gridCol w="1117387">
                  <a:extLst>
                    <a:ext uri="{9D8B030D-6E8A-4147-A177-3AD203B41FA5}">
                      <a16:colId xmlns:a16="http://schemas.microsoft.com/office/drawing/2014/main" val="2981854094"/>
                    </a:ext>
                  </a:extLst>
                </a:gridCol>
                <a:gridCol w="1150316">
                  <a:extLst>
                    <a:ext uri="{9D8B030D-6E8A-4147-A177-3AD203B41FA5}">
                      <a16:colId xmlns:a16="http://schemas.microsoft.com/office/drawing/2014/main" val="3662223978"/>
                    </a:ext>
                  </a:extLst>
                </a:gridCol>
              </a:tblGrid>
              <a:tr h="5091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 DLIs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Performance Year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Verification and Disbursement Status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# States Receiving Grants</a:t>
                      </a:r>
                    </a:p>
                  </a:txBody>
                  <a:tcPr marL="45384" marR="45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USD Million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051611"/>
                  </a:ext>
                </a:extLst>
              </a:tr>
              <a:tr h="365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 APA (Original DLIs 1-9)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Verified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Disbursed April 2020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 States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120.60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0989"/>
                  </a:ext>
                </a:extLst>
              </a:tr>
              <a:tr h="365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DLI 13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(13.1 Amended 2020 Budget)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Verified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Disbursed Oct 2020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 States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175.00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996765"/>
                  </a:ext>
                </a:extLst>
              </a:tr>
              <a:tr h="365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 APA (Original DLIs 1-9)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Verified,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Disbursed Dec 2020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 States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239.60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209611"/>
                  </a:ext>
                </a:extLst>
              </a:tr>
              <a:tr h="365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DLI 11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(11.1 Tax Compliance Relief)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Verified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Disbursed Dec 2020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 States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85.00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700938"/>
                  </a:ext>
                </a:extLst>
              </a:tr>
              <a:tr h="365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DLI 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(12.1 </a:t>
                      </a:r>
                      <a:r>
                        <a:rPr lang="en-US" sz="1100" b="1" i="1" dirty="0">
                          <a:latin typeface="Candara" panose="020E05020303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Emergency procurement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Under Verification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Target Disbursement February 2021</a:t>
                      </a:r>
                      <a:endParaRPr lang="en-US" sz="1100" i="1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24-28 States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to 70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466280"/>
                  </a:ext>
                </a:extLst>
              </a:tr>
              <a:tr h="219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 APA (Original DLIs 1-9)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be verified and disbursed Q4 CY2021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086674"/>
                  </a:ext>
                </a:extLst>
              </a:tr>
              <a:tr h="2182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DLIs 10-13 Results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be verified and disbursed Q4 CY2021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574823"/>
                  </a:ext>
                </a:extLst>
              </a:tr>
              <a:tr h="214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 APA (Original DLIs 1-9)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be verified and disbursed Q3 CY2022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5384" marR="453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050655"/>
                  </a:ext>
                </a:extLst>
              </a:tr>
              <a:tr h="21065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Disbursement in CY2020 from Original </a:t>
                      </a:r>
                      <a:r>
                        <a:rPr lang="en-US" sz="1100" b="1" dirty="0" err="1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PforR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Financing USD 700 million</a:t>
                      </a:r>
                    </a:p>
                  </a:txBody>
                  <a:tcPr marL="45384" marR="45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620.2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384" marR="453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161581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5039FF6B-A895-45CC-B4DA-971E6B31DA70}"/>
              </a:ext>
            </a:extLst>
          </p:cNvPr>
          <p:cNvSpPr txBox="1"/>
          <p:nvPr/>
        </p:nvSpPr>
        <p:spPr>
          <a:xfrm>
            <a:off x="4241830" y="900394"/>
            <a:ext cx="7867358" cy="264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latin typeface="Candara" panose="020E0502030303020204" pitchFamily="34" charset="0"/>
                <a:cs typeface="Calibri" panose="020F0502020204030204" pitchFamily="34" charset="0"/>
              </a:rPr>
              <a:t>Program targets for results and disbursements for the Original DLIs for 2018 and 2019 have been exceeded.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latin typeface="Candara" panose="020E0502030303020204" pitchFamily="34" charset="0"/>
                <a:cs typeface="Calibri" panose="020F0502020204030204" pitchFamily="34" charset="0"/>
              </a:rPr>
              <a:t>States have also performed strongly on the new COVID-19 responsive DLIs with 35 and 34 States achieving the Amended 2020 Budget and Tax Compliance Relief Program DLIs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400" dirty="0">
                <a:latin typeface="Candara" panose="020E0502030303020204" pitchFamily="34" charset="0"/>
                <a:cs typeface="Calibri" panose="020F0502020204030204" pitchFamily="34" charset="0"/>
              </a:rPr>
              <a:t>The FMFBNP and the World Bank are concluding the verification of the assessment results for DLI 12 (</a:t>
            </a:r>
            <a:r>
              <a:rPr lang="en-US" sz="1400" i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procurement guideline and increased participation of SMEs) – Est. February 2021.</a:t>
            </a:r>
            <a:endParaRPr lang="en-US" sz="1400" dirty="0">
              <a:latin typeface="Candara" panose="020E050203030302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>
                <a:latin typeface="Candara" panose="020E0502030303020204" pitchFamily="34" charset="0"/>
                <a:cs typeface="Calibri" panose="020F0502020204030204" pitchFamily="34" charset="0"/>
              </a:rPr>
              <a:t>The Original Program For Results financing of USD 700 million has been nearly fully disbursed by the end of CY2020 and will soon be fully drawn down</a:t>
            </a:r>
          </a:p>
        </p:txBody>
      </p:sp>
    </p:spTree>
    <p:extLst>
      <p:ext uri="{BB962C8B-B14F-4D97-AF65-F5344CB8AC3E}">
        <p14:creationId xmlns:p14="http://schemas.microsoft.com/office/powerpoint/2010/main" val="255348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11F263-2882-44B5-8E89-CA7673D0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ndara" panose="020E0502030303020204" pitchFamily="34" charset="0"/>
              </a:rPr>
              <a:t>Highlights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9A207A-AE6E-4EC4-AD10-C2D19F13D943}"/>
              </a:ext>
            </a:extLst>
          </p:cNvPr>
          <p:cNvSpPr txBox="1"/>
          <p:nvPr/>
        </p:nvSpPr>
        <p:spPr>
          <a:xfrm>
            <a:off x="4546967" y="3974160"/>
            <a:ext cx="7183597" cy="48528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8D3471-AA7E-4597-94CD-8962D6957BD9}"/>
              </a:ext>
            </a:extLst>
          </p:cNvPr>
          <p:cNvSpPr txBox="1"/>
          <p:nvPr/>
        </p:nvSpPr>
        <p:spPr>
          <a:xfrm>
            <a:off x="5121156" y="4701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SFTAS PROGRAMME UPDATE</a:t>
            </a:r>
            <a:endParaRPr lang="en-US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2F76EC-AB07-4F78-8B63-B34D1CC9384E}"/>
              </a:ext>
            </a:extLst>
          </p:cNvPr>
          <p:cNvSpPr txBox="1"/>
          <p:nvPr/>
        </p:nvSpPr>
        <p:spPr>
          <a:xfrm>
            <a:off x="4380983" y="1592920"/>
            <a:ext cx="7515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800" b="1" dirty="0">
                <a:solidFill>
                  <a:srgbClr val="C00000"/>
                </a:solidFill>
                <a:latin typeface="Candara" panose="020E0502030303020204" pitchFamily="34" charset="0"/>
              </a:rPr>
              <a:t>2020 APA Eligibility Criteria Part 1: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12488F1-8FAC-4402-A10B-C64BD7F24BA1}"/>
              </a:ext>
            </a:extLst>
          </p:cNvPr>
          <p:cNvGrpSpPr/>
          <p:nvPr/>
        </p:nvGrpSpPr>
        <p:grpSpPr>
          <a:xfrm>
            <a:off x="4425002" y="532529"/>
            <a:ext cx="5861040" cy="914400"/>
            <a:chOff x="4343444" y="639872"/>
            <a:chExt cx="5861040" cy="91440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89C5AD9-56A6-410F-B39E-15C8F9014EA3}"/>
                </a:ext>
              </a:extLst>
            </p:cNvPr>
            <p:cNvSpPr txBox="1"/>
            <p:nvPr/>
          </p:nvSpPr>
          <p:spPr>
            <a:xfrm>
              <a:off x="5324199" y="952739"/>
              <a:ext cx="4880285" cy="461665"/>
            </a:xfrm>
            <a:prstGeom prst="rect">
              <a:avLst/>
            </a:prstGeom>
          </p:spPr>
          <p:txBody>
            <a:bodyPr rtlCol="0">
              <a:normAutofit lnSpcReduction="10000"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20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Upcoming deadline</a:t>
              </a:r>
              <a:r>
                <a:rPr lang="en-US" dirty="0">
                  <a:solidFill>
                    <a:srgbClr val="002060"/>
                  </a:solidFill>
                  <a:latin typeface="Candara" panose="020E0502030303020204" pitchFamily="34" charset="0"/>
                </a:rPr>
                <a:t>:</a:t>
              </a:r>
            </a:p>
            <a:p>
              <a:pPr algn="just">
                <a:spcAft>
                  <a:spcPts val="600"/>
                </a:spcAft>
              </a:pPr>
              <a:endParaRPr lang="en-US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10" name="Graphic 9" descr="Alarm clock">
              <a:extLst>
                <a:ext uri="{FF2B5EF4-FFF2-40B4-BE49-F238E27FC236}">
                  <a16:creationId xmlns:a16="http://schemas.microsoft.com/office/drawing/2014/main" id="{D0345815-E354-4B94-8038-606394D1B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43444" y="639872"/>
              <a:ext cx="914400" cy="914400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E4E774C-D871-4F55-A148-009835D46A47}"/>
              </a:ext>
            </a:extLst>
          </p:cNvPr>
          <p:cNvSpPr txBox="1"/>
          <p:nvPr/>
        </p:nvSpPr>
        <p:spPr>
          <a:xfrm>
            <a:off x="4506509" y="2171736"/>
            <a:ext cx="7443842" cy="1752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States are expected to prepare their FY2021 State budget under the </a:t>
            </a: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National Chart of Accounts</a:t>
            </a:r>
            <a:r>
              <a:rPr lang="en-GB" sz="1600" b="1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(minimum of administrative, economic and function segment classifications), get the budget </a:t>
            </a: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approved by the State Assembly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assented to by the Governor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and </a:t>
            </a: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published on</a:t>
            </a:r>
            <a:r>
              <a:rPr lang="en-GB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l</a:t>
            </a:r>
            <a:r>
              <a:rPr lang="en-GB" b="1" dirty="0">
                <a:solidFill>
                  <a:srgbClr val="FF0000"/>
                </a:solidFill>
                <a:latin typeface="Candara" panose="020E0502030303020204" pitchFamily="34" charset="0"/>
              </a:rPr>
              <a:t>ine</a:t>
            </a:r>
            <a:r>
              <a:rPr lang="en-GB" sz="1600" b="1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by 31</a:t>
            </a:r>
            <a:r>
              <a:rPr lang="en-GB" sz="1600" b="1" baseline="30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st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January 2021.”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0BF5ED-ADF7-4CEA-988E-4274718DD983}"/>
              </a:ext>
            </a:extLst>
          </p:cNvPr>
          <p:cNvCxnSpPr/>
          <p:nvPr/>
        </p:nvCxnSpPr>
        <p:spPr>
          <a:xfrm>
            <a:off x="4940927" y="2171736"/>
            <a:ext cx="49528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73B525-E84B-40AD-873D-044DEDE477B3}"/>
              </a:ext>
            </a:extLst>
          </p:cNvPr>
          <p:cNvCxnSpPr/>
          <p:nvPr/>
        </p:nvCxnSpPr>
        <p:spPr>
          <a:xfrm>
            <a:off x="6522965" y="4074566"/>
            <a:ext cx="49528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E8212DD-F0CD-47E6-99B7-F93B418CCA9F}"/>
              </a:ext>
            </a:extLst>
          </p:cNvPr>
          <p:cNvSpPr txBox="1"/>
          <p:nvPr/>
        </p:nvSpPr>
        <p:spPr>
          <a:xfrm>
            <a:off x="5398127" y="4381449"/>
            <a:ext cx="6793873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45" fontAlgn="base">
              <a:spcBef>
                <a:spcPts val="6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defRPr/>
            </a:pPr>
            <a:r>
              <a:rPr lang="en-US" sz="1800" b="1" kern="0" dirty="0">
                <a:latin typeface="Candara" panose="020E0502030303020204" pitchFamily="34" charset="0"/>
                <a:ea typeface="MS PGothic" pitchFamily="34" charset="-128"/>
                <a:cs typeface="Calibri" panose="020F0502020204030204" pitchFamily="34" charset="0"/>
              </a:rPr>
              <a:t>All 36 States met the </a:t>
            </a:r>
            <a:r>
              <a:rPr lang="en-US" b="1" kern="0" dirty="0">
                <a:latin typeface="Candara" panose="020E0502030303020204" pitchFamily="34" charset="0"/>
                <a:ea typeface="MS PGothic" pitchFamily="34" charset="-128"/>
                <a:cs typeface="Calibri" panose="020F0502020204030204" pitchFamily="34" charset="0"/>
              </a:rPr>
              <a:t>second</a:t>
            </a:r>
            <a:r>
              <a:rPr lang="en-US" sz="1800" b="1" kern="0" dirty="0">
                <a:latin typeface="Candara" panose="020E0502030303020204" pitchFamily="34" charset="0"/>
                <a:ea typeface="MS PGothic" pitchFamily="34" charset="-128"/>
                <a:cs typeface="Calibri" panose="020F0502020204030204" pitchFamily="34" charset="0"/>
              </a:rPr>
              <a:t> part of the 2020 Eligibility Criteria (EC) having published online IPSAS-compliant 2019 audited financial statements by 31 August 2020. </a:t>
            </a:r>
          </a:p>
          <a:p>
            <a:pPr marL="60945" fontAlgn="base">
              <a:spcBef>
                <a:spcPts val="6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defRPr/>
            </a:pPr>
            <a:endParaRPr lang="en-US" sz="1800" b="1" kern="0" dirty="0"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</p:txBody>
      </p:sp>
      <p:pic>
        <p:nvPicPr>
          <p:cNvPr id="6" name="Graphic 5" descr="Completed with solid fill">
            <a:extLst>
              <a:ext uri="{FF2B5EF4-FFF2-40B4-BE49-F238E27FC236}">
                <a16:creationId xmlns:a16="http://schemas.microsoft.com/office/drawing/2014/main" id="{99271839-1E39-4C8B-946B-46AD90983B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4589" y="4301150"/>
            <a:ext cx="1131168" cy="113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3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6152AB-190C-4250-8AA5-B7754A841E61}"/>
              </a:ext>
            </a:extLst>
          </p:cNvPr>
          <p:cNvSpPr txBox="1"/>
          <p:nvPr/>
        </p:nvSpPr>
        <p:spPr>
          <a:xfrm>
            <a:off x="1381541" y="760338"/>
            <a:ext cx="9170204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SUMMARY STATUS AS OF </a:t>
            </a:r>
            <a:r>
              <a:rPr lang="en-US" sz="2400" b="1" dirty="0">
                <a:solidFill>
                  <a:srgbClr val="222222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 JANUARY – </a:t>
            </a:r>
            <a:r>
              <a:rPr lang="en-US" sz="2400" b="1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11 DAYS TO GO</a:t>
            </a:r>
            <a:endParaRPr lang="en-GB" sz="2400" dirty="0">
              <a:solidFill>
                <a:srgbClr val="C00000"/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B992A2-3E0B-4AD4-BE41-C2DE0DFB40BF}"/>
              </a:ext>
            </a:extLst>
          </p:cNvPr>
          <p:cNvSpPr txBox="1"/>
          <p:nvPr/>
        </p:nvSpPr>
        <p:spPr>
          <a:xfrm>
            <a:off x="868017" y="4180913"/>
            <a:ext cx="10614992" cy="1331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724650" algn="l"/>
              </a:tabLst>
            </a:pPr>
            <a:r>
              <a:rPr lang="en-US" sz="1800" b="1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**States that do not meet the 2020 EC will NOT be eligible to receive grants for any 2020 Original DLIs (2020 APA) or NEW COVID-19 responsive DLIs that are to be achieved in CY2021. </a:t>
            </a:r>
          </a:p>
          <a:p>
            <a:pPr marL="918195" lvl="1" indent="-400050" fontAlgn="base">
              <a:spcBef>
                <a:spcPts val="6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AutoNum type="romanLcParenBoth"/>
              <a:defRPr/>
            </a:pPr>
            <a:r>
              <a:rPr lang="en-US" sz="1600" b="1" dirty="0">
                <a:latin typeface="Candara" panose="020E0502030303020204" pitchFamily="34" charset="0"/>
                <a:cs typeface="Calibri" panose="020F0502020204030204" pitchFamily="34" charset="0"/>
              </a:rPr>
              <a:t>Any of the 2020 Original DLIs (2020 APA, total max ~US$15 million) AND </a:t>
            </a:r>
          </a:p>
          <a:p>
            <a:pPr marL="918195" lvl="1" indent="-400050" fontAlgn="base">
              <a:spcBef>
                <a:spcPts val="6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AutoNum type="romanLcParenBoth"/>
              <a:defRPr/>
            </a:pPr>
            <a:r>
              <a:rPr lang="en-US" sz="1600" b="1" dirty="0">
                <a:latin typeface="Candara" panose="020E0502030303020204" pitchFamily="34" charset="0"/>
                <a:cs typeface="Calibri" panose="020F0502020204030204" pitchFamily="34" charset="0"/>
              </a:rPr>
              <a:t>Any of the new COVID-19 responsive DLIs to be achieved in CY2021 (total max ~ US$11 million)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A68B1A-A824-42CC-91D3-3E0D551754E1}"/>
              </a:ext>
            </a:extLst>
          </p:cNvPr>
          <p:cNvSpPr txBox="1"/>
          <p:nvPr/>
        </p:nvSpPr>
        <p:spPr>
          <a:xfrm>
            <a:off x="781730" y="1345697"/>
            <a:ext cx="10369826" cy="2483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Messages</a:t>
            </a:r>
            <a:endParaRPr lang="en-GB" sz="2000" u="sng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States have published online their Approved FY2021 budgets while 20 States have not yet published. </a:t>
            </a:r>
            <a:r>
              <a:rPr lang="en-US" dirty="0">
                <a:solidFill>
                  <a:srgbClr val="222222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 of the 20 States that </a:t>
            </a:r>
            <a:r>
              <a:rPr lang="en-US" dirty="0">
                <a:solidFill>
                  <a:srgbClr val="222222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 to publish their budgets is because they are addressing NCoA issues, working with NGF. </a:t>
            </a:r>
            <a:endParaRPr lang="en-GB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NGF has provided TA to 35 States on NCoA with 22 States already complete and 13 States near completion.</a:t>
            </a:r>
            <a:endParaRPr lang="en-GB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States should ensure that the NCoA compliant budget document published online is consistent with the Approved budget (Appropriation Law assented to by the Governor) published online.</a:t>
            </a:r>
            <a:endParaRPr lang="en-GB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1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19ADFB-24F9-417B-BC3A-983B9AB7EC1D}"/>
              </a:ext>
            </a:extLst>
          </p:cNvPr>
          <p:cNvSpPr txBox="1"/>
          <p:nvPr/>
        </p:nvSpPr>
        <p:spPr>
          <a:xfrm>
            <a:off x="1045858" y="1890135"/>
            <a:ext cx="10513384" cy="37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SUMMARY STATUS AS OF 19 JANUARY – </a:t>
            </a:r>
            <a:r>
              <a:rPr lang="en-US" sz="1800" b="1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12 DAYS TO GO</a:t>
            </a:r>
            <a:endParaRPr lang="en-GB" sz="1800" dirty="0">
              <a:solidFill>
                <a:srgbClr val="C00000"/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792BAD-D8B4-4759-9CBB-2671C3CDA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70815"/>
              </p:ext>
            </p:extLst>
          </p:nvPr>
        </p:nvGraphicFramePr>
        <p:xfrm>
          <a:off x="529291" y="1058666"/>
          <a:ext cx="11129309" cy="4856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190">
                  <a:extLst>
                    <a:ext uri="{9D8B030D-6E8A-4147-A177-3AD203B41FA5}">
                      <a16:colId xmlns:a16="http://schemas.microsoft.com/office/drawing/2014/main" val="893405584"/>
                    </a:ext>
                  </a:extLst>
                </a:gridCol>
                <a:gridCol w="1202464">
                  <a:extLst>
                    <a:ext uri="{9D8B030D-6E8A-4147-A177-3AD203B41FA5}">
                      <a16:colId xmlns:a16="http://schemas.microsoft.com/office/drawing/2014/main" val="3815524762"/>
                    </a:ext>
                  </a:extLst>
                </a:gridCol>
                <a:gridCol w="2899933">
                  <a:extLst>
                    <a:ext uri="{9D8B030D-6E8A-4147-A177-3AD203B41FA5}">
                      <a16:colId xmlns:a16="http://schemas.microsoft.com/office/drawing/2014/main" val="2565470552"/>
                    </a:ext>
                  </a:extLst>
                </a:gridCol>
                <a:gridCol w="1791713">
                  <a:extLst>
                    <a:ext uri="{9D8B030D-6E8A-4147-A177-3AD203B41FA5}">
                      <a16:colId xmlns:a16="http://schemas.microsoft.com/office/drawing/2014/main" val="2709517655"/>
                    </a:ext>
                  </a:extLst>
                </a:gridCol>
                <a:gridCol w="2355574">
                  <a:extLst>
                    <a:ext uri="{9D8B030D-6E8A-4147-A177-3AD203B41FA5}">
                      <a16:colId xmlns:a16="http://schemas.microsoft.com/office/drawing/2014/main" val="2448363799"/>
                    </a:ext>
                  </a:extLst>
                </a:gridCol>
                <a:gridCol w="1888435">
                  <a:extLst>
                    <a:ext uri="{9D8B030D-6E8A-4147-A177-3AD203B41FA5}">
                      <a16:colId xmlns:a16="http://schemas.microsoft.com/office/drawing/2014/main" val="629217721"/>
                    </a:ext>
                  </a:extLst>
                </a:gridCol>
              </a:tblGrid>
              <a:tr h="4550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Grade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Color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Status of the publication online of the approved FY21 Annual State Budget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# of States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Status of NCoA compliance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# of States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30573"/>
                  </a:ext>
                </a:extLst>
              </a:tr>
              <a:tr h="5291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Green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Online publication of the FY2021 budget approved by the State Assembly and assented to by the Governor 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16-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, Bauchi, Benue, Ekiti, Imo, Jigawa, Kaduna, Kano, Katsina, Kogi, Nasarawa, Ondo, Oyo, Plateau, Delta and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Zamfara`State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NGF TA complete – either doing final review or cleared for publication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22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- Adamawa,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Ibom, Bauchi, Benue, Delta, Ebonyi, Edo, Ekiti, Enugu, Jigawa, Kaduna, Katsina, Kebbi, Kogi,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Kwara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, Nasarawa, Ondo, Osun, Oyo, Rivers, Yobe and Zamfara State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01483"/>
                  </a:ext>
                </a:extLst>
              </a:tr>
              <a:tr h="2983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Yellow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NGF TA is ongoing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13-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Sokoto, Taraba, Ogun, Plateau, Kano, Imo, Gombe,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, Cross River,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Abia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, Lagos, Niger and Bayelsa State.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780006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Red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FY2021 Approved Budget NOT yet published online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20-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Adamawa,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Akwa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Ibom, Anambra, Bayelsa,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Borno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, Cross River, Ebonyi, Edo, Enugu, Gombe, Kebbi,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Kwara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, Lagos, Niger, Ogun, Osun, Rivers, Sokoto, Taraba and Yobe State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NGF yet to receive budget document &amp; CoA from State for review.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24650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Anambra State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22246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96152AB-190C-4250-8AA5-B7754A841E61}"/>
              </a:ext>
            </a:extLst>
          </p:cNvPr>
          <p:cNvSpPr txBox="1"/>
          <p:nvPr/>
        </p:nvSpPr>
        <p:spPr>
          <a:xfrm>
            <a:off x="1381541" y="561969"/>
            <a:ext cx="9170204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SUMMARY STATUS AS OF </a:t>
            </a:r>
            <a:r>
              <a:rPr lang="en-US" sz="2400" b="1" dirty="0">
                <a:solidFill>
                  <a:srgbClr val="222222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dirty="0">
                <a:solidFill>
                  <a:srgbClr val="222222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 JANUARY – </a:t>
            </a:r>
            <a:r>
              <a:rPr lang="en-US" sz="2400" b="1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11 DAYS TO GO</a:t>
            </a:r>
            <a:endParaRPr lang="en-GB" sz="2400" dirty="0">
              <a:solidFill>
                <a:srgbClr val="C00000"/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7C4B09-D3D1-4A38-BD4C-47D403F36BF6}"/>
              </a:ext>
            </a:extLst>
          </p:cNvPr>
          <p:cNvSpPr txBox="1"/>
          <p:nvPr/>
        </p:nvSpPr>
        <p:spPr>
          <a:xfrm>
            <a:off x="602610" y="5959273"/>
            <a:ext cx="10956632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****States should review carefully their Status and ensure they are “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r>
              <a:rPr lang="en-US" sz="1600" b="1" dirty="0">
                <a:solidFill>
                  <a:srgbClr val="C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on both requirements before 31st January 2021</a:t>
            </a:r>
            <a:endParaRPr lang="en-GB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08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0A121B-6426-4F7D-93FE-DC87A0AC9D9E}"/>
              </a:ext>
            </a:extLst>
          </p:cNvPr>
          <p:cNvSpPr txBox="1"/>
          <p:nvPr/>
        </p:nvSpPr>
        <p:spPr>
          <a:xfrm>
            <a:off x="5689989" y="3056999"/>
            <a:ext cx="5207595" cy="100046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rgbClr val="002060"/>
                </a:solidFill>
                <a:latin typeface="Candara" panose="020E0502030303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1633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5E0912-3175-4F98-9F6D-430B64B6D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4131" y="591710"/>
            <a:ext cx="3553045" cy="4125402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u="sng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1200" b="1" u="sng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Coordination Unit</a:t>
            </a:r>
            <a:endParaRPr lang="en-US" sz="1200" b="1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Mr. Stephen Okon,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SFTAS-National Program Coordinator,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 Home Finance Department,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Federal Ministry of Finance, Budget and Planning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 Business District,</a:t>
            </a:r>
            <a:r>
              <a:rPr lang="en-US" sz="1200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Abuja.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chemeClr val="tx1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stephenokon117@yahoo.com</a:t>
            </a:r>
            <a:endParaRPr lang="en-US" sz="1200" u="sng" dirty="0">
              <a:solidFill>
                <a:schemeClr val="tx1"/>
              </a:solidFill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08065643949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Mr. Ali Mohammed,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Deputy National Program Coordinator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rgbClr val="196AD4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ali4m1968@gmail.com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07033337112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b="1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Please copy enquires to: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Mr. Ibrahim Mohammed,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SFTAS Communication Specialist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u="sng" dirty="0">
                <a:solidFill>
                  <a:srgbClr val="196AD4"/>
                </a:solidFill>
                <a:latin typeface="Candara" panose="020E0502030303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mibrahim@sftas.org.ng</a:t>
            </a:r>
            <a:endParaRPr lang="en-US" sz="1200" u="sng" dirty="0">
              <a:solidFill>
                <a:srgbClr val="196AD4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08035993754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973577E-692A-46EC-9A25-06BF17304A2E}"/>
              </a:ext>
            </a:extLst>
          </p:cNvPr>
          <p:cNvSpPr txBox="1">
            <a:spLocks/>
          </p:cNvSpPr>
          <p:nvPr/>
        </p:nvSpPr>
        <p:spPr>
          <a:xfrm>
            <a:off x="8103823" y="573819"/>
            <a:ext cx="3785507" cy="19333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u="sng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Office of the Auditor-General for the Federation as the IVA</a:t>
            </a: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Mr. Ayodeji Ogunyemi</a:t>
            </a: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SFTAS Senior Quality Assurance Advisor</a:t>
            </a: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b="0" u="sng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ayodeji.ogunyemi@oaugf.ng</a:t>
            </a:r>
            <a:endParaRPr lang="en-US" sz="1200" b="0" u="sng" dirty="0">
              <a:solidFill>
                <a:srgbClr val="000000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08146505040</a:t>
            </a: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endParaRPr lang="en-US" sz="1200" dirty="0">
              <a:solidFill>
                <a:srgbClr val="000000"/>
              </a:solidFill>
              <a:latin typeface="Candara" panose="020E0502030303020204" pitchFamily="34" charset="0"/>
              <a:cs typeface="Times New Roman" panose="02020603050405020304" pitchFamily="18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Please copy enquires to:</a:t>
            </a: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b="0" u="sng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sftas@oaugf.ng</a:t>
            </a:r>
            <a:endParaRPr lang="en-US" sz="1200" b="0" u="sng" dirty="0">
              <a:solidFill>
                <a:srgbClr val="000000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oluwatosin.akomolafe@oaugf.ng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BB90DC9-1F88-4C8E-A460-83A29DD7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ndara" panose="020E0502030303020204" pitchFamily="34" charset="0"/>
              </a:rPr>
              <a:t>CONTACTS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CC355D-F268-45C9-8376-39305CA8F90E}"/>
              </a:ext>
            </a:extLst>
          </p:cNvPr>
          <p:cNvSpPr txBox="1"/>
          <p:nvPr/>
        </p:nvSpPr>
        <p:spPr>
          <a:xfrm>
            <a:off x="4226929" y="4717112"/>
            <a:ext cx="3800317" cy="1815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200" b="1" u="sng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Nigeria Governors’ Forum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Olanrewaju Ajogbasile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Programme Manager, NGF HelpDesk &amp; SFTAS TA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oajogbasile@ngf.org.ng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+2349083411461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12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Please copy enquires to:</a:t>
            </a: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b="0" dirty="0">
                <a:latin typeface="Candara" panose="020E050203030302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saffun@ngf.org.ng</a:t>
            </a:r>
            <a:endParaRPr lang="en-US" sz="1200" b="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0" indent="0" algn="just" defTabSz="457200">
              <a:lnSpc>
                <a:spcPct val="9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sz="1200" dirty="0">
                <a:latin typeface="Candara" panose="020E0502030303020204" pitchFamily="34" charset="0"/>
                <a:cs typeface="Times New Roman" panose="02020603050405020304" pitchFamily="18" charset="0"/>
              </a:rPr>
              <a:t>Zabiola@ngf.org.ng</a:t>
            </a:r>
            <a:endParaRPr lang="en-US" sz="1200" b="0" dirty="0"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F943431-9A30-4E71-9E21-E251AC25CAAB}"/>
              </a:ext>
            </a:extLst>
          </p:cNvPr>
          <p:cNvSpPr txBox="1">
            <a:spLocks/>
          </p:cNvSpPr>
          <p:nvPr/>
        </p:nvSpPr>
        <p:spPr>
          <a:xfrm>
            <a:off x="8103824" y="3704007"/>
            <a:ext cx="3917484" cy="2686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b="1" u="sng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Debt Management Office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Elizabeth </a:t>
            </a:r>
            <a:r>
              <a:rPr lang="en-US" sz="1200" dirty="0" err="1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Ekpenyong</a:t>
            </a:r>
            <a:endParaRPr lang="en-US" sz="1200" dirty="0">
              <a:solidFill>
                <a:srgbClr val="000000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Head – Strategic </a:t>
            </a:r>
            <a:r>
              <a:rPr lang="en-US" sz="1200" dirty="0" err="1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 Department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u="sng" dirty="0">
                <a:latin typeface="Candara" panose="020E0502030303020204" pitchFamily="34" charset="0"/>
                <a:cs typeface="Times New Roman" panose="02020603050405020304" pitchFamily="18" charset="0"/>
                <a:hlinkClick r:id="rId8"/>
              </a:rPr>
              <a:t>eekpenyong@dmo.gov.ng</a:t>
            </a:r>
            <a:endParaRPr lang="en-US" sz="12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dirty="0">
                <a:latin typeface="Candara" panose="020E0502030303020204" pitchFamily="34" charset="0"/>
                <a:cs typeface="Times New Roman" panose="02020603050405020304" pitchFamily="18" charset="0"/>
              </a:rPr>
              <a:t>0805 7051158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copy enquires to: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Mrs. Olubunmi </a:t>
            </a:r>
            <a:r>
              <a:rPr lang="en-US" sz="1200" dirty="0" err="1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Siyanbola</a:t>
            </a: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SFTAS DMO Program Manager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u="sng" dirty="0">
                <a:solidFill>
                  <a:srgbClr val="196AD4"/>
                </a:solidFill>
                <a:latin typeface="Candara" panose="020E0502030303020204" pitchFamily="34" charset="0"/>
                <a:cs typeface="Times New Roman" panose="02020603050405020304" pitchFamily="18" charset="0"/>
                <a:hlinkClick r:id="rId9"/>
              </a:rPr>
              <a:t>bunmisiyanb@yahoo.com</a:t>
            </a:r>
            <a:endParaRPr lang="en-US" sz="1200" u="sng" dirty="0">
              <a:solidFill>
                <a:srgbClr val="196AD4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08033462383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1BA0A77-6A52-452F-BE9D-1DEE9A63F0EA}"/>
              </a:ext>
            </a:extLst>
          </p:cNvPr>
          <p:cNvSpPr txBox="1">
            <a:spLocks/>
          </p:cNvSpPr>
          <p:nvPr/>
        </p:nvSpPr>
        <p:spPr>
          <a:xfrm>
            <a:off x="8103823" y="2528742"/>
            <a:ext cx="3523334" cy="123334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200" u="sng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OGP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Mr. Andrew Onyeanakwe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200" b="0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SFTAS OGP</a:t>
            </a:r>
            <a:endParaRPr lang="en-US" sz="1200" b="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Andrew.Onyeanakwe@ogpnigeria.gov.ng</a:t>
            </a:r>
            <a:endParaRPr lang="en-US" sz="12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08033138503</a:t>
            </a:r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2230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1210</Words>
  <Application>Microsoft Office PowerPoint</Application>
  <PresentationFormat>Widescreen</PresentationFormat>
  <Paragraphs>178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Candara</vt:lpstr>
      <vt:lpstr>Franklin Gothic Book</vt:lpstr>
      <vt:lpstr>Franklin Gothic Demi</vt:lpstr>
      <vt:lpstr>Symbol</vt:lpstr>
      <vt:lpstr>Wingdings</vt:lpstr>
      <vt:lpstr>Wingdings 2</vt:lpstr>
      <vt:lpstr>DividendVTI</vt:lpstr>
      <vt:lpstr>SFTAS PROGRAMME UPDATE</vt:lpstr>
      <vt:lpstr>Highlights</vt:lpstr>
      <vt:lpstr>Highlights</vt:lpstr>
      <vt:lpstr>Highlights</vt:lpstr>
      <vt:lpstr>PowerPoint Presentation</vt:lpstr>
      <vt:lpstr>PowerPoint Presentation</vt:lpstr>
      <vt:lpstr>PowerPoint Presentation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SFTAS PROGRAMME UPDATE</dc:title>
  <dc:creator>Olanrewaju Ajogbasile</dc:creator>
  <cp:lastModifiedBy>Naomi Tietie</cp:lastModifiedBy>
  <cp:revision>102</cp:revision>
  <dcterms:created xsi:type="dcterms:W3CDTF">2020-10-14T08:42:52Z</dcterms:created>
  <dcterms:modified xsi:type="dcterms:W3CDTF">2021-01-20T17:59:27Z</dcterms:modified>
</cp:coreProperties>
</file>