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7" r:id="rId5"/>
    <p:sldId id="281" r:id="rId6"/>
    <p:sldId id="282" r:id="rId7"/>
    <p:sldId id="295" r:id="rId8"/>
    <p:sldId id="284" r:id="rId9"/>
    <p:sldId id="286" r:id="rId10"/>
    <p:sldId id="297" r:id="rId11"/>
    <p:sldId id="287" r:id="rId12"/>
    <p:sldId id="298" r:id="rId13"/>
    <p:sldId id="296" r:id="rId14"/>
    <p:sldId id="289" r:id="rId15"/>
    <p:sldId id="290" r:id="rId16"/>
    <p:sldId id="263" r:id="rId17"/>
    <p:sldId id="270" r:id="rId18"/>
    <p:sldId id="264" r:id="rId19"/>
    <p:sldId id="265" r:id="rId20"/>
    <p:sldId id="299" r:id="rId21"/>
    <p:sldId id="266" r:id="rId22"/>
    <p:sldId id="292" r:id="rId23"/>
    <p:sldId id="291" r:id="rId24"/>
    <p:sldId id="294" r:id="rId25"/>
    <p:sldId id="26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OF AJAKAYE" initials="PA" lastIdx="0" clrIdx="0">
    <p:extLst>
      <p:ext uri="{19B8F6BF-5375-455C-9EA6-DF929625EA0E}">
        <p15:presenceInfo xmlns:p15="http://schemas.microsoft.com/office/powerpoint/2012/main" xmlns="" userId="PROF AJAKAY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116" d="100"/>
          <a:sy n="116" d="100"/>
        </p:scale>
        <p:origin x="-390" y="-11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layout/>
      <c:spPr>
        <a:noFill/>
        <a:ln>
          <a:noFill/>
        </a:ln>
        <a:effectLst/>
      </c:spPr>
      <c:txPr>
        <a:bodyPr rot="0" spcFirstLastPara="1" vertOverflow="ellipsis" vert="horz" wrap="square" anchor="ctr" anchorCtr="1"/>
        <a:lstStyle/>
        <a:p>
          <a:pPr>
            <a:defRPr sz="1800" b="1" i="0" u="none" strike="noStrike" kern="1200" cap="all" spc="150" baseline="0">
              <a:solidFill>
                <a:schemeClr val="tx1">
                  <a:lumMod val="50000"/>
                  <a:lumOff val="50000"/>
                </a:schemeClr>
              </a:solidFill>
              <a:latin typeface="+mn-lt"/>
              <a:ea typeface="+mn-ea"/>
              <a:cs typeface="+mn-cs"/>
            </a:defRPr>
          </a:pPr>
          <a:endParaRPr lang="en-US"/>
        </a:p>
      </c:txPr>
    </c:title>
    <c:view3D>
      <c:rotX val="10"/>
      <c:rotY val="0"/>
      <c:depthPercent val="100"/>
      <c:perspective val="30"/>
    </c:view3D>
    <c:floor>
      <c:spPr>
        <a:solidFill>
          <a:schemeClr val="lt1"/>
        </a:solidFill>
        <a:ln>
          <a:noFill/>
        </a:ln>
        <a:effectLst/>
        <a:sp3d/>
      </c:spPr>
    </c:floor>
    <c:sideWall>
      <c:spPr>
        <a:noFill/>
        <a:ln>
          <a:noFill/>
        </a:ln>
        <a:effectLst/>
        <a:sp3d/>
      </c:spPr>
    </c:sideWall>
    <c:backWall>
      <c:spPr>
        <a:noFill/>
        <a:ln>
          <a:noFill/>
        </a:ln>
        <a:effectLst/>
        <a:sp3d/>
      </c:spPr>
    </c:backWall>
    <c:plotArea>
      <c:layout/>
      <c:bar3DChart>
        <c:barDir val="bar"/>
        <c:grouping val="clustered"/>
        <c:ser>
          <c:idx val="0"/>
          <c:order val="0"/>
          <c:tx>
            <c:strRef>
              <c:f>Sheet1!$A$3</c:f>
              <c:strCache>
                <c:ptCount val="1"/>
                <c:pt idx="0">
                  <c:v>Average Growth Rate</c:v>
                </c:pt>
              </c:strCache>
            </c:strRef>
          </c:tx>
          <c:spPr>
            <a:pattFill prst="ltDnDiag">
              <a:fgClr>
                <a:schemeClr val="accent1"/>
              </a:fgClr>
              <a:bgClr>
                <a:schemeClr val="accent1">
                  <a:lumMod val="20000"/>
                  <a:lumOff val="80000"/>
                </a:schemeClr>
              </a:bgClr>
            </a:pattFill>
            <a:ln>
              <a:solidFill>
                <a:schemeClr val="accent1"/>
              </a:solidFill>
            </a:ln>
            <a:effectLst/>
            <a:sp3d>
              <a:contourClr>
                <a:schemeClr val="accent1"/>
              </a:contourClr>
            </a:sp3d>
          </c:spP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Val val="1"/>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Sheet1!$B$2:$G$2</c:f>
              <c:strCache>
                <c:ptCount val="6"/>
                <c:pt idx="0">
                  <c:v>China</c:v>
                </c:pt>
                <c:pt idx="1">
                  <c:v>Nigeria</c:v>
                </c:pt>
                <c:pt idx="2">
                  <c:v>Indonesia</c:v>
                </c:pt>
                <c:pt idx="3">
                  <c:v>Malaysia</c:v>
                </c:pt>
                <c:pt idx="4">
                  <c:v>Korea</c:v>
                </c:pt>
                <c:pt idx="5">
                  <c:v>South Africa</c:v>
                </c:pt>
              </c:strCache>
            </c:strRef>
          </c:cat>
          <c:val>
            <c:numRef>
              <c:f>Sheet1!$B$3:$G$3</c:f>
              <c:numCache>
                <c:formatCode>General</c:formatCode>
                <c:ptCount val="6"/>
                <c:pt idx="0">
                  <c:v>9.7000000000000011</c:v>
                </c:pt>
                <c:pt idx="1">
                  <c:v>7.9</c:v>
                </c:pt>
                <c:pt idx="2">
                  <c:v>5.3</c:v>
                </c:pt>
                <c:pt idx="3">
                  <c:v>5.0999999999999996</c:v>
                </c:pt>
                <c:pt idx="4">
                  <c:v>4.4000000000000004</c:v>
                </c:pt>
                <c:pt idx="5">
                  <c:v>3.2</c:v>
                </c:pt>
              </c:numCache>
            </c:numRef>
          </c:val>
        </c:ser>
        <c:dLbls>
          <c:showVal val="1"/>
        </c:dLbls>
        <c:gapWidth val="160"/>
        <c:gapDepth val="0"/>
        <c:shape val="box"/>
        <c:axId val="129851776"/>
        <c:axId val="133767936"/>
        <c:axId val="0"/>
      </c:bar3DChart>
      <c:catAx>
        <c:axId val="129851776"/>
        <c:scaling>
          <c:orientation val="minMax"/>
        </c:scaling>
        <c:axPos val="l"/>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3767936"/>
        <c:crosses val="autoZero"/>
        <c:auto val="1"/>
        <c:lblAlgn val="ctr"/>
        <c:lblOffset val="100"/>
      </c:catAx>
      <c:valAx>
        <c:axId val="133767936"/>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9851776"/>
        <c:crosses val="autoZero"/>
        <c:crossBetween val="between"/>
      </c:valAx>
      <c:spPr>
        <a:noFill/>
        <a:ln>
          <a:noFill/>
        </a:ln>
        <a:effectLst/>
      </c:spPr>
    </c:plotArea>
    <c:plotVisOnly val="1"/>
    <c:dispBlanksAs val="gap"/>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7">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styleClr val="auto"/>
    </cs:lnRef>
    <cs:fillRef idx="0">
      <cs:styleClr val="auto"/>
    </cs:fillRef>
    <cs:effectRef idx="0"/>
    <cs:fontRef idx="minor">
      <a:schemeClr val="tx1"/>
    </cs:fontRef>
    <cs:spPr>
      <a:pattFill prst="ltDnDiag">
        <a:fgClr>
          <a:schemeClr val="phClr"/>
        </a:fgClr>
        <a:bgClr>
          <a:schemeClr val="phClr">
            <a:lumMod val="20000"/>
            <a:lumOff val="80000"/>
          </a:schemeClr>
        </a:bgClr>
      </a:pattFill>
      <a:ln>
        <a:solidFill>
          <a:schemeClr val="phClr"/>
        </a:solidFill>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spPr>
      <a:solidFill>
        <a:schemeClr val="lt1"/>
      </a:solidFill>
      <a:sp3d/>
    </cs:spPr>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319506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540721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197760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238533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270477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38068720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32181107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3656414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1981950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3157846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4195561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43813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237973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1162050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241069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9D747-CF02-46A7-84EA-ABB5D430626E}" type="datetimeFigureOut">
              <a:rPr lang="en-GB" smtClean="0"/>
              <a:pPr/>
              <a:t>24/08/2016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353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439D747-CF02-46A7-84EA-ABB5D430626E}" type="datetimeFigureOut">
              <a:rPr lang="en-GB" smtClean="0"/>
              <a:pPr/>
              <a:t>24/08/2016</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9C0D9E-AD2C-4157-999C-8799599D4662}" type="slidenum">
              <a:rPr lang="en-GB" smtClean="0"/>
              <a:pPr/>
              <a:t>‹#›</a:t>
            </a:fld>
            <a:endParaRPr lang="en-GB"/>
          </a:p>
        </p:txBody>
      </p:sp>
    </p:spTree>
    <p:extLst>
      <p:ext uri="{BB962C8B-B14F-4D97-AF65-F5344CB8AC3E}">
        <p14:creationId xmlns:p14="http://schemas.microsoft.com/office/powerpoint/2010/main" xmlns="" val="3125652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98490" y="412124"/>
            <a:ext cx="9869510" cy="3097839"/>
          </a:xfrm>
        </p:spPr>
        <p:txBody>
          <a:bodyPr>
            <a:normAutofit fontScale="90000"/>
          </a:bodyPr>
          <a:lstStyle/>
          <a:p>
            <a:r>
              <a:rPr lang="en-GB" dirty="0" smtClean="0"/>
              <a:t>STRUCTURAL TRANSFORMATION OF THE NIGERIAN ECONOMY: ANALYSIS OF PATTERNS AND TREND</a:t>
            </a:r>
            <a:endParaRPr lang="en-GB" dirty="0"/>
          </a:p>
        </p:txBody>
      </p:sp>
      <p:sp>
        <p:nvSpPr>
          <p:cNvPr id="3" name="Subtitle 2"/>
          <p:cNvSpPr>
            <a:spLocks noGrp="1"/>
          </p:cNvSpPr>
          <p:nvPr>
            <p:ph type="subTitle" idx="1"/>
          </p:nvPr>
        </p:nvSpPr>
        <p:spPr>
          <a:xfrm>
            <a:off x="1524000" y="3602038"/>
            <a:ext cx="9144000" cy="2038908"/>
          </a:xfrm>
        </p:spPr>
        <p:txBody>
          <a:bodyPr>
            <a:normAutofit fontScale="92500" lnSpcReduction="20000"/>
          </a:bodyPr>
          <a:lstStyle/>
          <a:p>
            <a:r>
              <a:rPr lang="en-GB" dirty="0" smtClean="0"/>
              <a:t>PROF. OLU AJAKAIYE</a:t>
            </a:r>
          </a:p>
          <a:p>
            <a:r>
              <a:rPr lang="en-GB" dirty="0" smtClean="0"/>
              <a:t>EXECUTIVE CHAIRMAN</a:t>
            </a:r>
          </a:p>
          <a:p>
            <a:r>
              <a:rPr lang="en-GB" dirty="0" smtClean="0"/>
              <a:t>AFRICAN CENTRE FOR SHARED DEVELOPMENT CAPAICTY BUILDING</a:t>
            </a:r>
          </a:p>
          <a:p>
            <a:r>
              <a:rPr lang="en-GB" dirty="0" smtClean="0"/>
              <a:t>IBADAN</a:t>
            </a:r>
          </a:p>
          <a:p>
            <a:r>
              <a:rPr lang="en-GB" dirty="0" smtClean="0"/>
              <a:t>A PRESENTATION AT THE 15</a:t>
            </a:r>
            <a:r>
              <a:rPr lang="en-GB" baseline="30000" dirty="0" smtClean="0"/>
              <a:t>TH</a:t>
            </a:r>
            <a:r>
              <a:rPr lang="en-GB" dirty="0" smtClean="0"/>
              <a:t> MEETING OF THE 2016 JPD&amp;NCDP, AUGUST 23-25, 2016 </a:t>
            </a:r>
          </a:p>
          <a:p>
            <a:r>
              <a:rPr lang="en-GB" dirty="0" smtClean="0"/>
              <a:t>AT TAHIR GUEST PALACE, NASARAWA GRA, KANO, KANO STATE</a:t>
            </a:r>
            <a:endParaRPr lang="en-GB" dirty="0"/>
          </a:p>
        </p:txBody>
      </p:sp>
    </p:spTree>
    <p:extLst>
      <p:ext uri="{BB962C8B-B14F-4D97-AF65-F5344CB8AC3E}">
        <p14:creationId xmlns:p14="http://schemas.microsoft.com/office/powerpoint/2010/main" xmlns="" val="20444881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Pattern and Trend of Structural Transformation </a:t>
            </a:r>
            <a:r>
              <a:rPr lang="en-GB" dirty="0" smtClean="0"/>
              <a:t>- China</a:t>
            </a:r>
            <a:endParaRPr lang="en-GB" dirty="0"/>
          </a:p>
        </p:txBody>
      </p:sp>
      <p:pic>
        <p:nvPicPr>
          <p:cNvPr id="4" name="Chart 2"/>
          <p:cNvPicPr>
            <a:picLocks noGrp="1"/>
          </p:cNvPicPr>
          <p:nvPr>
            <p:ph idx="1"/>
          </p:nvPr>
        </p:nvPicPr>
        <p:blipFill>
          <a:blip r:embed="rId2"/>
          <a:srcRect/>
          <a:stretch>
            <a:fillRect/>
          </a:stretch>
        </p:blipFill>
        <p:spPr bwMode="auto">
          <a:xfrm>
            <a:off x="489397" y="1930401"/>
            <a:ext cx="9633397" cy="4727976"/>
          </a:xfrm>
          <a:prstGeom prst="rect">
            <a:avLst/>
          </a:prstGeom>
          <a:noFill/>
          <a:ln w="9525">
            <a:noFill/>
            <a:miter lim="800000"/>
            <a:headEnd/>
            <a:tailEnd/>
          </a:ln>
        </p:spPr>
      </p:pic>
    </p:spTree>
    <p:extLst>
      <p:ext uri="{BB962C8B-B14F-4D97-AF65-F5344CB8AC3E}">
        <p14:creationId xmlns:p14="http://schemas.microsoft.com/office/powerpoint/2010/main" xmlns="" val="551299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180304"/>
            <a:ext cx="8694453" cy="1750096"/>
          </a:xfrm>
        </p:spPr>
        <p:txBody>
          <a:bodyPr>
            <a:normAutofit/>
          </a:bodyPr>
          <a:lstStyle/>
          <a:p>
            <a:r>
              <a:rPr lang="en-GB" dirty="0"/>
              <a:t>Pattern and Trend of Structural Transformation </a:t>
            </a:r>
            <a:r>
              <a:rPr lang="en-GB" dirty="0" smtClean="0"/>
              <a:t>- Indonesia</a:t>
            </a: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endParaRPr lang="en-GB" sz="2400" dirty="0"/>
          </a:p>
        </p:txBody>
      </p:sp>
      <p:pic>
        <p:nvPicPr>
          <p:cNvPr id="4" name="Chart 3"/>
          <p:cNvPicPr>
            <a:picLocks noGrp="1"/>
          </p:cNvPicPr>
          <p:nvPr>
            <p:ph idx="1"/>
          </p:nvPr>
        </p:nvPicPr>
        <p:blipFill>
          <a:blip r:embed="rId2"/>
          <a:srcRect/>
          <a:stretch>
            <a:fillRect/>
          </a:stretch>
        </p:blipFill>
        <p:spPr bwMode="auto">
          <a:xfrm>
            <a:off x="862885" y="1500175"/>
            <a:ext cx="9298546" cy="4913504"/>
          </a:xfrm>
          <a:prstGeom prst="rect">
            <a:avLst/>
          </a:prstGeom>
          <a:noFill/>
          <a:ln w="9525">
            <a:noFill/>
            <a:miter lim="800000"/>
            <a:headEnd/>
            <a:tailEnd/>
          </a:ln>
        </p:spPr>
      </p:pic>
    </p:spTree>
    <p:extLst>
      <p:ext uri="{BB962C8B-B14F-4D97-AF65-F5344CB8AC3E}">
        <p14:creationId xmlns:p14="http://schemas.microsoft.com/office/powerpoint/2010/main" xmlns="" val="1332772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73" y="609600"/>
            <a:ext cx="9584028" cy="1320800"/>
          </a:xfrm>
        </p:spPr>
        <p:txBody>
          <a:bodyPr>
            <a:noAutofit/>
          </a:bodyPr>
          <a:lstStyle/>
          <a:p>
            <a:r>
              <a:rPr lang="en-GB" dirty="0"/>
              <a:t>Pattern and Trend of Structural Transformation </a:t>
            </a:r>
            <a:r>
              <a:rPr lang="en-GB" dirty="0" smtClean="0"/>
              <a:t>- Malaysia</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pic>
        <p:nvPicPr>
          <p:cNvPr id="4" name="Chart 5"/>
          <p:cNvPicPr>
            <a:picLocks noGrp="1"/>
          </p:cNvPicPr>
          <p:nvPr>
            <p:ph idx="1"/>
          </p:nvPr>
        </p:nvPicPr>
        <p:blipFill>
          <a:blip r:embed="rId2"/>
          <a:srcRect/>
          <a:stretch>
            <a:fillRect/>
          </a:stretch>
        </p:blipFill>
        <p:spPr bwMode="auto">
          <a:xfrm>
            <a:off x="321973" y="1714489"/>
            <a:ext cx="9584028" cy="5143511"/>
          </a:xfrm>
          <a:prstGeom prst="rect">
            <a:avLst/>
          </a:prstGeom>
          <a:noFill/>
          <a:ln w="9525">
            <a:noFill/>
            <a:miter lim="800000"/>
            <a:headEnd/>
            <a:tailEnd/>
          </a:ln>
        </p:spPr>
      </p:pic>
    </p:spTree>
    <p:extLst>
      <p:ext uri="{BB962C8B-B14F-4D97-AF65-F5344CB8AC3E}">
        <p14:creationId xmlns:p14="http://schemas.microsoft.com/office/powerpoint/2010/main" xmlns="" val="7901023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Pattern and Trend of Structural Transformation </a:t>
            </a:r>
            <a:r>
              <a:rPr lang="en-GB" dirty="0" smtClean="0"/>
              <a:t>– South Korea</a:t>
            </a:r>
            <a:endParaRPr lang="en-GB" dirty="0"/>
          </a:p>
        </p:txBody>
      </p:sp>
      <p:pic>
        <p:nvPicPr>
          <p:cNvPr id="4" name="Chart 4"/>
          <p:cNvPicPr>
            <a:picLocks noGrp="1"/>
          </p:cNvPicPr>
          <p:nvPr>
            <p:ph idx="1"/>
          </p:nvPr>
        </p:nvPicPr>
        <p:blipFill>
          <a:blip r:embed="rId2"/>
          <a:srcRect/>
          <a:stretch>
            <a:fillRect/>
          </a:stretch>
        </p:blipFill>
        <p:spPr bwMode="auto">
          <a:xfrm>
            <a:off x="677334" y="2228045"/>
            <a:ext cx="8596667" cy="4031087"/>
          </a:xfrm>
          <a:prstGeom prst="rect">
            <a:avLst/>
          </a:prstGeom>
          <a:noFill/>
          <a:ln w="9525">
            <a:noFill/>
            <a:miter lim="800000"/>
            <a:headEnd/>
            <a:tailEnd/>
          </a:ln>
        </p:spPr>
      </p:pic>
    </p:spTree>
    <p:extLst>
      <p:ext uri="{BB962C8B-B14F-4D97-AF65-F5344CB8AC3E}">
        <p14:creationId xmlns:p14="http://schemas.microsoft.com/office/powerpoint/2010/main" xmlns="" val="3532105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128790"/>
            <a:ext cx="9646275" cy="1661374"/>
          </a:xfrm>
        </p:spPr>
        <p:txBody>
          <a:bodyPr>
            <a:noAutofit/>
          </a:bodyPr>
          <a:lstStyle/>
          <a:p>
            <a:r>
              <a:rPr lang="en-GB" dirty="0"/>
              <a:t>Insights from Comparative Analysis of Patterns and Trends of Structural Transformation</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sp>
        <p:nvSpPr>
          <p:cNvPr id="3" name="Content Placeholder 2"/>
          <p:cNvSpPr>
            <a:spLocks noGrp="1"/>
          </p:cNvSpPr>
          <p:nvPr>
            <p:ph idx="1"/>
          </p:nvPr>
        </p:nvSpPr>
        <p:spPr>
          <a:xfrm>
            <a:off x="296214" y="1790165"/>
            <a:ext cx="9620518" cy="4945486"/>
          </a:xfrm>
        </p:spPr>
        <p:txBody>
          <a:bodyPr>
            <a:normAutofit fontScale="92500" lnSpcReduction="10000"/>
          </a:bodyPr>
          <a:lstStyle/>
          <a:p>
            <a:r>
              <a:rPr lang="en-GB" sz="2000" dirty="0" smtClean="0">
                <a:latin typeface="Times New Roman" pitchFamily="18" charset="0"/>
                <a:cs typeface="Times New Roman" pitchFamily="18" charset="0"/>
              </a:rPr>
              <a:t>The pattern of structural transformation in Nigeria has been from primary production (oil and </a:t>
            </a:r>
            <a:r>
              <a:rPr lang="en-GB" sz="2000" dirty="0" err="1" smtClean="0">
                <a:latin typeface="Times New Roman" pitchFamily="18" charset="0"/>
                <a:cs typeface="Times New Roman" pitchFamily="18" charset="0"/>
              </a:rPr>
              <a:t>agric</a:t>
            </a:r>
            <a:r>
              <a:rPr lang="en-GB" sz="2000" dirty="0" smtClean="0">
                <a:latin typeface="Times New Roman" pitchFamily="18" charset="0"/>
                <a:cs typeface="Times New Roman" pitchFamily="18" charset="0"/>
              </a:rPr>
              <a:t>) to services sector dominated by informal rudimentary and low productivity distributive trade – premature </a:t>
            </a:r>
            <a:r>
              <a:rPr lang="en-GB" sz="2000" dirty="0" err="1" smtClean="0">
                <a:latin typeface="Times New Roman" pitchFamily="18" charset="0"/>
                <a:cs typeface="Times New Roman" pitchFamily="18" charset="0"/>
              </a:rPr>
              <a:t>tertiarization</a:t>
            </a:r>
            <a:r>
              <a:rPr lang="en-GB" sz="2000" dirty="0" smtClean="0">
                <a:latin typeface="Times New Roman" pitchFamily="18" charset="0"/>
                <a:cs typeface="Times New Roman" pitchFamily="18" charset="0"/>
              </a:rPr>
              <a:t> of the economy</a:t>
            </a:r>
          </a:p>
          <a:p>
            <a:r>
              <a:rPr lang="en-GB" sz="2000" dirty="0" smtClean="0">
                <a:latin typeface="Times New Roman" pitchFamily="18" charset="0"/>
                <a:cs typeface="Times New Roman" pitchFamily="18" charset="0"/>
              </a:rPr>
              <a:t>The trend has been systematic consolidation of the premature </a:t>
            </a:r>
            <a:r>
              <a:rPr lang="en-GB" sz="2000" dirty="0" err="1" smtClean="0">
                <a:latin typeface="Times New Roman" pitchFamily="18" charset="0"/>
                <a:cs typeface="Times New Roman" pitchFamily="18" charset="0"/>
              </a:rPr>
              <a:t>tertiarization</a:t>
            </a:r>
            <a:r>
              <a:rPr lang="en-GB" sz="2000" dirty="0" smtClean="0">
                <a:latin typeface="Times New Roman" pitchFamily="18" charset="0"/>
                <a:cs typeface="Times New Roman" pitchFamily="18" charset="0"/>
              </a:rPr>
              <a:t> syndrome and the associated continuing disarticulation of the economy resulting in weakening inter-industry linkages, rising unemployment, poverty, inequality and stagflation </a:t>
            </a:r>
          </a:p>
          <a:p>
            <a:r>
              <a:rPr lang="en-GB" sz="2000" dirty="0" smtClean="0">
                <a:latin typeface="Times New Roman" pitchFamily="18" charset="0"/>
                <a:cs typeface="Times New Roman" pitchFamily="18" charset="0"/>
              </a:rPr>
              <a:t>These are contrary to the aspirations of NV20:2020 which specified that the contribution of manufacturing to GDP should be at least 25% by 2020 whereas as at 2015, it is only 9.5%.  </a:t>
            </a:r>
            <a:endParaRPr lang="en-GB" sz="2000" dirty="0">
              <a:latin typeface="Times New Roman" pitchFamily="18" charset="0"/>
              <a:cs typeface="Times New Roman" pitchFamily="18" charset="0"/>
            </a:endParaRPr>
          </a:p>
          <a:p>
            <a:r>
              <a:rPr lang="en-GB" sz="2000" dirty="0">
                <a:latin typeface="Times New Roman" pitchFamily="18" charset="0"/>
                <a:cs typeface="Times New Roman" pitchFamily="18" charset="0"/>
              </a:rPr>
              <a:t>Also, the Global Competitiveness Index (GCI) of the World Economic Forum(WEF), 2014-2015 still classifies Nigeria as a factor driven economy – the lowest stage of development despite its impressive average annual growth of around 8 per cent between 2000 and 2014. (WEF, 2015: 282)).  </a:t>
            </a:r>
          </a:p>
          <a:p>
            <a:r>
              <a:rPr lang="en-GB" sz="2000" dirty="0">
                <a:latin typeface="Times New Roman" pitchFamily="18" charset="0"/>
                <a:cs typeface="Times New Roman" pitchFamily="18" charset="0"/>
              </a:rPr>
              <a:t>By contrast, China, Indonesia, Malaysia and South Africa are at efficiency driven stage of development while South Korea is already at the innovation driven stage of development (the highest stage of development).</a:t>
            </a:r>
            <a:r>
              <a:rPr lang="en-GB" sz="1800" dirty="0">
                <a:latin typeface="Times New Roman" pitchFamily="18" charset="0"/>
                <a:cs typeface="Times New Roman" pitchFamily="18" charset="0"/>
              </a:rPr>
              <a:t>  </a:t>
            </a:r>
          </a:p>
          <a:p>
            <a:pPr>
              <a:buNone/>
            </a:pPr>
            <a:r>
              <a:rPr lang="en-GB" sz="1800" dirty="0">
                <a:latin typeface="Times New Roman" pitchFamily="18" charset="0"/>
                <a:cs typeface="Times New Roman" pitchFamily="18" charset="0"/>
              </a:rPr>
              <a:t> </a:t>
            </a:r>
          </a:p>
          <a:p>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30492069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167425"/>
            <a:ext cx="8913394" cy="1313645"/>
          </a:xfrm>
        </p:spPr>
        <p:txBody>
          <a:bodyPr>
            <a:normAutofit fontScale="90000"/>
          </a:bodyPr>
          <a:lstStyle/>
          <a:p>
            <a:r>
              <a:rPr lang="en-GB" dirty="0" smtClean="0"/>
              <a:t>Insights from Comparative Analysis of Patterns </a:t>
            </a:r>
            <a:r>
              <a:rPr lang="en-GB" dirty="0"/>
              <a:t>and </a:t>
            </a:r>
            <a:r>
              <a:rPr lang="en-GB" dirty="0" smtClean="0"/>
              <a:t>Trends </a:t>
            </a:r>
            <a:r>
              <a:rPr lang="en-GB" dirty="0"/>
              <a:t>of Structural </a:t>
            </a:r>
            <a:r>
              <a:rPr lang="en-GB" dirty="0" smtClean="0"/>
              <a:t>Transformation</a:t>
            </a:r>
            <a:r>
              <a:rPr lang="en-GB" sz="2400" dirty="0">
                <a:latin typeface="Times New Roman" pitchFamily="18" charset="0"/>
                <a:cs typeface="Times New Roman" pitchFamily="18" charset="0"/>
              </a:rPr>
              <a:t/>
            </a:r>
            <a:br>
              <a:rPr lang="en-GB" sz="2400" dirty="0">
                <a:latin typeface="Times New Roman" pitchFamily="18" charset="0"/>
                <a:cs typeface="Times New Roman" pitchFamily="18" charset="0"/>
              </a:rPr>
            </a:br>
            <a:endParaRPr lang="en-GB" sz="2400" dirty="0"/>
          </a:p>
        </p:txBody>
      </p:sp>
      <p:sp>
        <p:nvSpPr>
          <p:cNvPr id="3" name="Content Placeholder 2"/>
          <p:cNvSpPr>
            <a:spLocks noGrp="1"/>
          </p:cNvSpPr>
          <p:nvPr>
            <p:ph idx="1"/>
          </p:nvPr>
        </p:nvSpPr>
        <p:spPr>
          <a:xfrm>
            <a:off x="553792" y="1481071"/>
            <a:ext cx="8720210" cy="4560292"/>
          </a:xfrm>
        </p:spPr>
        <p:txBody>
          <a:bodyPr>
            <a:normAutofit fontScale="40000" lnSpcReduction="20000"/>
          </a:bodyPr>
          <a:lstStyle/>
          <a:p>
            <a:r>
              <a:rPr lang="en-GB" sz="5700" dirty="0">
                <a:latin typeface="Times New Roman" pitchFamily="18" charset="0"/>
                <a:cs typeface="Times New Roman" pitchFamily="18" charset="0"/>
              </a:rPr>
              <a:t>The upshot of the foregoing is that while Nigeria performed well in terms of growth profile between 2000 and 20014, the growth was factor </a:t>
            </a:r>
            <a:r>
              <a:rPr lang="en-GB" sz="5700" dirty="0" smtClean="0">
                <a:latin typeface="Times New Roman" pitchFamily="18" charset="0"/>
                <a:cs typeface="Times New Roman" pitchFamily="18" charset="0"/>
              </a:rPr>
              <a:t>(crude oil and primary agriculture ) </a:t>
            </a:r>
            <a:r>
              <a:rPr lang="en-GB" sz="5700" dirty="0">
                <a:latin typeface="Times New Roman" pitchFamily="18" charset="0"/>
                <a:cs typeface="Times New Roman" pitchFamily="18" charset="0"/>
              </a:rPr>
              <a:t>driven and was not accompanied by significant structural change.  </a:t>
            </a:r>
          </a:p>
          <a:p>
            <a:r>
              <a:rPr lang="en-GB" sz="5700" dirty="0">
                <a:latin typeface="Times New Roman" pitchFamily="18" charset="0"/>
                <a:cs typeface="Times New Roman" pitchFamily="18" charset="0"/>
              </a:rPr>
              <a:t> When the factor that drove the growth started to falter from June 2014, the growth process was </a:t>
            </a:r>
            <a:r>
              <a:rPr lang="en-GB" sz="5700" dirty="0" smtClean="0">
                <a:latin typeface="Times New Roman" pitchFamily="18" charset="0"/>
                <a:cs typeface="Times New Roman" pitchFamily="18" charset="0"/>
              </a:rPr>
              <a:t>terminated and we are now in recession!!!</a:t>
            </a:r>
          </a:p>
          <a:p>
            <a:r>
              <a:rPr lang="en-GB" sz="5700" dirty="0" smtClean="0">
                <a:latin typeface="Times New Roman" pitchFamily="18" charset="0"/>
                <a:cs typeface="Times New Roman" pitchFamily="18" charset="0"/>
              </a:rPr>
              <a:t>Again, the abandonment of rigorous participatory medium term planning (the veritable bridge between NV20:2020 and the annual budgets) during the most auspicious time has resulted in a disarticulated economy characterized by the paradox of growth accompanied by intensifying misery featuring rising poverty, inequality, unemployment and inflation!!!</a:t>
            </a:r>
          </a:p>
          <a:p>
            <a:pPr marL="0" indent="0">
              <a:buNone/>
            </a:pPr>
            <a:r>
              <a:rPr lang="en-GB" dirty="0" smtClean="0">
                <a:latin typeface="Times New Roman" pitchFamily="18" charset="0"/>
                <a:cs typeface="Times New Roman" pitchFamily="18" charset="0"/>
              </a:rPr>
              <a:t> </a:t>
            </a:r>
            <a:r>
              <a:rPr lang="en-GB" sz="1800" dirty="0" smtClean="0">
                <a:latin typeface="Times New Roman" pitchFamily="18" charset="0"/>
                <a:cs typeface="Times New Roman" pitchFamily="18" charset="0"/>
              </a:rPr>
              <a:t> </a:t>
            </a:r>
            <a:endParaRPr lang="en-GB" sz="1800" dirty="0">
              <a:latin typeface="Times New Roman" pitchFamily="18" charset="0"/>
              <a:cs typeface="Times New Roman" pitchFamily="18" charset="0"/>
            </a:endParaRPr>
          </a:p>
          <a:p>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554350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218942"/>
            <a:ext cx="9324303" cy="1326524"/>
          </a:xfrm>
        </p:spPr>
        <p:txBody>
          <a:bodyPr>
            <a:normAutofit/>
          </a:bodyPr>
          <a:lstStyle/>
          <a:p>
            <a:r>
              <a:rPr lang="en-GB" dirty="0" smtClean="0"/>
              <a:t>Lessons of Experience of Comparator Countries</a:t>
            </a:r>
            <a:endParaRPr lang="en-GB" dirty="0"/>
          </a:p>
        </p:txBody>
      </p:sp>
      <p:sp>
        <p:nvSpPr>
          <p:cNvPr id="3" name="Content Placeholder 2"/>
          <p:cNvSpPr>
            <a:spLocks noGrp="1"/>
          </p:cNvSpPr>
          <p:nvPr>
            <p:ph idx="1"/>
          </p:nvPr>
        </p:nvSpPr>
        <p:spPr>
          <a:xfrm>
            <a:off x="334851" y="1545467"/>
            <a:ext cx="9427335" cy="5074274"/>
          </a:xfrm>
        </p:spPr>
        <p:txBody>
          <a:bodyPr>
            <a:normAutofit fontScale="92500"/>
          </a:bodyPr>
          <a:lstStyle/>
          <a:p>
            <a:r>
              <a:rPr lang="en-US" sz="2000" dirty="0" smtClean="0"/>
              <a:t> Development </a:t>
            </a:r>
            <a:r>
              <a:rPr lang="en-US" sz="2000" dirty="0"/>
              <a:t>experiences of </a:t>
            </a:r>
            <a:r>
              <a:rPr lang="en-US" sz="2000" dirty="0" smtClean="0"/>
              <a:t>the comparator (Asian) countries where growth has been accompanied by structural transformation suggests </a:t>
            </a:r>
            <a:r>
              <a:rPr lang="en-US" sz="2000" dirty="0"/>
              <a:t>that their success rests squarely on:</a:t>
            </a:r>
          </a:p>
          <a:p>
            <a:pPr lvl="1"/>
            <a:r>
              <a:rPr lang="en-US" sz="2000" dirty="0"/>
              <a:t>Political commitment of the leadership to maximizing welfare of the people;</a:t>
            </a:r>
          </a:p>
          <a:p>
            <a:pPr lvl="1"/>
            <a:r>
              <a:rPr lang="en-US" sz="2000" dirty="0"/>
              <a:t>Creation and maintenance of a competent and highly motivated largely </a:t>
            </a:r>
            <a:r>
              <a:rPr lang="en-US" sz="2000" dirty="0" smtClean="0"/>
              <a:t>meritocratic bureaucracy </a:t>
            </a:r>
            <a:r>
              <a:rPr lang="en-US" sz="2000" dirty="0"/>
              <a:t>with appropriate autonomy and </a:t>
            </a:r>
            <a:r>
              <a:rPr lang="en-US" sz="2000" dirty="0" err="1"/>
              <a:t>embeddedness</a:t>
            </a:r>
            <a:endParaRPr lang="en-US" sz="2000" dirty="0"/>
          </a:p>
          <a:p>
            <a:pPr lvl="1"/>
            <a:r>
              <a:rPr lang="en-US" sz="2000" dirty="0"/>
              <a:t>Strategic and pragmatic state intervention aimed at </a:t>
            </a:r>
          </a:p>
          <a:p>
            <a:pPr lvl="2"/>
            <a:r>
              <a:rPr lang="en-US" sz="2000" dirty="0"/>
              <a:t>investing in people, science and technology; </a:t>
            </a:r>
          </a:p>
          <a:p>
            <a:pPr lvl="2"/>
            <a:r>
              <a:rPr lang="en-US" sz="2000" dirty="0"/>
              <a:t>investing in social, institutional and economic infrastructure and</a:t>
            </a:r>
          </a:p>
          <a:p>
            <a:pPr lvl="2"/>
            <a:r>
              <a:rPr lang="en-US" sz="2000" dirty="0"/>
              <a:t>efficiently and effectively nurturing, supporting and promoting development of world class indigenous private sector operators, organizations and institutions able and ready to partner with their foreign counterparts  to their mutual benefits and complementary to national development </a:t>
            </a:r>
            <a:r>
              <a:rPr lang="en-US" sz="2000" dirty="0" smtClean="0"/>
              <a:t>agenda articulated in a participatory development plan</a:t>
            </a:r>
            <a:endParaRPr lang="en-GB" sz="2000" dirty="0"/>
          </a:p>
        </p:txBody>
      </p:sp>
    </p:spTree>
    <p:extLst>
      <p:ext uri="{BB962C8B-B14F-4D97-AF65-F5344CB8AC3E}">
        <p14:creationId xmlns:p14="http://schemas.microsoft.com/office/powerpoint/2010/main" xmlns="" val="20877534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Lessons of Experience of Comparator </a:t>
            </a:r>
            <a:r>
              <a:rPr lang="en-GB" dirty="0" smtClean="0"/>
              <a:t>Countries </a:t>
            </a:r>
            <a:r>
              <a:rPr lang="en-GB" dirty="0" err="1" smtClean="0"/>
              <a:t>ctd</a:t>
            </a:r>
            <a:endParaRPr lang="en-US" dirty="0"/>
          </a:p>
        </p:txBody>
      </p:sp>
      <p:sp>
        <p:nvSpPr>
          <p:cNvPr id="3" name="Content Placeholder 2"/>
          <p:cNvSpPr>
            <a:spLocks noGrp="1"/>
          </p:cNvSpPr>
          <p:nvPr>
            <p:ph idx="1"/>
          </p:nvPr>
        </p:nvSpPr>
        <p:spPr/>
        <p:txBody>
          <a:bodyPr>
            <a:normAutofit fontScale="92500" lnSpcReduction="10000"/>
          </a:bodyPr>
          <a:lstStyle/>
          <a:p>
            <a:pPr lvl="0"/>
            <a:r>
              <a:rPr lang="en-US" sz="2400" dirty="0"/>
              <a:t>A cooperative, complementary and collaborative public-private interface and avoidance of adversarial relationship among public and private agents</a:t>
            </a:r>
            <a:endParaRPr lang="en-US" sz="2000" dirty="0"/>
          </a:p>
          <a:p>
            <a:pPr lvl="0"/>
            <a:r>
              <a:rPr lang="en-US" sz="2400" dirty="0" smtClean="0"/>
              <a:t>A </a:t>
            </a:r>
            <a:r>
              <a:rPr lang="en-US" sz="2400" dirty="0"/>
              <a:t>realization that the pragmatic choice is not between the state and market but between different combinations of public and private institutions by the state in delivering sustainable </a:t>
            </a:r>
            <a:r>
              <a:rPr lang="en-US" sz="2400" dirty="0" smtClean="0"/>
              <a:t>growth and structural transformation.</a:t>
            </a:r>
            <a:endParaRPr lang="en-US" sz="2000" dirty="0"/>
          </a:p>
          <a:p>
            <a:pPr lvl="0"/>
            <a:r>
              <a:rPr lang="en-US" sz="2400" dirty="0"/>
              <a:t>Avoidance of capture and rent seeking behavior as well as readiness to adjust policies quickly once credible and convincing evidence shows that certain strategies and policies are no longer applicable in light of emerging circumstances.</a:t>
            </a:r>
            <a:endParaRPr lang="en-US" sz="2000" dirty="0"/>
          </a:p>
          <a:p>
            <a:endParaRPr lang="en-US" dirty="0"/>
          </a:p>
        </p:txBody>
      </p:sp>
    </p:spTree>
    <p:extLst>
      <p:ext uri="{BB962C8B-B14F-4D97-AF65-F5344CB8AC3E}">
        <p14:creationId xmlns:p14="http://schemas.microsoft.com/office/powerpoint/2010/main" xmlns="" val="30747593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639" y="154546"/>
            <a:ext cx="8810363" cy="1275009"/>
          </a:xfrm>
        </p:spPr>
        <p:txBody>
          <a:bodyPr>
            <a:noAutofit/>
          </a:bodyPr>
          <a:lstStyle/>
          <a:p>
            <a:r>
              <a:rPr lang="en-GB" dirty="0" smtClean="0"/>
              <a:t>Planning for </a:t>
            </a:r>
            <a:r>
              <a:rPr lang="en-GB" dirty="0"/>
              <a:t>Achieving Structural Transformation of Nigerian Economy</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sp>
        <p:nvSpPr>
          <p:cNvPr id="3" name="Content Placeholder 2"/>
          <p:cNvSpPr>
            <a:spLocks noGrp="1"/>
          </p:cNvSpPr>
          <p:nvPr>
            <p:ph idx="1"/>
          </p:nvPr>
        </p:nvSpPr>
        <p:spPr>
          <a:xfrm>
            <a:off x="141668" y="1635617"/>
            <a:ext cx="9775064" cy="4919729"/>
          </a:xfrm>
        </p:spPr>
        <p:txBody>
          <a:bodyPr>
            <a:normAutofit fontScale="62500" lnSpcReduction="20000"/>
          </a:bodyPr>
          <a:lstStyle/>
          <a:p>
            <a:pPr algn="just"/>
            <a:r>
              <a:rPr lang="en-GB" sz="3600" dirty="0" smtClean="0">
                <a:latin typeface="Times New Roman" pitchFamily="18" charset="0"/>
                <a:cs typeface="Times New Roman" pitchFamily="18" charset="0"/>
              </a:rPr>
              <a:t>The initiative of re-creating Ministry of Budget and National Planning at the Federal level should be replicated at the State level – States that are yet to create such a ministry should .do so</a:t>
            </a:r>
            <a:endParaRPr lang="en-GB" sz="3600" dirty="0">
              <a:latin typeface="Times New Roman" pitchFamily="18" charset="0"/>
              <a:cs typeface="Times New Roman" pitchFamily="18" charset="0"/>
            </a:endParaRPr>
          </a:p>
          <a:p>
            <a:pPr algn="just"/>
            <a:r>
              <a:rPr lang="en-GB" sz="3600" dirty="0" smtClean="0">
                <a:latin typeface="Times New Roman" pitchFamily="18" charset="0"/>
                <a:cs typeface="Times New Roman" pitchFamily="18" charset="0"/>
              </a:rPr>
              <a:t>The </a:t>
            </a:r>
            <a:r>
              <a:rPr lang="en-GB" sz="3600" dirty="0">
                <a:latin typeface="Times New Roman" pitchFamily="18" charset="0"/>
                <a:cs typeface="Times New Roman" pitchFamily="18" charset="0"/>
              </a:rPr>
              <a:t>Federal Ministry of Budget and National Planning should organize a </a:t>
            </a:r>
            <a:r>
              <a:rPr lang="en-GB" sz="3600" b="1" i="1" dirty="0">
                <a:latin typeface="Times New Roman" pitchFamily="18" charset="0"/>
                <a:cs typeface="Times New Roman" pitchFamily="18" charset="0"/>
              </a:rPr>
              <a:t>National Development Summit </a:t>
            </a:r>
            <a:r>
              <a:rPr lang="en-GB" sz="3600" dirty="0">
                <a:latin typeface="Times New Roman" pitchFamily="18" charset="0"/>
                <a:cs typeface="Times New Roman" pitchFamily="18" charset="0"/>
              </a:rPr>
              <a:t>to be attended by </a:t>
            </a:r>
            <a:r>
              <a:rPr lang="en-GB" sz="3600" dirty="0" smtClean="0">
                <a:latin typeface="Times New Roman" pitchFamily="18" charset="0"/>
                <a:cs typeface="Times New Roman" pitchFamily="18" charset="0"/>
              </a:rPr>
              <a:t>the national </a:t>
            </a:r>
            <a:r>
              <a:rPr lang="en-GB" sz="3600" dirty="0">
                <a:latin typeface="Times New Roman" pitchFamily="18" charset="0"/>
                <a:cs typeface="Times New Roman" pitchFamily="18" charset="0"/>
              </a:rPr>
              <a:t>leadership of all stakeholder groups, including those of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Federal </a:t>
            </a:r>
            <a:r>
              <a:rPr lang="en-GB" sz="3600" dirty="0">
                <a:latin typeface="Times New Roman" pitchFamily="18" charset="0"/>
                <a:cs typeface="Times New Roman" pitchFamily="18" charset="0"/>
              </a:rPr>
              <a:t>MDAs,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Committees </a:t>
            </a:r>
            <a:r>
              <a:rPr lang="en-GB" sz="3600" dirty="0">
                <a:latin typeface="Times New Roman" pitchFamily="18" charset="0"/>
                <a:cs typeface="Times New Roman" pitchFamily="18" charset="0"/>
              </a:rPr>
              <a:t>of National Assembly on Planning and Economic Development,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State </a:t>
            </a:r>
            <a:r>
              <a:rPr lang="en-GB" sz="3600" dirty="0">
                <a:latin typeface="Times New Roman" pitchFamily="18" charset="0"/>
                <a:cs typeface="Times New Roman" pitchFamily="18" charset="0"/>
              </a:rPr>
              <a:t>Government Planning Agencies,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State </a:t>
            </a:r>
            <a:r>
              <a:rPr lang="en-GB" sz="3600" dirty="0">
                <a:latin typeface="Times New Roman" pitchFamily="18" charset="0"/>
                <a:cs typeface="Times New Roman" pitchFamily="18" charset="0"/>
              </a:rPr>
              <a:t>Assembly Committee on Planning and Economic Development,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the </a:t>
            </a:r>
            <a:r>
              <a:rPr lang="en-GB" sz="3600" dirty="0">
                <a:latin typeface="Times New Roman" pitchFamily="18" charset="0"/>
                <a:cs typeface="Times New Roman" pitchFamily="18" charset="0"/>
              </a:rPr>
              <a:t>political parties, </a:t>
            </a:r>
            <a:endParaRPr lang="en-GB" sz="3600" dirty="0" smtClean="0">
              <a:latin typeface="Times New Roman" pitchFamily="18" charset="0"/>
              <a:cs typeface="Times New Roman" pitchFamily="18" charset="0"/>
            </a:endParaRPr>
          </a:p>
          <a:p>
            <a:pPr lvl="1" algn="just"/>
            <a:r>
              <a:rPr lang="en-GB" sz="3600" dirty="0" smtClean="0">
                <a:latin typeface="Times New Roman" pitchFamily="18" charset="0"/>
                <a:cs typeface="Times New Roman" pitchFamily="18" charset="0"/>
              </a:rPr>
              <a:t>private </a:t>
            </a:r>
            <a:r>
              <a:rPr lang="en-GB" sz="3600" dirty="0">
                <a:latin typeface="Times New Roman" pitchFamily="18" charset="0"/>
                <a:cs typeface="Times New Roman" pitchFamily="18" charset="0"/>
              </a:rPr>
              <a:t>sector organizations, </a:t>
            </a:r>
            <a:r>
              <a:rPr lang="en-GB" sz="3600" dirty="0" smtClean="0">
                <a:latin typeface="Times New Roman" pitchFamily="18" charset="0"/>
                <a:cs typeface="Times New Roman" pitchFamily="18" charset="0"/>
              </a:rPr>
              <a:t>labour </a:t>
            </a:r>
            <a:r>
              <a:rPr lang="en-GB" sz="3600" dirty="0">
                <a:latin typeface="Times New Roman" pitchFamily="18" charset="0"/>
                <a:cs typeface="Times New Roman" pitchFamily="18" charset="0"/>
              </a:rPr>
              <a:t>union organizations, </a:t>
            </a:r>
            <a:r>
              <a:rPr lang="en-GB" sz="3600" dirty="0" smtClean="0">
                <a:latin typeface="Times New Roman" pitchFamily="18" charset="0"/>
                <a:cs typeface="Times New Roman" pitchFamily="18" charset="0"/>
              </a:rPr>
              <a:t>professional </a:t>
            </a:r>
            <a:r>
              <a:rPr lang="en-GB" sz="3600" dirty="0">
                <a:latin typeface="Times New Roman" pitchFamily="18" charset="0"/>
                <a:cs typeface="Times New Roman" pitchFamily="18" charset="0"/>
              </a:rPr>
              <a:t>organizations and major civil society </a:t>
            </a:r>
            <a:r>
              <a:rPr lang="en-GB" sz="3600" dirty="0" smtClean="0">
                <a:latin typeface="Times New Roman" pitchFamily="18" charset="0"/>
                <a:cs typeface="Times New Roman" pitchFamily="18" charset="0"/>
              </a:rPr>
              <a:t>organizations. </a:t>
            </a:r>
          </a:p>
          <a:p>
            <a:pPr algn="just"/>
            <a:endParaRPr lang="en-GB" sz="1800" dirty="0">
              <a:latin typeface="Times New Roman" pitchFamily="18" charset="0"/>
              <a:cs typeface="Times New Roman" pitchFamily="18" charset="0"/>
            </a:endParaRPr>
          </a:p>
          <a:p>
            <a:pPr algn="just">
              <a:buNone/>
            </a:pPr>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2317305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154546"/>
            <a:ext cx="9414456" cy="1365161"/>
          </a:xfrm>
        </p:spPr>
        <p:txBody>
          <a:bodyPr>
            <a:noAutofit/>
          </a:bodyPr>
          <a:lstStyle/>
          <a:p>
            <a:r>
              <a:rPr lang="en-GB" dirty="0" smtClean="0"/>
              <a:t>Planning for Achieving Structural </a:t>
            </a:r>
            <a:r>
              <a:rPr lang="en-GB" dirty="0"/>
              <a:t>Transformation of Nigerian Economy</a:t>
            </a:r>
            <a:r>
              <a:rPr lang="en-GB" dirty="0">
                <a:latin typeface="Times New Roman" pitchFamily="18" charset="0"/>
                <a:cs typeface="Times New Roman" pitchFamily="18" charset="0"/>
              </a:rPr>
              <a:t/>
            </a:r>
            <a:br>
              <a:rPr lang="en-GB" dirty="0">
                <a:latin typeface="Times New Roman" pitchFamily="18" charset="0"/>
                <a:cs typeface="Times New Roman" pitchFamily="18" charset="0"/>
              </a:rPr>
            </a:br>
            <a:endParaRPr lang="en-GB" dirty="0"/>
          </a:p>
        </p:txBody>
      </p:sp>
      <p:sp>
        <p:nvSpPr>
          <p:cNvPr id="3" name="Content Placeholder 2"/>
          <p:cNvSpPr>
            <a:spLocks noGrp="1"/>
          </p:cNvSpPr>
          <p:nvPr>
            <p:ph idx="1"/>
          </p:nvPr>
        </p:nvSpPr>
        <p:spPr>
          <a:xfrm>
            <a:off x="296214" y="1519707"/>
            <a:ext cx="8977788" cy="4521655"/>
          </a:xfrm>
        </p:spPr>
        <p:txBody>
          <a:bodyPr>
            <a:normAutofit fontScale="92500" lnSpcReduction="10000"/>
          </a:bodyPr>
          <a:lstStyle/>
          <a:p>
            <a:pPr algn="just"/>
            <a:r>
              <a:rPr lang="en-GB" sz="2400" dirty="0">
                <a:latin typeface="Times New Roman" pitchFamily="18" charset="0"/>
                <a:cs typeface="Times New Roman" pitchFamily="18" charset="0"/>
              </a:rPr>
              <a:t>The purpose of this Summit is to build consensus on the objectives of the medium-term plan and agree on key priority actions to be taken by each of the stakeholder groups working in concert to achieve the plan objectives.</a:t>
            </a:r>
          </a:p>
          <a:p>
            <a:pPr algn="just"/>
            <a:r>
              <a:rPr lang="en-GB" sz="2400" dirty="0">
                <a:latin typeface="Times New Roman" pitchFamily="18" charset="0"/>
                <a:cs typeface="Times New Roman" pitchFamily="18" charset="0"/>
              </a:rPr>
              <a:t>State Ministries of Budget and Planning should also organize a </a:t>
            </a:r>
            <a:r>
              <a:rPr lang="en-GB" sz="2400" b="1" i="1" dirty="0">
                <a:latin typeface="Times New Roman" pitchFamily="18" charset="0"/>
                <a:cs typeface="Times New Roman" pitchFamily="18" charset="0"/>
              </a:rPr>
              <a:t>State Development Summit </a:t>
            </a:r>
            <a:r>
              <a:rPr lang="en-GB" sz="2400" dirty="0">
                <a:latin typeface="Times New Roman" pitchFamily="18" charset="0"/>
                <a:cs typeface="Times New Roman" pitchFamily="18" charset="0"/>
              </a:rPr>
              <a:t>to be attended by </a:t>
            </a:r>
            <a:r>
              <a:rPr lang="en-GB" sz="2400" dirty="0" smtClean="0">
                <a:latin typeface="Times New Roman" pitchFamily="18" charset="0"/>
                <a:cs typeface="Times New Roman" pitchFamily="18" charset="0"/>
              </a:rPr>
              <a:t>the leadership of </a:t>
            </a:r>
          </a:p>
          <a:p>
            <a:pPr lvl="1" algn="just"/>
            <a:r>
              <a:rPr lang="en-GB" sz="2200" dirty="0" smtClean="0">
                <a:latin typeface="Times New Roman" pitchFamily="18" charset="0"/>
                <a:cs typeface="Times New Roman" pitchFamily="18" charset="0"/>
              </a:rPr>
              <a:t>Federal </a:t>
            </a:r>
            <a:r>
              <a:rPr lang="en-GB" sz="2200" dirty="0">
                <a:latin typeface="Times New Roman" pitchFamily="18" charset="0"/>
                <a:cs typeface="Times New Roman" pitchFamily="18" charset="0"/>
              </a:rPr>
              <a:t>Ministry of Budget and National Planning, </a:t>
            </a:r>
            <a:endParaRPr lang="en-GB" sz="2200" dirty="0" smtClean="0">
              <a:latin typeface="Times New Roman" pitchFamily="18" charset="0"/>
              <a:cs typeface="Times New Roman" pitchFamily="18" charset="0"/>
            </a:endParaRPr>
          </a:p>
          <a:p>
            <a:pPr lvl="1" algn="just"/>
            <a:r>
              <a:rPr lang="en-GB" sz="2200" dirty="0" smtClean="0">
                <a:latin typeface="Times New Roman" pitchFamily="18" charset="0"/>
                <a:cs typeface="Times New Roman" pitchFamily="18" charset="0"/>
              </a:rPr>
              <a:t>State </a:t>
            </a:r>
            <a:r>
              <a:rPr lang="en-GB" sz="2200" dirty="0">
                <a:latin typeface="Times New Roman" pitchFamily="18" charset="0"/>
                <a:cs typeface="Times New Roman" pitchFamily="18" charset="0"/>
              </a:rPr>
              <a:t>Government MDAs, State Assembly Committee on Planning and Economic Development, </a:t>
            </a:r>
            <a:endParaRPr lang="en-GB" sz="2200" dirty="0" smtClean="0">
              <a:latin typeface="Times New Roman" pitchFamily="18" charset="0"/>
              <a:cs typeface="Times New Roman" pitchFamily="18" charset="0"/>
            </a:endParaRPr>
          </a:p>
          <a:p>
            <a:pPr lvl="1" algn="just"/>
            <a:r>
              <a:rPr lang="en-GB" sz="2200" dirty="0" smtClean="0">
                <a:latin typeface="Times New Roman" pitchFamily="18" charset="0"/>
                <a:cs typeface="Times New Roman" pitchFamily="18" charset="0"/>
              </a:rPr>
              <a:t>Chairmen </a:t>
            </a:r>
            <a:r>
              <a:rPr lang="en-GB" sz="2200" dirty="0">
                <a:latin typeface="Times New Roman" pitchFamily="18" charset="0"/>
                <a:cs typeface="Times New Roman" pitchFamily="18" charset="0"/>
              </a:rPr>
              <a:t>of all Local Government Councils, </a:t>
            </a:r>
            <a:endParaRPr lang="en-GB" sz="2200" dirty="0" smtClean="0">
              <a:latin typeface="Times New Roman" pitchFamily="18" charset="0"/>
              <a:cs typeface="Times New Roman" pitchFamily="18" charset="0"/>
            </a:endParaRPr>
          </a:p>
          <a:p>
            <a:pPr lvl="1" algn="just"/>
            <a:r>
              <a:rPr lang="en-GB" sz="2200" dirty="0" smtClean="0">
                <a:latin typeface="Times New Roman" pitchFamily="18" charset="0"/>
                <a:cs typeface="Times New Roman" pitchFamily="18" charset="0"/>
              </a:rPr>
              <a:t>the </a:t>
            </a:r>
            <a:r>
              <a:rPr lang="en-GB" sz="2200" dirty="0">
                <a:latin typeface="Times New Roman" pitchFamily="18" charset="0"/>
                <a:cs typeface="Times New Roman" pitchFamily="18" charset="0"/>
              </a:rPr>
              <a:t>State Leadership of all stakeholder groups, including political parties, private sector organizations, labour organizations, professional organizations and major civil society organizations such as State Council of Women Societies.</a:t>
            </a:r>
          </a:p>
          <a:p>
            <a:pPr lvl="0" algn="just">
              <a:buFont typeface="Wingdings" panose="05000000000000000000" pitchFamily="2" charset="2"/>
              <a:buChar char="§"/>
            </a:pPr>
            <a:endParaRPr lang="en-GB" sz="2400" dirty="0">
              <a:latin typeface="Times New Roman" pitchFamily="18" charset="0"/>
              <a:cs typeface="Times New Roman" pitchFamily="18" charset="0"/>
            </a:endParaRPr>
          </a:p>
          <a:p>
            <a:pPr marL="342900" indent="-342900" algn="just">
              <a:buNone/>
            </a:pPr>
            <a:endParaRPr lang="en-GB" sz="1800" dirty="0">
              <a:latin typeface="Times New Roman" pitchFamily="18" charset="0"/>
              <a:cs typeface="Times New Roman" pitchFamily="18" charset="0"/>
            </a:endParaRPr>
          </a:p>
          <a:p>
            <a:pPr algn="just"/>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017211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93184"/>
            <a:ext cx="8596668" cy="759853"/>
          </a:xfrm>
        </p:spPr>
        <p:txBody>
          <a:bodyPr/>
          <a:lstStyle/>
          <a:p>
            <a:r>
              <a:rPr lang="en-GB" dirty="0" smtClean="0"/>
              <a:t>OUTLINE</a:t>
            </a:r>
            <a:endParaRPr lang="en-GB" dirty="0"/>
          </a:p>
        </p:txBody>
      </p:sp>
      <p:sp>
        <p:nvSpPr>
          <p:cNvPr id="3" name="Content Placeholder 2"/>
          <p:cNvSpPr>
            <a:spLocks noGrp="1"/>
          </p:cNvSpPr>
          <p:nvPr>
            <p:ph idx="1"/>
          </p:nvPr>
        </p:nvSpPr>
        <p:spPr>
          <a:xfrm>
            <a:off x="193183" y="1133341"/>
            <a:ext cx="9556124" cy="4908021"/>
          </a:xfrm>
        </p:spPr>
        <p:txBody>
          <a:bodyPr>
            <a:normAutofit/>
          </a:bodyPr>
          <a:lstStyle/>
          <a:p>
            <a:r>
              <a:rPr lang="en-GB" dirty="0"/>
              <a:t>Introduction </a:t>
            </a:r>
            <a:endParaRPr lang="en-GB" dirty="0" smtClean="0"/>
          </a:p>
          <a:p>
            <a:r>
              <a:rPr lang="en-GB" dirty="0" smtClean="0"/>
              <a:t>Diagnostic </a:t>
            </a:r>
            <a:r>
              <a:rPr lang="en-GB" dirty="0"/>
              <a:t>Tools for Structural </a:t>
            </a:r>
            <a:r>
              <a:rPr lang="en-GB" dirty="0" smtClean="0"/>
              <a:t>Transformation</a:t>
            </a:r>
          </a:p>
          <a:p>
            <a:r>
              <a:rPr lang="en-GB" dirty="0"/>
              <a:t>Insights from Diagnosis of Structural Transformation of Nigerian </a:t>
            </a:r>
            <a:r>
              <a:rPr lang="en-GB" dirty="0" smtClean="0"/>
              <a:t>Economy</a:t>
            </a:r>
          </a:p>
          <a:p>
            <a:r>
              <a:rPr lang="en-GB" dirty="0"/>
              <a:t>Pattern and Trend of Structural Transformation of Typical </a:t>
            </a:r>
            <a:r>
              <a:rPr lang="en-GB" dirty="0" smtClean="0"/>
              <a:t>Economies</a:t>
            </a:r>
          </a:p>
          <a:p>
            <a:r>
              <a:rPr lang="en-GB" dirty="0"/>
              <a:t>Pattern and Trend of Structural Transformation of </a:t>
            </a:r>
            <a:r>
              <a:rPr lang="en-GB" dirty="0" smtClean="0"/>
              <a:t>Nigerian and Comparator Economies</a:t>
            </a:r>
          </a:p>
          <a:p>
            <a:r>
              <a:rPr lang="en-GB" dirty="0"/>
              <a:t>Insights from Comparative Analysis of Patterns and Trends of Structural </a:t>
            </a:r>
            <a:r>
              <a:rPr lang="en-GB" dirty="0" smtClean="0"/>
              <a:t>Transformation</a:t>
            </a:r>
          </a:p>
          <a:p>
            <a:r>
              <a:rPr lang="en-GB" dirty="0"/>
              <a:t>Lessons of Experience of Comparator </a:t>
            </a:r>
            <a:r>
              <a:rPr lang="en-GB" dirty="0" smtClean="0"/>
              <a:t>Countries</a:t>
            </a:r>
          </a:p>
          <a:p>
            <a:r>
              <a:rPr lang="en-GB" dirty="0"/>
              <a:t>Planning for Achieving Structural Transformation of Nigerian </a:t>
            </a:r>
            <a:r>
              <a:rPr lang="en-GB" dirty="0" smtClean="0"/>
              <a:t>Economy</a:t>
            </a:r>
          </a:p>
          <a:p>
            <a:r>
              <a:rPr lang="en-GB" dirty="0"/>
              <a:t>Contents of a Typical Participatory </a:t>
            </a:r>
            <a:r>
              <a:rPr lang="en-GB" dirty="0" smtClean="0"/>
              <a:t>MTP</a:t>
            </a:r>
          </a:p>
          <a:p>
            <a:r>
              <a:rPr lang="en-GB" dirty="0"/>
              <a:t>International Partnership in Support of Structural Transformation of Nigerian </a:t>
            </a:r>
            <a:r>
              <a:rPr lang="en-GB" dirty="0" smtClean="0"/>
              <a:t>Economy</a:t>
            </a:r>
          </a:p>
          <a:p>
            <a:r>
              <a:rPr lang="en-GB" dirty="0"/>
              <a:t>Other imperatives</a:t>
            </a:r>
            <a:endParaRPr lang="en-GB" dirty="0" smtClean="0"/>
          </a:p>
        </p:txBody>
      </p:sp>
    </p:spTree>
    <p:extLst>
      <p:ext uri="{BB962C8B-B14F-4D97-AF65-F5344CB8AC3E}">
        <p14:creationId xmlns:p14="http://schemas.microsoft.com/office/powerpoint/2010/main" xmlns="" val="6908112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549" y="167426"/>
            <a:ext cx="8694453" cy="1326524"/>
          </a:xfrm>
        </p:spPr>
        <p:txBody>
          <a:bodyPr/>
          <a:lstStyle/>
          <a:p>
            <a:r>
              <a:rPr lang="en-GB" dirty="0" smtClean="0"/>
              <a:t>Planning for </a:t>
            </a:r>
            <a:r>
              <a:rPr lang="en-GB" dirty="0"/>
              <a:t>Achieving Structural Transformation of Nigerian </a:t>
            </a:r>
            <a:r>
              <a:rPr lang="en-GB" dirty="0" smtClean="0"/>
              <a:t>Economy </a:t>
            </a:r>
            <a:r>
              <a:rPr lang="en-GB" dirty="0" err="1" smtClean="0"/>
              <a:t>ctd</a:t>
            </a:r>
            <a:endParaRPr lang="en-GB" dirty="0"/>
          </a:p>
        </p:txBody>
      </p:sp>
      <p:sp>
        <p:nvSpPr>
          <p:cNvPr id="3" name="Content Placeholder 2"/>
          <p:cNvSpPr>
            <a:spLocks noGrp="1"/>
          </p:cNvSpPr>
          <p:nvPr>
            <p:ph idx="1"/>
          </p:nvPr>
        </p:nvSpPr>
        <p:spPr>
          <a:xfrm>
            <a:off x="360608" y="1648497"/>
            <a:ext cx="8913394" cy="4687910"/>
          </a:xfrm>
        </p:spPr>
        <p:txBody>
          <a:bodyPr>
            <a:normAutofit fontScale="85000" lnSpcReduction="20000"/>
          </a:bodyPr>
          <a:lstStyle/>
          <a:p>
            <a:pPr lvl="0" algn="just">
              <a:buFont typeface="Wingdings" panose="05000000000000000000" pitchFamily="2" charset="2"/>
              <a:buChar char="§"/>
            </a:pPr>
            <a:r>
              <a:rPr lang="en-GB" sz="2800" dirty="0">
                <a:latin typeface="Times New Roman" pitchFamily="18" charset="0"/>
                <a:cs typeface="Times New Roman" pitchFamily="18" charset="0"/>
              </a:rPr>
              <a:t>The objective of the Summit is to build consensus on the objectives and targets of the state medium term plan and agree on key priority actions to be taken by each stakeholder groups working in concert to achieve the plan objectives.</a:t>
            </a:r>
          </a:p>
          <a:p>
            <a:pPr algn="just">
              <a:buFont typeface="Wingdings" panose="05000000000000000000" pitchFamily="2" charset="2"/>
              <a:buChar char="§"/>
            </a:pPr>
            <a:r>
              <a:rPr lang="en-GB" sz="2800" dirty="0">
                <a:latin typeface="Times New Roman" pitchFamily="18" charset="0"/>
                <a:cs typeface="Times New Roman" pitchFamily="18" charset="0"/>
              </a:rPr>
              <a:t>Federal Ministry of Budget and National Planning and the State Planning Agencies should prepare their respective Federal and State </a:t>
            </a:r>
            <a:r>
              <a:rPr lang="en-GB" sz="2800" b="1" dirty="0">
                <a:latin typeface="Times New Roman" pitchFamily="18" charset="0"/>
                <a:cs typeface="Times New Roman" pitchFamily="18" charset="0"/>
              </a:rPr>
              <a:t>Medium term </a:t>
            </a:r>
            <a:r>
              <a:rPr lang="en-GB" sz="2800" b="1" dirty="0" smtClean="0">
                <a:latin typeface="Times New Roman" pitchFamily="18" charset="0"/>
                <a:cs typeface="Times New Roman" pitchFamily="18" charset="0"/>
              </a:rPr>
              <a:t>Rolling </a:t>
            </a:r>
            <a:r>
              <a:rPr lang="en-GB" sz="2800" b="1" dirty="0">
                <a:latin typeface="Times New Roman" pitchFamily="18" charset="0"/>
                <a:cs typeface="Times New Roman" pitchFamily="18" charset="0"/>
              </a:rPr>
              <a:t>Development </a:t>
            </a:r>
            <a:r>
              <a:rPr lang="en-GB" sz="2800" b="1" dirty="0" smtClean="0">
                <a:latin typeface="Times New Roman" pitchFamily="18" charset="0"/>
                <a:cs typeface="Times New Roman" pitchFamily="18" charset="0"/>
              </a:rPr>
              <a:t>Plan </a:t>
            </a:r>
            <a:r>
              <a:rPr lang="en-GB" sz="2800" dirty="0" smtClean="0">
                <a:latin typeface="Times New Roman" pitchFamily="18" charset="0"/>
                <a:cs typeface="Times New Roman" pitchFamily="18" charset="0"/>
              </a:rPr>
              <a:t>based </a:t>
            </a:r>
            <a:r>
              <a:rPr lang="en-GB" sz="2800" dirty="0">
                <a:latin typeface="Times New Roman" pitchFamily="18" charset="0"/>
                <a:cs typeface="Times New Roman" pitchFamily="18" charset="0"/>
              </a:rPr>
              <a:t>on the outcome of the respective National and State Development Summits for consideration and approval by the Federal and State Executive Councils and subsequent transmission to the National and State Assemblies for adoption by resolution the way they do with MTEF/MTSS.  </a:t>
            </a:r>
          </a:p>
          <a:p>
            <a:pPr algn="just">
              <a:buFont typeface="Wingdings" panose="05000000000000000000" pitchFamily="2" charset="2"/>
              <a:buChar char="§"/>
            </a:pPr>
            <a:r>
              <a:rPr lang="en-GB" sz="2800" dirty="0">
                <a:latin typeface="Times New Roman" pitchFamily="18" charset="0"/>
                <a:cs typeface="Times New Roman" pitchFamily="18" charset="0"/>
              </a:rPr>
              <a:t>Copies of the Plan should be made available to all participants at the National Development Summit and to the general public.</a:t>
            </a:r>
            <a:endParaRPr lang="en-GB" sz="2800" dirty="0"/>
          </a:p>
        </p:txBody>
      </p:sp>
    </p:spTree>
    <p:extLst>
      <p:ext uri="{BB962C8B-B14F-4D97-AF65-F5344CB8AC3E}">
        <p14:creationId xmlns:p14="http://schemas.microsoft.com/office/powerpoint/2010/main" xmlns="" val="117265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4547"/>
            <a:ext cx="10515600" cy="850006"/>
          </a:xfrm>
        </p:spPr>
        <p:txBody>
          <a:bodyPr>
            <a:noAutofit/>
          </a:bodyPr>
          <a:lstStyle/>
          <a:p>
            <a:r>
              <a:rPr lang="en-GB" dirty="0" smtClean="0"/>
              <a:t>Contents of a Typical Participatory MTP</a:t>
            </a:r>
            <a:endParaRPr lang="en-GB" dirty="0"/>
          </a:p>
        </p:txBody>
      </p:sp>
      <p:sp>
        <p:nvSpPr>
          <p:cNvPr id="3" name="Content Placeholder 2"/>
          <p:cNvSpPr>
            <a:spLocks noGrp="1"/>
          </p:cNvSpPr>
          <p:nvPr>
            <p:ph idx="1"/>
          </p:nvPr>
        </p:nvSpPr>
        <p:spPr>
          <a:xfrm>
            <a:off x="677334" y="1274619"/>
            <a:ext cx="8596668" cy="4766744"/>
          </a:xfrm>
        </p:spPr>
        <p:txBody>
          <a:bodyPr>
            <a:normAutofit fontScale="92500" lnSpcReduction="20000"/>
          </a:bodyPr>
          <a:lstStyle/>
          <a:p>
            <a:pPr lvl="0" algn="just">
              <a:buNone/>
            </a:pPr>
            <a:r>
              <a:rPr lang="en-GB" sz="2400" dirty="0">
                <a:latin typeface="Times New Roman" pitchFamily="18" charset="0"/>
                <a:cs typeface="Times New Roman" pitchFamily="18" charset="0"/>
              </a:rPr>
              <a:t>The Federal and State Plans should contain:</a:t>
            </a:r>
          </a:p>
          <a:p>
            <a:pPr lvl="0" algn="just"/>
            <a:r>
              <a:rPr lang="en-US" sz="2400" dirty="0">
                <a:latin typeface="Times New Roman" pitchFamily="18" charset="0"/>
                <a:cs typeface="Times New Roman" pitchFamily="18" charset="0"/>
              </a:rPr>
              <a:t>a precise statement of the </a:t>
            </a:r>
            <a:r>
              <a:rPr lang="en-US" sz="2400" b="1" dirty="0">
                <a:latin typeface="Times New Roman" pitchFamily="18" charset="0"/>
                <a:cs typeface="Times New Roman" pitchFamily="18" charset="0"/>
              </a:rPr>
              <a:t>development objectives </a:t>
            </a:r>
            <a:r>
              <a:rPr lang="en-US" sz="2400" dirty="0">
                <a:latin typeface="Times New Roman" pitchFamily="18" charset="0"/>
                <a:cs typeface="Times New Roman" pitchFamily="18" charset="0"/>
              </a:rPr>
              <a:t>based on the outcome of the National and State Development Summits </a:t>
            </a:r>
            <a:endParaRPr lang="en-GB" sz="2400" dirty="0">
              <a:latin typeface="Times New Roman" pitchFamily="18" charset="0"/>
              <a:cs typeface="Times New Roman" pitchFamily="18" charset="0"/>
            </a:endParaRPr>
          </a:p>
          <a:p>
            <a:pPr lvl="0" algn="just"/>
            <a:r>
              <a:rPr lang="en-US" sz="2400" b="1" dirty="0">
                <a:latin typeface="Times New Roman" pitchFamily="18" charset="0"/>
                <a:cs typeface="Times New Roman" pitchFamily="18" charset="0"/>
              </a:rPr>
              <a:t>Federal and State Government investment </a:t>
            </a:r>
            <a:r>
              <a:rPr lang="en-US" sz="2400" b="1" dirty="0" err="1">
                <a:latin typeface="Times New Roman" pitchFamily="18" charset="0"/>
                <a:cs typeface="Times New Roman" pitchFamily="18" charset="0"/>
              </a:rPr>
              <a:t>programmes</a:t>
            </a:r>
            <a:r>
              <a:rPr lang="en-US" sz="2400" b="1" dirty="0">
                <a:latin typeface="Times New Roman" pitchFamily="18" charset="0"/>
                <a:cs typeface="Times New Roman" pitchFamily="18" charset="0"/>
              </a:rPr>
              <a:t>  r</a:t>
            </a:r>
            <a:r>
              <a:rPr lang="en-US" sz="2400" dirty="0">
                <a:latin typeface="Times New Roman" pitchFamily="18" charset="0"/>
                <a:cs typeface="Times New Roman" pitchFamily="18" charset="0"/>
              </a:rPr>
              <a:t>equired for the achievement of the medium term development goals agreed upon at the Development Summits;</a:t>
            </a:r>
            <a:endParaRPr lang="en-GB" sz="2400" dirty="0">
              <a:latin typeface="Times New Roman" pitchFamily="18" charset="0"/>
              <a:cs typeface="Times New Roman" pitchFamily="18" charset="0"/>
            </a:endParaRPr>
          </a:p>
          <a:p>
            <a:pPr lvl="0" algn="just"/>
            <a:r>
              <a:rPr lang="en-US" sz="2400" b="1" dirty="0">
                <a:latin typeface="Times New Roman" pitchFamily="18" charset="0"/>
                <a:cs typeface="Times New Roman" pitchFamily="18" charset="0"/>
              </a:rPr>
              <a:t>estimates of private sector investment </a:t>
            </a:r>
            <a:r>
              <a:rPr lang="en-US" sz="2400" dirty="0">
                <a:latin typeface="Times New Roman" pitchFamily="18" charset="0"/>
                <a:cs typeface="Times New Roman" pitchFamily="18" charset="0"/>
              </a:rPr>
              <a:t>profile necessary to secure the contributions of the private sector to the achievement of  the agreed development objectives.</a:t>
            </a:r>
          </a:p>
          <a:p>
            <a:pPr lvl="0"/>
            <a:r>
              <a:rPr lang="en-US" sz="2400" b="1" dirty="0">
                <a:latin typeface="Times New Roman" pitchFamily="18" charset="0"/>
                <a:cs typeface="Times New Roman" pitchFamily="18" charset="0"/>
              </a:rPr>
              <a:t>broad directions of monetary, fiscal, trade, exchange rate, incomes, </a:t>
            </a:r>
            <a:r>
              <a:rPr lang="en-US" sz="2400" b="1" dirty="0" err="1">
                <a:latin typeface="Times New Roman" pitchFamily="18" charset="0"/>
                <a:cs typeface="Times New Roman" pitchFamily="18" charset="0"/>
              </a:rPr>
              <a:t>sectoral</a:t>
            </a:r>
            <a:r>
              <a:rPr lang="en-US" sz="2400" b="1" dirty="0">
                <a:latin typeface="Times New Roman" pitchFamily="18" charset="0"/>
                <a:cs typeface="Times New Roman" pitchFamily="18" charset="0"/>
              </a:rPr>
              <a:t>  and other development policies </a:t>
            </a:r>
            <a:r>
              <a:rPr lang="en-US" sz="2400" dirty="0">
                <a:latin typeface="Times New Roman" pitchFamily="18" charset="0"/>
                <a:cs typeface="Times New Roman" pitchFamily="18" charset="0"/>
              </a:rPr>
              <a:t>that are compatible with the enabler roles and constitutional responsibilities of Federal and State Governments and also complementary to the achievement of the development objectives during the plan period; and</a:t>
            </a:r>
            <a:endParaRPr lang="en-GB" sz="2400" dirty="0">
              <a:latin typeface="Times New Roman" pitchFamily="18" charset="0"/>
              <a:cs typeface="Times New Roman" pitchFamily="18" charset="0"/>
            </a:endParaRPr>
          </a:p>
          <a:p>
            <a:pPr lvl="0"/>
            <a:endParaRPr lang="en-GB" sz="1800" dirty="0">
              <a:latin typeface="Times New Roman" pitchFamily="18" charset="0"/>
              <a:cs typeface="Times New Roman" pitchFamily="18" charset="0"/>
            </a:endParaRPr>
          </a:p>
          <a:p>
            <a:pPr lvl="0" algn="just"/>
            <a:endParaRPr lang="en-GB" sz="1800" dirty="0">
              <a:latin typeface="Times New Roman" pitchFamily="18" charset="0"/>
              <a:cs typeface="Times New Roman" pitchFamily="18" charset="0"/>
            </a:endParaRPr>
          </a:p>
          <a:p>
            <a:pPr algn="just"/>
            <a:endParaRPr lang="en-GB" sz="1800" dirty="0">
              <a:latin typeface="Times New Roman" pitchFamily="18" charset="0"/>
              <a:cs typeface="Times New Roman" pitchFamily="18" charset="0"/>
            </a:endParaRPr>
          </a:p>
        </p:txBody>
      </p:sp>
    </p:spTree>
    <p:extLst>
      <p:ext uri="{BB962C8B-B14F-4D97-AF65-F5344CB8AC3E}">
        <p14:creationId xmlns:p14="http://schemas.microsoft.com/office/powerpoint/2010/main" xmlns="" val="1742936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820" y="206062"/>
            <a:ext cx="9234152" cy="772732"/>
          </a:xfrm>
        </p:spPr>
        <p:txBody>
          <a:bodyPr/>
          <a:lstStyle/>
          <a:p>
            <a:r>
              <a:rPr lang="en-GB" dirty="0"/>
              <a:t>Contents of a Typical Participatory MTP </a:t>
            </a:r>
            <a:r>
              <a:rPr lang="en-GB" dirty="0" err="1" smtClean="0"/>
              <a:t>Ctd</a:t>
            </a:r>
            <a:endParaRPr lang="en-GB" dirty="0"/>
          </a:p>
        </p:txBody>
      </p:sp>
      <p:sp>
        <p:nvSpPr>
          <p:cNvPr id="3" name="Content Placeholder 2"/>
          <p:cNvSpPr>
            <a:spLocks noGrp="1"/>
          </p:cNvSpPr>
          <p:nvPr>
            <p:ph idx="1"/>
          </p:nvPr>
        </p:nvSpPr>
        <p:spPr>
          <a:xfrm>
            <a:off x="677334" y="1249251"/>
            <a:ext cx="8596668" cy="5203064"/>
          </a:xfrm>
        </p:spPr>
        <p:txBody>
          <a:bodyPr>
            <a:normAutofit fontScale="77500" lnSpcReduction="20000"/>
          </a:bodyPr>
          <a:lstStyle/>
          <a:p>
            <a:pPr lvl="0"/>
            <a:r>
              <a:rPr lang="en-US" sz="2800" b="1" dirty="0">
                <a:latin typeface="Times New Roman" pitchFamily="18" charset="0"/>
                <a:cs typeface="Times New Roman" pitchFamily="18" charset="0"/>
              </a:rPr>
              <a:t>A</a:t>
            </a:r>
            <a:r>
              <a:rPr lang="en-US" sz="2800" b="1" dirty="0" smtClean="0">
                <a:latin typeface="Times New Roman" pitchFamily="18" charset="0"/>
                <a:cs typeface="Times New Roman" pitchFamily="18" charset="0"/>
              </a:rPr>
              <a:t> </a:t>
            </a:r>
            <a:r>
              <a:rPr lang="en-US" sz="2800" b="1" dirty="0">
                <a:latin typeface="Times New Roman" pitchFamily="18" charset="0"/>
                <a:cs typeface="Times New Roman" pitchFamily="18" charset="0"/>
              </a:rPr>
              <a:t>macroeconomic framework </a:t>
            </a:r>
            <a:r>
              <a:rPr lang="en-US" sz="2800" dirty="0">
                <a:latin typeface="Times New Roman" pitchFamily="18" charset="0"/>
                <a:cs typeface="Times New Roman" pitchFamily="18" charset="0"/>
              </a:rPr>
              <a:t>including the basic macroeconomic projections and </a:t>
            </a:r>
            <a:r>
              <a:rPr lang="en-US" sz="2800" dirty="0" err="1">
                <a:latin typeface="Times New Roman" pitchFamily="18" charset="0"/>
                <a:cs typeface="Times New Roman" pitchFamily="18" charset="0"/>
              </a:rPr>
              <a:t>sectoral</a:t>
            </a:r>
            <a:r>
              <a:rPr lang="en-US" sz="2800" dirty="0">
                <a:latin typeface="Times New Roman" pitchFamily="18" charset="0"/>
                <a:cs typeface="Times New Roman" pitchFamily="18" charset="0"/>
              </a:rPr>
              <a:t> development targets all of which are conditional on the public investment </a:t>
            </a:r>
            <a:r>
              <a:rPr lang="en-US" sz="2800" dirty="0" err="1">
                <a:latin typeface="Times New Roman" pitchFamily="18" charset="0"/>
                <a:cs typeface="Times New Roman" pitchFamily="18" charset="0"/>
              </a:rPr>
              <a:t>programmes</a:t>
            </a:r>
            <a:r>
              <a:rPr lang="en-US" sz="2800" dirty="0">
                <a:latin typeface="Times New Roman" pitchFamily="18" charset="0"/>
                <a:cs typeface="Times New Roman" pitchFamily="18" charset="0"/>
              </a:rPr>
              <a:t>, estimates of private sector investment profile and the complementary </a:t>
            </a:r>
            <a:r>
              <a:rPr lang="en-US" sz="2800" dirty="0" smtClean="0">
                <a:latin typeface="Times New Roman" pitchFamily="18" charset="0"/>
                <a:cs typeface="Times New Roman" pitchFamily="18" charset="0"/>
              </a:rPr>
              <a:t>monetary, fiscal, trade and other structural and social development policy </a:t>
            </a:r>
            <a:r>
              <a:rPr lang="en-US" sz="2800" dirty="0">
                <a:latin typeface="Times New Roman" pitchFamily="18" charset="0"/>
                <a:cs typeface="Times New Roman" pitchFamily="18" charset="0"/>
              </a:rPr>
              <a:t>directions. </a:t>
            </a:r>
            <a:endParaRPr lang="en-US" sz="2800" dirty="0" smtClean="0">
              <a:latin typeface="Times New Roman" pitchFamily="18" charset="0"/>
              <a:cs typeface="Times New Roman" pitchFamily="18" charset="0"/>
            </a:endParaRPr>
          </a:p>
          <a:p>
            <a:pPr lvl="0"/>
            <a:r>
              <a:rPr lang="en-US" sz="2800" dirty="0" smtClean="0">
                <a:latin typeface="Times New Roman" pitchFamily="18" charset="0"/>
                <a:cs typeface="Times New Roman" pitchFamily="18" charset="0"/>
              </a:rPr>
              <a:t>Articulation of the human resources required for the plan and the employment implications of the plan</a:t>
            </a:r>
            <a:r>
              <a:rPr lang="en-GB" sz="2800" dirty="0">
                <a:latin typeface="Times New Roman" pitchFamily="18" charset="0"/>
                <a:cs typeface="Times New Roman" pitchFamily="18" charset="0"/>
              </a:rPr>
              <a:t> </a:t>
            </a:r>
          </a:p>
          <a:p>
            <a:r>
              <a:rPr lang="en-GB" sz="2800" dirty="0" smtClean="0">
                <a:latin typeface="Times New Roman" pitchFamily="18" charset="0"/>
                <a:cs typeface="Times New Roman" pitchFamily="18" charset="0"/>
              </a:rPr>
              <a:t> Articulated/Institutionalized of  collaborative </a:t>
            </a:r>
            <a:r>
              <a:rPr lang="en-GB" sz="2800" dirty="0">
                <a:latin typeface="Times New Roman" pitchFamily="18" charset="0"/>
                <a:cs typeface="Times New Roman" pitchFamily="18" charset="0"/>
              </a:rPr>
              <a:t>monitoring, evaluation and impact assessment framework to be coordinated by the Ministries of Budget and Planning</a:t>
            </a:r>
          </a:p>
          <a:p>
            <a:r>
              <a:rPr lang="en-GB" sz="2800" dirty="0" smtClean="0">
                <a:latin typeface="Times New Roman" pitchFamily="18" charset="0"/>
                <a:cs typeface="Times New Roman" pitchFamily="18" charset="0"/>
              </a:rPr>
              <a:t>Articulated Institutionalized </a:t>
            </a:r>
            <a:r>
              <a:rPr lang="en-GB" sz="2800" dirty="0">
                <a:latin typeface="Times New Roman" pitchFamily="18" charset="0"/>
                <a:cs typeface="Times New Roman" pitchFamily="18" charset="0"/>
              </a:rPr>
              <a:t>framework for effective </a:t>
            </a:r>
            <a:r>
              <a:rPr lang="en-GB" sz="2800" dirty="0" smtClean="0">
                <a:latin typeface="Times New Roman" pitchFamily="18" charset="0"/>
                <a:cs typeface="Times New Roman" pitchFamily="18" charset="0"/>
              </a:rPr>
              <a:t>periodic  (half yearly) deliberations </a:t>
            </a:r>
            <a:r>
              <a:rPr lang="en-GB" sz="2800" dirty="0">
                <a:latin typeface="Times New Roman" pitchFamily="18" charset="0"/>
                <a:cs typeface="Times New Roman" pitchFamily="18" charset="0"/>
              </a:rPr>
              <a:t>by relevant stakeholder groups at Federal, State an Local Government levels where the monitoring reports will be considered for validation and subsequent presentation to the Federal and State Executive Councils for approval and eventual transmission to the National and State Assemblies for adoption by resolution</a:t>
            </a:r>
            <a:endParaRPr lang="en-GB" sz="2800" dirty="0"/>
          </a:p>
        </p:txBody>
      </p:sp>
    </p:spTree>
    <p:extLst>
      <p:ext uri="{BB962C8B-B14F-4D97-AF65-F5344CB8AC3E}">
        <p14:creationId xmlns:p14="http://schemas.microsoft.com/office/powerpoint/2010/main" xmlns="" val="33144716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789" y="0"/>
            <a:ext cx="9145213" cy="1056067"/>
          </a:xfrm>
        </p:spPr>
        <p:txBody>
          <a:bodyPr>
            <a:normAutofit fontScale="90000"/>
          </a:bodyPr>
          <a:lstStyle/>
          <a:p>
            <a:r>
              <a:rPr lang="en-GB" dirty="0" smtClean="0"/>
              <a:t>International Partnership in Support of Structural Transformation of Nigerian Economy</a:t>
            </a:r>
            <a:endParaRPr lang="en-GB" dirty="0"/>
          </a:p>
        </p:txBody>
      </p:sp>
      <p:sp>
        <p:nvSpPr>
          <p:cNvPr id="3" name="Content Placeholder 2"/>
          <p:cNvSpPr>
            <a:spLocks noGrp="1"/>
          </p:cNvSpPr>
          <p:nvPr>
            <p:ph idx="1"/>
          </p:nvPr>
        </p:nvSpPr>
        <p:spPr>
          <a:xfrm>
            <a:off x="283335" y="1056067"/>
            <a:ext cx="9504609" cy="4985295"/>
          </a:xfrm>
        </p:spPr>
        <p:txBody>
          <a:bodyPr>
            <a:noAutofit/>
          </a:bodyPr>
          <a:lstStyle/>
          <a:p>
            <a:r>
              <a:rPr lang="en-GB" sz="2400" dirty="0" smtClean="0"/>
              <a:t>In this regard, </a:t>
            </a:r>
            <a:r>
              <a:rPr lang="en-US" sz="2400" dirty="0" smtClean="0"/>
              <a:t>development </a:t>
            </a:r>
            <a:r>
              <a:rPr lang="en-US" sz="2400" dirty="0"/>
              <a:t>partners </a:t>
            </a:r>
            <a:r>
              <a:rPr lang="en-US" sz="2400" dirty="0" smtClean="0"/>
              <a:t>should:</a:t>
            </a:r>
          </a:p>
          <a:p>
            <a:pPr lvl="1"/>
            <a:r>
              <a:rPr lang="en-US" sz="2400" dirty="0" smtClean="0"/>
              <a:t>channel </a:t>
            </a:r>
            <a:r>
              <a:rPr lang="en-US" sz="2400" dirty="0"/>
              <a:t>their development assistance to projects that will increase competitiveness of recipient nations; </a:t>
            </a:r>
            <a:endParaRPr lang="en-US" sz="2400" dirty="0" smtClean="0"/>
          </a:p>
          <a:p>
            <a:pPr lvl="1"/>
            <a:r>
              <a:rPr lang="en-US" sz="2400" dirty="0" smtClean="0"/>
              <a:t>encourage </a:t>
            </a:r>
            <a:r>
              <a:rPr lang="en-US" sz="2400" dirty="0"/>
              <a:t>their MNCs to actively seek out and support local industrialists to become part of regional production networks; </a:t>
            </a:r>
          </a:p>
          <a:p>
            <a:pPr lvl="1"/>
            <a:r>
              <a:rPr lang="en-US" sz="2400" dirty="0"/>
              <a:t>supplement </a:t>
            </a:r>
            <a:r>
              <a:rPr lang="en-US" sz="2400" dirty="0" smtClean="0"/>
              <a:t>diversification efforts </a:t>
            </a:r>
            <a:r>
              <a:rPr lang="en-US" sz="2400" dirty="0"/>
              <a:t>of </a:t>
            </a:r>
            <a:r>
              <a:rPr lang="en-US" sz="2400" dirty="0" smtClean="0"/>
              <a:t>the Nigerian Government </a:t>
            </a:r>
            <a:r>
              <a:rPr lang="en-US" sz="2400" dirty="0"/>
              <a:t>by providing financial assistance through preferential export </a:t>
            </a:r>
            <a:r>
              <a:rPr lang="en-US" sz="2400" dirty="0" smtClean="0"/>
              <a:t>financing and similar options</a:t>
            </a:r>
            <a:endParaRPr lang="en-GB" sz="2400" dirty="0"/>
          </a:p>
        </p:txBody>
      </p:sp>
    </p:spTree>
    <p:extLst>
      <p:ext uri="{BB962C8B-B14F-4D97-AF65-F5344CB8AC3E}">
        <p14:creationId xmlns:p14="http://schemas.microsoft.com/office/powerpoint/2010/main" xmlns="" val="28513304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065" y="90153"/>
            <a:ext cx="8642937" cy="708338"/>
          </a:xfrm>
        </p:spPr>
        <p:txBody>
          <a:bodyPr/>
          <a:lstStyle/>
          <a:p>
            <a:r>
              <a:rPr lang="en-GB" dirty="0" smtClean="0"/>
              <a:t>Other imperatives</a:t>
            </a:r>
            <a:endParaRPr lang="en-GB" dirty="0"/>
          </a:p>
        </p:txBody>
      </p:sp>
      <p:sp>
        <p:nvSpPr>
          <p:cNvPr id="3" name="Content Placeholder 2"/>
          <p:cNvSpPr>
            <a:spLocks noGrp="1"/>
          </p:cNvSpPr>
          <p:nvPr>
            <p:ph idx="1"/>
          </p:nvPr>
        </p:nvSpPr>
        <p:spPr>
          <a:xfrm>
            <a:off x="450761" y="914401"/>
            <a:ext cx="8823241" cy="5434884"/>
          </a:xfrm>
        </p:spPr>
        <p:txBody>
          <a:bodyPr>
            <a:normAutofit fontScale="77500" lnSpcReduction="20000"/>
          </a:bodyPr>
          <a:lstStyle/>
          <a:p>
            <a:r>
              <a:rPr lang="en-GB" sz="2800" dirty="0" smtClean="0"/>
              <a:t>NBS should be empowered and supported to produce regular, comprehensive, integrated data on all aspects of the economy and society necessary to guide and gauge national development including structural transformation of the economy. </a:t>
            </a:r>
          </a:p>
          <a:p>
            <a:r>
              <a:rPr lang="en-GB" sz="2800" dirty="0" smtClean="0"/>
              <a:t>The initiative to produce State GDP should be sustained and finalized</a:t>
            </a:r>
          </a:p>
          <a:p>
            <a:r>
              <a:rPr lang="en-GB" sz="2800" dirty="0" smtClean="0"/>
              <a:t>MNBP should originate an executive bill making participatory development planning mandatory and not optional – MTEF and MTSS are insufficient </a:t>
            </a:r>
          </a:p>
          <a:p>
            <a:r>
              <a:rPr lang="en-GB" sz="2800" dirty="0" smtClean="0"/>
              <a:t>MNBP should rebuild capacity of PRS at Federal level and JPB should mandate MBNP to incorporate State </a:t>
            </a:r>
            <a:r>
              <a:rPr lang="en-GB" sz="2800" dirty="0" err="1" smtClean="0"/>
              <a:t>Govts</a:t>
            </a:r>
            <a:r>
              <a:rPr lang="en-GB" sz="2800" dirty="0" smtClean="0"/>
              <a:t> in the capacity building process</a:t>
            </a:r>
          </a:p>
          <a:p>
            <a:r>
              <a:rPr lang="en-GB" sz="2800" dirty="0" smtClean="0"/>
              <a:t> MBNP should pursue the possibility of pooling and professionalizing planning officer cadre at the Federal and state Levels without prejudice to their prospects of rising to the top of their careers in the  civil service</a:t>
            </a:r>
            <a:endParaRPr lang="en-GB" sz="2800" dirty="0"/>
          </a:p>
        </p:txBody>
      </p:sp>
    </p:spTree>
    <p:extLst>
      <p:ext uri="{BB962C8B-B14F-4D97-AF65-F5344CB8AC3E}">
        <p14:creationId xmlns:p14="http://schemas.microsoft.com/office/powerpoint/2010/main" xmlns="" val="7432444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smtClean="0"/>
          </a:p>
          <a:p>
            <a:pPr algn="ctr">
              <a:buNone/>
            </a:pPr>
            <a:r>
              <a:rPr lang="en-GB" dirty="0">
                <a:latin typeface="Times New Roman" pitchFamily="18" charset="0"/>
                <a:cs typeface="Times New Roman" pitchFamily="18" charset="0"/>
              </a:rPr>
              <a:t>THANK YOU FOR </a:t>
            </a:r>
            <a:r>
              <a:rPr lang="en-GB">
                <a:latin typeface="Times New Roman" pitchFamily="18" charset="0"/>
                <a:cs typeface="Times New Roman" pitchFamily="18" charset="0"/>
              </a:rPr>
              <a:t>YOUR </a:t>
            </a:r>
            <a:r>
              <a:rPr lang="en-GB" smtClean="0">
                <a:latin typeface="Times New Roman" pitchFamily="18" charset="0"/>
                <a:cs typeface="Times New Roman" pitchFamily="18" charset="0"/>
              </a:rPr>
              <a:t>KIND ATTENTION</a:t>
            </a:r>
            <a:endParaRPr lang="en-GB" dirty="0">
              <a:latin typeface="Times New Roman" pitchFamily="18" charset="0"/>
              <a:cs typeface="Times New Roman" pitchFamily="18" charset="0"/>
            </a:endParaRPr>
          </a:p>
        </p:txBody>
      </p:sp>
    </p:spTree>
    <p:extLst>
      <p:ext uri="{BB962C8B-B14F-4D97-AF65-F5344CB8AC3E}">
        <p14:creationId xmlns:p14="http://schemas.microsoft.com/office/powerpoint/2010/main" xmlns="" val="3983015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9955"/>
          </a:xfrm>
        </p:spPr>
        <p:txBody>
          <a:bodyPr/>
          <a:lstStyle/>
          <a:p>
            <a:r>
              <a:rPr lang="en-GB" dirty="0" smtClean="0"/>
              <a:t>Introduction</a:t>
            </a:r>
            <a:endParaRPr lang="en-GB" dirty="0"/>
          </a:p>
        </p:txBody>
      </p:sp>
      <p:sp>
        <p:nvSpPr>
          <p:cNvPr id="3" name="Content Placeholder 2"/>
          <p:cNvSpPr>
            <a:spLocks noGrp="1"/>
          </p:cNvSpPr>
          <p:nvPr>
            <p:ph idx="1"/>
          </p:nvPr>
        </p:nvSpPr>
        <p:spPr>
          <a:xfrm>
            <a:off x="677334" y="1429555"/>
            <a:ext cx="8596668" cy="4611807"/>
          </a:xfrm>
        </p:spPr>
        <p:txBody>
          <a:bodyPr>
            <a:normAutofit fontScale="85000" lnSpcReduction="10000"/>
          </a:bodyPr>
          <a:lstStyle/>
          <a:p>
            <a:r>
              <a:rPr lang="en-GB" dirty="0" smtClean="0"/>
              <a:t>Economic development is growth plus structural change and technological sophistication</a:t>
            </a:r>
          </a:p>
          <a:p>
            <a:r>
              <a:rPr lang="en-GB" dirty="0"/>
              <a:t>Economic growth is a necessary condition </a:t>
            </a:r>
            <a:r>
              <a:rPr lang="en-GB" dirty="0" smtClean="0"/>
              <a:t>but not sufficient for </a:t>
            </a:r>
            <a:r>
              <a:rPr lang="en-GB" dirty="0"/>
              <a:t>structural transformation</a:t>
            </a:r>
          </a:p>
          <a:p>
            <a:r>
              <a:rPr lang="en-GB" dirty="0"/>
              <a:t>Economic growth unaccompanied by structural transformation is recipe for excessive concentration of the economy, non-inclusive growth, jobless growth and paradoxical growth and rising </a:t>
            </a:r>
            <a:r>
              <a:rPr lang="en-GB" dirty="0" smtClean="0"/>
              <a:t>poverty.</a:t>
            </a:r>
            <a:endParaRPr lang="en-GB" dirty="0"/>
          </a:p>
          <a:p>
            <a:r>
              <a:rPr lang="en-GB" dirty="0" smtClean="0"/>
              <a:t>Structural transformation  of an economy is the reallocation of economic activities away from low productivity to high productivity activities necessitated  by the need to move the economy from the present state to a desired specified state.</a:t>
            </a:r>
          </a:p>
          <a:p>
            <a:r>
              <a:rPr lang="en-GB" dirty="0"/>
              <a:t>Structural transformation can also be presumed to have occurred if the contributions of the various economic activities to the total is not too large – i.e., the economy is diversified. </a:t>
            </a:r>
            <a:endParaRPr lang="en-GB" dirty="0" smtClean="0"/>
          </a:p>
          <a:p>
            <a:r>
              <a:rPr lang="en-GB" dirty="0" smtClean="0"/>
              <a:t>Structural transformation of an economy is best achieved in an environment of deliberate, judicious, dynamic, pragmatic and contextually relevant combinations and coordination of public and private sector institutions and instruments by Government in order to achieve a specified desired development goals.  See </a:t>
            </a:r>
            <a:r>
              <a:rPr lang="en-GB" dirty="0" err="1" smtClean="0"/>
              <a:t>Ajakaiye</a:t>
            </a:r>
            <a:r>
              <a:rPr lang="en-GB" dirty="0"/>
              <a:t> </a:t>
            </a:r>
            <a:r>
              <a:rPr lang="en-GB" dirty="0" smtClean="0"/>
              <a:t>(2014 and 2015) further details</a:t>
            </a:r>
          </a:p>
          <a:p>
            <a:r>
              <a:rPr lang="en-GB" dirty="0" smtClean="0"/>
              <a:t>Put simply, structural transformation is unlikely to occur in an unplanned economy</a:t>
            </a:r>
            <a:endParaRPr lang="en-GB" dirty="0"/>
          </a:p>
        </p:txBody>
      </p:sp>
    </p:spTree>
    <p:extLst>
      <p:ext uri="{BB962C8B-B14F-4D97-AF65-F5344CB8AC3E}">
        <p14:creationId xmlns:p14="http://schemas.microsoft.com/office/powerpoint/2010/main" xmlns="" val="335777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Diagnostic Tools for </a:t>
            </a:r>
            <a:r>
              <a:rPr lang="en-GB" dirty="0"/>
              <a:t>Structural </a:t>
            </a:r>
            <a:r>
              <a:rPr lang="en-GB" dirty="0" smtClean="0"/>
              <a:t>Transformation</a:t>
            </a:r>
            <a:endParaRPr lang="en-GB" dirty="0"/>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p:txBody>
              <a:bodyPr>
                <a:normAutofit lnSpcReduction="10000"/>
              </a:bodyPr>
              <a:lstStyle/>
              <a:p>
                <a:r>
                  <a:rPr lang="en-GB" b="1" dirty="0" smtClean="0"/>
                  <a:t>Decomposition of Productivity </a:t>
                </a:r>
                <a:r>
                  <a:rPr lang="en-GB" dirty="0" smtClean="0"/>
                  <a:t>into within sector changes in productivity, changes in productivity across sectors and joint effects of changes in productivity and employment shares between two time periods </a:t>
                </a:r>
              </a:p>
              <a:p>
                <a:r>
                  <a:rPr lang="el-GR" dirty="0"/>
                  <a:t>Δ</a:t>
                </a:r>
                <a:r>
                  <a:rPr lang="en-GB" dirty="0" smtClean="0"/>
                  <a:t>P = </a:t>
                </a:r>
                <a14:m>
                  <m:oMath xmlns:m="http://schemas.openxmlformats.org/officeDocument/2006/math">
                    <m:nary>
                      <m:naryPr>
                        <m:chr m:val="∑"/>
                        <m:limLoc m:val="subSup"/>
                        <m:ctrlPr>
                          <a:rPr lang="en-GB" i="1" smtClean="0">
                            <a:latin typeface="Cambria Math" panose="02040503050406030204" pitchFamily="18" charset="0"/>
                          </a:rPr>
                        </m:ctrlPr>
                      </m:naryPr>
                      <m:sub>
                        <m:r>
                          <m:rPr>
                            <m:brk m:alnAt="25"/>
                          </m:rPr>
                          <a:rPr lang="en-GB" b="0" i="1" smtClean="0">
                            <a:latin typeface="Cambria Math" panose="02040503050406030204" pitchFamily="18" charset="0"/>
                          </a:rPr>
                          <m:t>𝑖</m:t>
                        </m:r>
                      </m:sub>
                      <m:sup/>
                      <m:e>
                        <m:r>
                          <a:rPr lang="en-GB" b="0" i="1" smtClean="0">
                            <a:latin typeface="Cambria Math" panose="02040503050406030204" pitchFamily="18" charset="0"/>
                          </a:rPr>
                          <m:t>(</m:t>
                        </m:r>
                        <m:r>
                          <a:rPr lang="en-GB" b="0" i="1" smtClean="0">
                            <a:latin typeface="Cambria Math" panose="02040503050406030204" pitchFamily="18" charset="0"/>
                          </a:rPr>
                          <m:t>𝑃</m:t>
                        </m:r>
                        <m:sSup>
                          <m:sSupPr>
                            <m:ctrlPr>
                              <a:rPr lang="en-GB" b="0" i="1" smtClean="0">
                                <a:latin typeface="Cambria Math" panose="02040503050406030204" pitchFamily="18" charset="0"/>
                              </a:rPr>
                            </m:ctrlPr>
                          </m:sSupPr>
                          <m:e>
                            <m:r>
                              <a:rPr lang="en-GB" b="0" i="1" smtClean="0">
                                <a:latin typeface="Cambria Math" panose="02040503050406030204" pitchFamily="18" charset="0"/>
                              </a:rPr>
                              <m:t>𝑖</m:t>
                            </m:r>
                          </m:e>
                          <m:sup>
                            <m:r>
                              <a:rPr lang="en-GB" b="0" i="1" smtClean="0">
                                <a:latin typeface="Cambria Math" panose="02040503050406030204" pitchFamily="18" charset="0"/>
                              </a:rPr>
                              <m:t>𝑇</m:t>
                            </m:r>
                            <m:r>
                              <a:rPr lang="en-GB" b="0" i="1" smtClean="0">
                                <a:latin typeface="Cambria Math" panose="02040503050406030204" pitchFamily="18" charset="0"/>
                              </a:rPr>
                              <m:t> </m:t>
                            </m:r>
                          </m:sup>
                        </m:sSup>
                        <m:r>
                          <a:rPr lang="en-GB" b="0" i="1" smtClean="0">
                            <a:latin typeface="Cambria Math" panose="02040503050406030204" pitchFamily="18" charset="0"/>
                          </a:rPr>
                          <m:t>−</m:t>
                        </m:r>
                        <m:r>
                          <a:rPr lang="en-GB" b="0" i="1" smtClean="0">
                            <a:latin typeface="Cambria Math" panose="02040503050406030204" pitchFamily="18" charset="0"/>
                          </a:rPr>
                          <m:t>𝑃</m:t>
                        </m:r>
                      </m:e>
                    </m:nary>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b="0" i="1" smtClean="0">
                            <a:latin typeface="Cambria Math" panose="02040503050406030204" pitchFamily="18" charset="0"/>
                          </a:rPr>
                          <m:t>0</m:t>
                        </m:r>
                        <m:r>
                          <a:rPr lang="en-GB" i="1">
                            <a:latin typeface="Cambria Math" panose="02040503050406030204" pitchFamily="18" charset="0"/>
                          </a:rPr>
                          <m:t> </m:t>
                        </m:r>
                      </m:sup>
                    </m:sSup>
                  </m:oMath>
                </a14:m>
                <a:r>
                  <a:rPr lang="en-GB" dirty="0" smtClean="0"/>
                  <a:t>)</a:t>
                </a:r>
                <a:r>
                  <a:rPr lang="en-GB" dirty="0"/>
                  <a:t/>
                </a:r>
                <a:r>
                  <a:rPr lang="en-GB" dirty="0" smtClean="0"/>
                  <a:t>S</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b="0" i="1" smtClean="0">
                            <a:latin typeface="Cambria Math" panose="02040503050406030204" pitchFamily="18" charset="0"/>
                          </a:rPr>
                          <m:t>0</m:t>
                        </m:r>
                        <m:r>
                          <a:rPr lang="en-GB" i="1">
                            <a:latin typeface="Cambria Math" panose="02040503050406030204" pitchFamily="18" charset="0"/>
                          </a:rPr>
                          <m:t> </m:t>
                        </m:r>
                      </m:sup>
                    </m:sSup>
                  </m:oMath>
                </a14:m>
                <a:r>
                  <a:rPr lang="en-GB" dirty="0" smtClean="0"/>
                  <a:t/>
                </a:r>
              </a:p>
              <a:p>
                <a:pPr marL="0" indent="0">
                  <a:buNone/>
                </a:pPr>
                <a:r>
                  <a:rPr lang="en-GB" dirty="0" smtClean="0"/>
                  <a:t>+ </a:t>
                </a:r>
                <a14:m>
                  <m:oMath xmlns:m="http://schemas.openxmlformats.org/officeDocument/2006/math">
                    <m:nary>
                      <m:naryPr>
                        <m:chr m:val="∑"/>
                        <m:limLoc m:val="subSup"/>
                        <m:ctrlPr>
                          <a:rPr lang="en-GB" i="1">
                            <a:latin typeface="Cambria Math" panose="02040503050406030204" pitchFamily="18" charset="0"/>
                          </a:rPr>
                        </m:ctrlPr>
                      </m:naryPr>
                      <m:sub>
                        <m:r>
                          <m:rPr>
                            <m:brk m:alnAt="25"/>
                          </m:rPr>
                          <a:rPr lang="en-GB" i="1">
                            <a:latin typeface="Cambria Math" panose="02040503050406030204" pitchFamily="18" charset="0"/>
                          </a:rPr>
                          <m:t>𝑖</m:t>
                        </m:r>
                      </m:sub>
                      <m:sup/>
                      <m:e>
                        <m:r>
                          <a:rPr lang="en-GB" i="1">
                            <a:latin typeface="Cambria Math" panose="02040503050406030204" pitchFamily="18" charset="0"/>
                          </a:rPr>
                          <m:t>(</m:t>
                        </m:r>
                        <m:r>
                          <a:rPr lang="en-GB" b="0" i="1" smtClean="0">
                            <a:latin typeface="Cambria Math" panose="02040503050406030204" pitchFamily="18" charset="0"/>
                          </a:rPr>
                          <m:t>𝑆</m:t>
                        </m:r>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𝑇</m:t>
                            </m:r>
                            <m:r>
                              <a:rPr lang="en-GB" i="1">
                                <a:latin typeface="Cambria Math" panose="02040503050406030204" pitchFamily="18" charset="0"/>
                              </a:rPr>
                              <m:t> </m:t>
                            </m:r>
                          </m:sup>
                        </m:sSup>
                        <m:r>
                          <a:rPr lang="en-GB" i="1">
                            <a:latin typeface="Cambria Math" panose="02040503050406030204" pitchFamily="18" charset="0"/>
                          </a:rPr>
                          <m:t>−</m:t>
                        </m:r>
                        <m:r>
                          <a:rPr lang="en-GB" b="0" i="1" smtClean="0">
                            <a:latin typeface="Cambria Math" panose="02040503050406030204" pitchFamily="18" charset="0"/>
                          </a:rPr>
                          <m:t>𝑆</m:t>
                        </m:r>
                      </m:e>
                    </m:nary>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a:t>) </a:t>
                </a:r>
                <a:r>
                  <a:rPr lang="en-GB" dirty="0" smtClean="0"/>
                  <a:t>P</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smtClean="0"/>
                  <a:t/>
                </a:r>
              </a:p>
              <a:p>
                <a:pPr marL="0" indent="0">
                  <a:buNone/>
                </a:pPr>
                <a:r>
                  <a:rPr lang="en-GB" dirty="0" smtClean="0"/>
                  <a:t>+ </a:t>
                </a:r>
                <a14:m>
                  <m:oMath xmlns:m="http://schemas.openxmlformats.org/officeDocument/2006/math">
                    <m:nary>
                      <m:naryPr>
                        <m:chr m:val="∑"/>
                        <m:limLoc m:val="subSup"/>
                        <m:ctrlPr>
                          <a:rPr lang="en-GB" i="1">
                            <a:latin typeface="Cambria Math" panose="02040503050406030204" pitchFamily="18" charset="0"/>
                          </a:rPr>
                        </m:ctrlPr>
                      </m:naryPr>
                      <m:sub>
                        <m:r>
                          <m:rPr>
                            <m:brk m:alnAt="25"/>
                          </m:rPr>
                          <a:rPr lang="en-GB" i="1">
                            <a:latin typeface="Cambria Math" panose="02040503050406030204" pitchFamily="18" charset="0"/>
                          </a:rPr>
                          <m:t>𝑖</m:t>
                        </m:r>
                      </m:sub>
                      <m:sup/>
                      <m:e>
                        <m:r>
                          <a:rPr lang="en-GB" i="1">
                            <a:latin typeface="Cambria Math" panose="02040503050406030204" pitchFamily="18" charset="0"/>
                          </a:rPr>
                          <m:t>(</m:t>
                        </m:r>
                        <m:r>
                          <a:rPr lang="en-GB" i="1">
                            <a:latin typeface="Cambria Math" panose="02040503050406030204" pitchFamily="18" charset="0"/>
                          </a:rPr>
                          <m:t>𝑃</m:t>
                        </m:r>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𝑇</m:t>
                            </m:r>
                            <m:r>
                              <a:rPr lang="en-GB" i="1">
                                <a:latin typeface="Cambria Math" panose="02040503050406030204" pitchFamily="18" charset="0"/>
                              </a:rPr>
                              <m:t> </m:t>
                            </m:r>
                          </m:sup>
                        </m:sSup>
                        <m:r>
                          <a:rPr lang="en-GB" i="1">
                            <a:latin typeface="Cambria Math" panose="02040503050406030204" pitchFamily="18" charset="0"/>
                          </a:rPr>
                          <m:t>−</m:t>
                        </m:r>
                        <m:r>
                          <a:rPr lang="en-GB" i="1">
                            <a:latin typeface="Cambria Math" panose="02040503050406030204" pitchFamily="18" charset="0"/>
                          </a:rPr>
                          <m:t>𝑃</m:t>
                        </m:r>
                      </m:e>
                    </m:nary>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smtClean="0"/>
                  <a:t>) * </a:t>
                </a:r>
                <a14:m>
                  <m:oMath xmlns:m="http://schemas.openxmlformats.org/officeDocument/2006/math">
                    <m:r>
                      <a:rPr lang="en-GB" i="1">
                        <a:latin typeface="Cambria Math" panose="02040503050406030204" pitchFamily="18" charset="0"/>
                      </a:rPr>
                      <m:t>(</m:t>
                    </m:r>
                    <m:r>
                      <a:rPr lang="en-GB" i="1">
                        <a:latin typeface="Cambria Math" panose="02040503050406030204" pitchFamily="18" charset="0"/>
                      </a:rPr>
                      <m:t>𝑆</m:t>
                    </m:r>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𝑇</m:t>
                        </m:r>
                        <m:r>
                          <a:rPr lang="en-GB" i="1">
                            <a:latin typeface="Cambria Math" panose="02040503050406030204" pitchFamily="18" charset="0"/>
                          </a:rPr>
                          <m:t> </m:t>
                        </m:r>
                      </m:sup>
                    </m:sSup>
                    <m:r>
                      <a:rPr lang="en-GB" i="1">
                        <a:latin typeface="Cambria Math" panose="02040503050406030204" pitchFamily="18" charset="0"/>
                      </a:rPr>
                      <m:t>−</m:t>
                    </m:r>
                  </m:oMath>
                </a14:m>
                <a:r>
                  <a:rPr lang="en-GB" dirty="0"/>
                  <a:t>S</a:t>
                </a:r>
                <a14:m>
                  <m:oMath xmlns:m="http://schemas.openxmlformats.org/officeDocument/2006/math">
                    <m:sSup>
                      <m:sSupPr>
                        <m:ctrlPr>
                          <a:rPr lang="en-GB" i="1">
                            <a:latin typeface="Cambria Math" panose="02040503050406030204" pitchFamily="18" charset="0"/>
                          </a:rPr>
                        </m:ctrlPr>
                      </m:sSupPr>
                      <m:e>
                        <m:r>
                          <a:rPr lang="en-GB" i="1">
                            <a:latin typeface="Cambria Math" panose="02040503050406030204" pitchFamily="18" charset="0"/>
                          </a:rPr>
                          <m:t>𝑖</m:t>
                        </m:r>
                      </m:e>
                      <m:sup>
                        <m:r>
                          <a:rPr lang="en-GB" i="1">
                            <a:latin typeface="Cambria Math" panose="02040503050406030204" pitchFamily="18" charset="0"/>
                          </a:rPr>
                          <m:t>0 </m:t>
                        </m:r>
                      </m:sup>
                    </m:sSup>
                  </m:oMath>
                </a14:m>
                <a:r>
                  <a:rPr lang="en-GB" dirty="0" smtClean="0"/>
                  <a:t>)</a:t>
                </a:r>
              </a:p>
              <a:p>
                <a:r>
                  <a:rPr lang="en-GB" b="1" dirty="0" smtClean="0"/>
                  <a:t>Diversification index </a:t>
                </a:r>
                <a:r>
                  <a:rPr lang="en-GB" dirty="0" smtClean="0"/>
                  <a:t>is simply the coefficient of variation in the contributions of different sector to total out (GDP) or other aggregates of interest, e.g. exports and imports</a:t>
                </a:r>
              </a:p>
              <a:p>
                <a:r>
                  <a:rPr lang="en-GB" dirty="0" smtClean="0"/>
                  <a:t>C</a:t>
                </a:r>
                <a14:m>
                  <m:oMath xmlns:m="http://schemas.openxmlformats.org/officeDocument/2006/math">
                    <m:sSup>
                      <m:sSupPr>
                        <m:ctrlPr>
                          <a:rPr lang="en-GB" i="1">
                            <a:latin typeface="Cambria Math" panose="02040503050406030204" pitchFamily="18" charset="0"/>
                          </a:rPr>
                        </m:ctrlPr>
                      </m:sSupPr>
                      <m:e>
                        <m:r>
                          <a:rPr lang="en-GB" b="0" i="1" smtClean="0">
                            <a:latin typeface="Cambria Math" panose="02040503050406030204" pitchFamily="18" charset="0"/>
                          </a:rPr>
                          <m:t>𝑣</m:t>
                        </m:r>
                        <m:r>
                          <a:rPr lang="en-GB" b="0" i="1" smtClean="0">
                            <a:latin typeface="Cambria Math" panose="02040503050406030204" pitchFamily="18" charset="0"/>
                          </a:rPr>
                          <m:t>= </m:t>
                        </m:r>
                        <m:r>
                          <m:rPr>
                            <m:sty m:val="p"/>
                          </m:rPr>
                          <a:rPr lang="el-GR" b="0" i="1" smtClean="0">
                            <a:latin typeface="Cambria Math" panose="02040503050406030204" pitchFamily="18" charset="0"/>
                          </a:rPr>
                          <m:t>δ</m:t>
                        </m:r>
                        <m:r>
                          <a:rPr lang="el-GR" b="0" i="1" smtClean="0">
                            <a:latin typeface="Cambria Math" panose="02040503050406030204" pitchFamily="18" charset="0"/>
                          </a:rPr>
                          <m:t>/µ</m:t>
                        </m:r>
                      </m:e>
                      <m:sup>
                        <m:r>
                          <a:rPr lang="en-GB" i="1">
                            <a:latin typeface="Cambria Math" panose="02040503050406030204" pitchFamily="18" charset="0"/>
                          </a:rPr>
                          <m:t> </m:t>
                        </m:r>
                        <m:r>
                          <a:rPr lang="en-GB" b="0" i="1" smtClean="0">
                            <a:latin typeface="Cambria Math" panose="02040503050406030204" pitchFamily="18" charset="0"/>
                          </a:rPr>
                          <m:t> </m:t>
                        </m:r>
                      </m:sup>
                    </m:sSup>
                    <m:r>
                      <a:rPr lang="en-GB" b="0" i="1" smtClean="0">
                        <a:latin typeface="Cambria Math" panose="02040503050406030204" pitchFamily="18" charset="0"/>
                      </a:rPr>
                      <m:t> </m:t>
                    </m:r>
                  </m:oMath>
                </a14:m>
                <a:r>
                  <a:rPr lang="en-GB" b="0" dirty="0" smtClean="0"/>
                  <a:t>(</a:t>
                </a:r>
                <a:r>
                  <a:rPr lang="en-GB" dirty="0" smtClean="0"/>
                  <a:t>Coefficient of variation is standard deviation divided by the mean)</a:t>
                </a:r>
              </a:p>
              <a:p>
                <a:r>
                  <a:rPr lang="en-GB" dirty="0" smtClean="0"/>
                  <a:t>The lower the </a:t>
                </a:r>
                <a:r>
                  <a:rPr lang="en-GB" dirty="0" err="1" smtClean="0"/>
                  <a:t>Cv</a:t>
                </a:r>
                <a:r>
                  <a:rPr lang="en-GB" dirty="0" smtClean="0"/>
                  <a:t>, the more diversified the economy </a:t>
                </a:r>
              </a:p>
              <a:p>
                <a:pPr marL="0" indent="0">
                  <a:buNone/>
                </a:pPr>
                <a:endParaRPr lang="en-GB"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702" t="-1570" r="-426"/>
                </a:stretch>
              </a:blipFill>
            </p:spPr>
            <p:txBody>
              <a:bodyPr/>
              <a:lstStyle/>
              <a:p>
                <a:r>
                  <a:rPr lang="en-GB">
                    <a:noFill/>
                  </a:rPr>
                  <a:t> </a:t>
                </a:r>
              </a:p>
            </p:txBody>
          </p:sp>
        </mc:Fallback>
      </mc:AlternateContent>
    </p:spTree>
    <p:extLst>
      <p:ext uri="{BB962C8B-B14F-4D97-AF65-F5344CB8AC3E}">
        <p14:creationId xmlns:p14="http://schemas.microsoft.com/office/powerpoint/2010/main" xmlns="" val="21889463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Insights from Diagnosis of Structural Transformation of Nigerian Economy</a:t>
            </a:r>
            <a:endParaRPr lang="en-GB" dirty="0"/>
          </a:p>
        </p:txBody>
      </p:sp>
      <p:sp>
        <p:nvSpPr>
          <p:cNvPr id="3" name="Content Placeholder 2"/>
          <p:cNvSpPr>
            <a:spLocks noGrp="1"/>
          </p:cNvSpPr>
          <p:nvPr>
            <p:ph idx="1"/>
          </p:nvPr>
        </p:nvSpPr>
        <p:spPr/>
        <p:txBody>
          <a:bodyPr>
            <a:normAutofit fontScale="62500" lnSpcReduction="20000"/>
          </a:bodyPr>
          <a:lstStyle/>
          <a:p>
            <a:r>
              <a:rPr lang="en-GB" sz="3600" dirty="0" smtClean="0"/>
              <a:t>Economic activities have been reallocated away from low productivity </a:t>
            </a:r>
            <a:r>
              <a:rPr lang="en-GB" sz="3600" dirty="0" err="1" smtClean="0"/>
              <a:t>agric</a:t>
            </a:r>
            <a:r>
              <a:rPr lang="en-GB" sz="3600" dirty="0" smtClean="0"/>
              <a:t> to low productivity services</a:t>
            </a:r>
          </a:p>
          <a:p>
            <a:r>
              <a:rPr lang="en-GB" sz="3600" dirty="0" smtClean="0"/>
              <a:t>The Nigerian economy has been undiversified</a:t>
            </a:r>
          </a:p>
          <a:p>
            <a:r>
              <a:rPr lang="en-GB" sz="3600" dirty="0" smtClean="0"/>
              <a:t>These are all contrary the aspirations of NV2020 where the objective was to reallocate economic activities from  </a:t>
            </a:r>
            <a:r>
              <a:rPr lang="en-GB" sz="3600" dirty="0" err="1" smtClean="0"/>
              <a:t>Agric</a:t>
            </a:r>
            <a:r>
              <a:rPr lang="en-GB" sz="3600" dirty="0" smtClean="0"/>
              <a:t> to manufacturing  and modern services</a:t>
            </a:r>
          </a:p>
          <a:p>
            <a:r>
              <a:rPr lang="en-GB" sz="3600" dirty="0" smtClean="0"/>
              <a:t>Failure to achieve structural transformation is a consequence of abandoning planning during the most auspicious time in  Nigerian economic history (2000-2014)</a:t>
            </a:r>
          </a:p>
          <a:p>
            <a:r>
              <a:rPr lang="en-GB" sz="3600" dirty="0" smtClean="0"/>
              <a:t>It is imperative to quickly return to rigorous planning at Federal and State levels</a:t>
            </a:r>
            <a:endParaRPr lang="en-GB" sz="3600" dirty="0"/>
          </a:p>
        </p:txBody>
      </p:sp>
    </p:spTree>
    <p:extLst>
      <p:ext uri="{BB962C8B-B14F-4D97-AF65-F5344CB8AC3E}">
        <p14:creationId xmlns:p14="http://schemas.microsoft.com/office/powerpoint/2010/main" xmlns="" val="36553989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Pattern and Trend of Structural Transformation of Typical Economies</a:t>
            </a:r>
            <a:endParaRPr lang="en-GB" dirty="0"/>
          </a:p>
        </p:txBody>
      </p:sp>
      <p:sp>
        <p:nvSpPr>
          <p:cNvPr id="3" name="Content Placeholder 2"/>
          <p:cNvSpPr>
            <a:spLocks noGrp="1"/>
          </p:cNvSpPr>
          <p:nvPr>
            <p:ph idx="1"/>
          </p:nvPr>
        </p:nvSpPr>
        <p:spPr/>
        <p:txBody>
          <a:bodyPr>
            <a:normAutofit fontScale="85000" lnSpcReduction="20000"/>
          </a:bodyPr>
          <a:lstStyle/>
          <a:p>
            <a:r>
              <a:rPr lang="en-GB" sz="2800" dirty="0" smtClean="0"/>
              <a:t>The literature suggests that a </a:t>
            </a:r>
            <a:r>
              <a:rPr lang="en-GB" sz="2800" dirty="0"/>
              <a:t>rapid increase in the share of industry and a decline of the agricultural </a:t>
            </a:r>
            <a:r>
              <a:rPr lang="en-GB" sz="2800" dirty="0" smtClean="0"/>
              <a:t>share, i.e., industrialization initially </a:t>
            </a:r>
            <a:r>
              <a:rPr lang="en-GB" sz="2800" dirty="0"/>
              <a:t>plays a key role in catapulting the economy onto a higher growth path </a:t>
            </a:r>
            <a:endParaRPr lang="en-GB" sz="2800" dirty="0" smtClean="0"/>
          </a:p>
          <a:p>
            <a:r>
              <a:rPr lang="en-GB" sz="2800" dirty="0" smtClean="0"/>
              <a:t>Typically </a:t>
            </a:r>
            <a:r>
              <a:rPr lang="en-GB" sz="2800" dirty="0"/>
              <a:t>most </a:t>
            </a:r>
            <a:r>
              <a:rPr lang="en-GB" sz="2800" dirty="0" smtClean="0"/>
              <a:t>attention </a:t>
            </a:r>
            <a:r>
              <a:rPr lang="en-GB" sz="2800" dirty="0"/>
              <a:t>is paid to the size </a:t>
            </a:r>
            <a:r>
              <a:rPr lang="en-GB" sz="2800" dirty="0" smtClean="0"/>
              <a:t>of the </a:t>
            </a:r>
            <a:r>
              <a:rPr lang="en-GB" sz="2800" dirty="0"/>
              <a:t>manufacturing sector as economic development is often thought to be closely </a:t>
            </a:r>
            <a:r>
              <a:rPr lang="en-GB" sz="2800" dirty="0" smtClean="0"/>
              <a:t>associated with industrialization.</a:t>
            </a:r>
          </a:p>
          <a:p>
            <a:r>
              <a:rPr lang="en-GB" sz="2800" dirty="0"/>
              <a:t>Therefore as the economy grows, the contribution of agriculture should decline while that of manufacturing should rise and as the economy advances towards knowledge economy, the share of services should increase</a:t>
            </a:r>
            <a:endParaRPr lang="en-GB" sz="2800" dirty="0" smtClean="0"/>
          </a:p>
          <a:p>
            <a:endParaRPr lang="en-GB" dirty="0"/>
          </a:p>
        </p:txBody>
      </p:sp>
    </p:spTree>
    <p:extLst>
      <p:ext uri="{BB962C8B-B14F-4D97-AF65-F5344CB8AC3E}">
        <p14:creationId xmlns:p14="http://schemas.microsoft.com/office/powerpoint/2010/main" xmlns="" val="4235550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Pattern and Trend of Structural Transformation of </a:t>
            </a:r>
            <a:r>
              <a:rPr lang="en-GB" dirty="0" smtClean="0"/>
              <a:t>Typical Economies </a:t>
            </a:r>
            <a:r>
              <a:rPr lang="en-GB" dirty="0" err="1" smtClean="0"/>
              <a:t>ctd</a:t>
            </a:r>
            <a:endParaRPr lang="en-GB" dirty="0"/>
          </a:p>
        </p:txBody>
      </p:sp>
      <p:sp>
        <p:nvSpPr>
          <p:cNvPr id="3" name="Content Placeholder 2"/>
          <p:cNvSpPr>
            <a:spLocks noGrp="1"/>
          </p:cNvSpPr>
          <p:nvPr>
            <p:ph idx="1"/>
          </p:nvPr>
        </p:nvSpPr>
        <p:spPr/>
        <p:txBody>
          <a:bodyPr>
            <a:normAutofit fontScale="77500" lnSpcReduction="20000"/>
          </a:bodyPr>
          <a:lstStyle/>
          <a:p>
            <a:r>
              <a:rPr lang="en-GB" sz="3200" dirty="0" smtClean="0"/>
              <a:t>In </a:t>
            </a:r>
            <a:r>
              <a:rPr lang="en-GB" sz="3200" dirty="0"/>
              <a:t>essence at early stages of development, agriculture or primary production tends to </a:t>
            </a:r>
            <a:r>
              <a:rPr lang="en-GB" sz="3200" dirty="0" smtClean="0"/>
              <a:t>dominate</a:t>
            </a:r>
          </a:p>
          <a:p>
            <a:r>
              <a:rPr lang="en-GB" sz="3200" dirty="0"/>
              <a:t>A</a:t>
            </a:r>
            <a:r>
              <a:rPr lang="en-GB" sz="3200" dirty="0" smtClean="0"/>
              <a:t>s </a:t>
            </a:r>
            <a:r>
              <a:rPr lang="en-GB" sz="3200" dirty="0"/>
              <a:t>development progresses, manufacturing becomes dominant </a:t>
            </a:r>
            <a:endParaRPr lang="en-GB" sz="3200" dirty="0" smtClean="0"/>
          </a:p>
          <a:p>
            <a:r>
              <a:rPr lang="en-GB" sz="3200" dirty="0" smtClean="0"/>
              <a:t>At </a:t>
            </a:r>
            <a:r>
              <a:rPr lang="en-GB" sz="3200" dirty="0"/>
              <a:t>the advanced stage, modern sophisticated services </a:t>
            </a:r>
            <a:r>
              <a:rPr lang="en-GB" sz="3200" dirty="0" smtClean="0"/>
              <a:t>dominate</a:t>
            </a:r>
            <a:endParaRPr lang="en-GB" sz="3200" dirty="0"/>
          </a:p>
          <a:p>
            <a:r>
              <a:rPr lang="en-GB" sz="3200" dirty="0"/>
              <a:t>We compare the </a:t>
            </a:r>
            <a:r>
              <a:rPr lang="en-GB" sz="3200" dirty="0" smtClean="0"/>
              <a:t>growth and pattern </a:t>
            </a:r>
            <a:r>
              <a:rPr lang="en-GB" sz="3200" dirty="0"/>
              <a:t>of structural transformation in Nigeria with those of comparator countries - China, Indonesia, Malaysia and South Korea</a:t>
            </a:r>
          </a:p>
        </p:txBody>
      </p:sp>
    </p:spTree>
    <p:extLst>
      <p:ext uri="{BB962C8B-B14F-4D97-AF65-F5344CB8AC3E}">
        <p14:creationId xmlns:p14="http://schemas.microsoft.com/office/powerpoint/2010/main" xmlns="" val="4078352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214" y="0"/>
            <a:ext cx="8990667" cy="953037"/>
          </a:xfrm>
        </p:spPr>
        <p:txBody>
          <a:bodyPr/>
          <a:lstStyle/>
          <a:p>
            <a:r>
              <a:rPr lang="en-GB" dirty="0" smtClean="0"/>
              <a:t>Average Annual Growth Rates, 2000-2014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974981453"/>
              </p:ext>
            </p:extLst>
          </p:nvPr>
        </p:nvGraphicFramePr>
        <p:xfrm>
          <a:off x="437883" y="862886"/>
          <a:ext cx="9689792" cy="4172754"/>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98490" y="5458691"/>
            <a:ext cx="9204493" cy="1477328"/>
          </a:xfrm>
          <a:prstGeom prst="rect">
            <a:avLst/>
          </a:prstGeom>
          <a:noFill/>
        </p:spPr>
        <p:txBody>
          <a:bodyPr wrap="square" rtlCol="0">
            <a:spAutoFit/>
          </a:bodyPr>
          <a:lstStyle/>
          <a:p>
            <a:r>
              <a:rPr lang="en-GB" dirty="0" smtClean="0"/>
              <a:t>Clearly, Nigeria and the comparator countries met the growth imperative for Structural Transformation</a:t>
            </a:r>
          </a:p>
          <a:p>
            <a:r>
              <a:rPr lang="en-GB" dirty="0" smtClean="0"/>
              <a:t>Indeed Nigeria out-performed all but China</a:t>
            </a:r>
          </a:p>
          <a:p>
            <a:r>
              <a:rPr lang="en-GB" dirty="0">
                <a:latin typeface="Times New Roman" pitchFamily="18" charset="0"/>
                <a:cs typeface="Times New Roman" pitchFamily="18" charset="0"/>
              </a:rPr>
              <a:t>However, Figures </a:t>
            </a:r>
            <a:r>
              <a:rPr lang="en-GB" dirty="0" smtClean="0">
                <a:latin typeface="Times New Roman" pitchFamily="18" charset="0"/>
                <a:cs typeface="Times New Roman" pitchFamily="18" charset="0"/>
              </a:rPr>
              <a:t>(</a:t>
            </a:r>
            <a:r>
              <a:rPr lang="en-GB" dirty="0">
                <a:latin typeface="Times New Roman" pitchFamily="18" charset="0"/>
                <a:cs typeface="Times New Roman" pitchFamily="18" charset="0"/>
              </a:rPr>
              <a:t>a-f) </a:t>
            </a:r>
            <a:r>
              <a:rPr lang="en-GB" dirty="0" smtClean="0">
                <a:latin typeface="Times New Roman" pitchFamily="18" charset="0"/>
                <a:cs typeface="Times New Roman" pitchFamily="18" charset="0"/>
              </a:rPr>
              <a:t>indicate </a:t>
            </a:r>
            <a:r>
              <a:rPr lang="en-GB" dirty="0">
                <a:latin typeface="Times New Roman" pitchFamily="18" charset="0"/>
                <a:cs typeface="Times New Roman" pitchFamily="18" charset="0"/>
              </a:rPr>
              <a:t>that it is only in Nigeria that the decent growth of the period under consideration was not accompanied by significant structural </a:t>
            </a:r>
            <a:r>
              <a:rPr lang="en-GB" dirty="0" smtClean="0">
                <a:latin typeface="Times New Roman" pitchFamily="18" charset="0"/>
                <a:cs typeface="Times New Roman" pitchFamily="18" charset="0"/>
              </a:rPr>
              <a:t>transformation!!!.</a:t>
            </a:r>
            <a:endParaRPr lang="en-GB" dirty="0"/>
          </a:p>
        </p:txBody>
      </p:sp>
    </p:spTree>
    <p:extLst>
      <p:ext uri="{BB962C8B-B14F-4D97-AF65-F5344CB8AC3E}">
        <p14:creationId xmlns:p14="http://schemas.microsoft.com/office/powerpoint/2010/main" xmlns="" val="486701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365126"/>
            <a:ext cx="11736556" cy="770948"/>
          </a:xfrm>
        </p:spPr>
        <p:txBody>
          <a:bodyPr>
            <a:noAutofit/>
          </a:bodyPr>
          <a:lstStyle/>
          <a:p>
            <a:r>
              <a:rPr lang="en-GB" sz="3600" dirty="0"/>
              <a:t>Pattern and Trend of Structural Transformation </a:t>
            </a:r>
            <a:r>
              <a:rPr lang="en-GB" sz="3600" dirty="0" smtClean="0"/>
              <a:t/>
            </a:r>
            <a:br>
              <a:rPr lang="en-GB" sz="3600" dirty="0" smtClean="0"/>
            </a:br>
            <a:r>
              <a:rPr lang="en-GB" sz="3600" dirty="0" smtClean="0"/>
              <a:t> in Nigeria</a:t>
            </a:r>
            <a:r>
              <a:rPr lang="en-GB" sz="3600" b="1" dirty="0">
                <a:latin typeface="Times New Roman" pitchFamily="18" charset="0"/>
                <a:cs typeface="Times New Roman" pitchFamily="18" charset="0"/>
              </a:rPr>
              <a:t/>
            </a:r>
            <a:br>
              <a:rPr lang="en-GB" sz="3600" b="1" dirty="0">
                <a:latin typeface="Times New Roman" pitchFamily="18" charset="0"/>
                <a:cs typeface="Times New Roman" pitchFamily="18" charset="0"/>
              </a:rPr>
            </a:br>
            <a:endParaRPr lang="en-GB" sz="3600" b="1" dirty="0"/>
          </a:p>
        </p:txBody>
      </p:sp>
      <p:pic>
        <p:nvPicPr>
          <p:cNvPr id="4" name="Chart 1"/>
          <p:cNvPicPr>
            <a:picLocks noGrp="1"/>
          </p:cNvPicPr>
          <p:nvPr>
            <p:ph idx="1"/>
          </p:nvPr>
        </p:nvPicPr>
        <p:blipFill>
          <a:blip r:embed="rId2"/>
          <a:srcRect/>
          <a:stretch>
            <a:fillRect/>
          </a:stretch>
        </p:blipFill>
        <p:spPr bwMode="auto">
          <a:xfrm>
            <a:off x="838200" y="1532586"/>
            <a:ext cx="9053946" cy="5215944"/>
          </a:xfrm>
          <a:prstGeom prst="rect">
            <a:avLst/>
          </a:prstGeom>
          <a:noFill/>
          <a:ln w="9525">
            <a:noFill/>
            <a:miter lim="800000"/>
            <a:headEnd/>
            <a:tailEnd/>
          </a:ln>
        </p:spPr>
      </p:pic>
    </p:spTree>
    <p:extLst>
      <p:ext uri="{BB962C8B-B14F-4D97-AF65-F5344CB8AC3E}">
        <p14:creationId xmlns:p14="http://schemas.microsoft.com/office/powerpoint/2010/main" xmlns="" val="52776737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1418</TotalTime>
  <Words>2031</Words>
  <Application>Microsoft Office PowerPoint</Application>
  <PresentationFormat>Custom</PresentationFormat>
  <Paragraphs>127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Facet</vt:lpstr>
      <vt:lpstr>STRUCTURAL TRANSFORMATION OF THE NIGERIAN ECONOMY: ANALYSIS OF PATTERNS AND TREND</vt:lpstr>
      <vt:lpstr>OUTLINE</vt:lpstr>
      <vt:lpstr>Introduction</vt:lpstr>
      <vt:lpstr>Diagnostic Tools for Structural Transformation</vt:lpstr>
      <vt:lpstr>Insights from Diagnosis of Structural Transformation of Nigerian Economy</vt:lpstr>
      <vt:lpstr>Pattern and Trend of Structural Transformation of Typical Economies</vt:lpstr>
      <vt:lpstr>Pattern and Trend of Structural Transformation of Typical Economies ctd</vt:lpstr>
      <vt:lpstr>Average Annual Growth Rates, 2000-2014</vt:lpstr>
      <vt:lpstr>Pattern and Trend of Structural Transformation   in Nigeria </vt:lpstr>
      <vt:lpstr>Pattern and Trend of Structural Transformation - China</vt:lpstr>
      <vt:lpstr>Pattern and Trend of Structural Transformation - Indonesia </vt:lpstr>
      <vt:lpstr>Pattern and Trend of Structural Transformation - Malaysia </vt:lpstr>
      <vt:lpstr>Pattern and Trend of Structural Transformation – South Korea</vt:lpstr>
      <vt:lpstr>Insights from Comparative Analysis of Patterns and Trends of Structural Transformation </vt:lpstr>
      <vt:lpstr>Insights from Comparative Analysis of Patterns and Trends of Structural Transformation </vt:lpstr>
      <vt:lpstr>Lessons of Experience of Comparator Countries</vt:lpstr>
      <vt:lpstr>Lessons of Experience of Comparator Countries ctd</vt:lpstr>
      <vt:lpstr>Planning for Achieving Structural Transformation of Nigerian Economy </vt:lpstr>
      <vt:lpstr>Planning for Achieving Structural Transformation of Nigerian Economy </vt:lpstr>
      <vt:lpstr>Planning for Achieving Structural Transformation of Nigerian Economy ctd</vt:lpstr>
      <vt:lpstr>Contents of a Typical Participatory MTP</vt:lpstr>
      <vt:lpstr>Contents of a Typical Participatory MTP Ctd</vt:lpstr>
      <vt:lpstr>International Partnership in Support of Structural Transformation of Nigerian Economy</vt:lpstr>
      <vt:lpstr>Other imperatives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TRANSFORMATION IN NIGERIA: ANALYSIS OF PATTERNS AND TREND</dc:title>
  <dc:creator>PROF AJAKAYE</dc:creator>
  <cp:lastModifiedBy>NPC</cp:lastModifiedBy>
  <cp:revision>82</cp:revision>
  <dcterms:created xsi:type="dcterms:W3CDTF">2016-08-16T18:26:59Z</dcterms:created>
  <dcterms:modified xsi:type="dcterms:W3CDTF">2016-08-24T07:58:31Z</dcterms:modified>
</cp:coreProperties>
</file>