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8" r:id="rId11"/>
    <p:sldId id="270" r:id="rId12"/>
    <p:sldId id="269" r:id="rId13"/>
    <p:sldId id="266"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816"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4756FC-4C0A-4646-B9BC-C009A2D1E163}" type="datetimeFigureOut">
              <a:rPr lang="en-GB" smtClean="0"/>
              <a:t>20/07/2020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33AB1F-5C2D-46D6-81E4-83C55875F746}" type="slidenum">
              <a:rPr lang="en-GB" smtClean="0"/>
              <a:t>‹#›</a:t>
            </a:fld>
            <a:endParaRPr lang="en-GB"/>
          </a:p>
        </p:txBody>
      </p:sp>
    </p:spTree>
    <p:extLst>
      <p:ext uri="{BB962C8B-B14F-4D97-AF65-F5344CB8AC3E}">
        <p14:creationId xmlns:p14="http://schemas.microsoft.com/office/powerpoint/2010/main" val="685752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fld id="{0E8C13AA-CB4D-42B8-B4DA-174BFAB45579}" type="slidenum">
              <a:rPr lang="en-US" altLang="en-US">
                <a:solidFill>
                  <a:prstClr val="black"/>
                </a:solidFill>
                <a:latin typeface="Calibri" panose="020F0502020204030204" pitchFamily="34" charset="0"/>
              </a:rPr>
              <a:pPr/>
              <a:t>2</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208915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fld id="{2948671E-4F33-4DDB-8423-DA5E22252389}" type="slidenum">
              <a:rPr lang="en-GB" altLang="en-US">
                <a:solidFill>
                  <a:prstClr val="black"/>
                </a:solidFill>
                <a:latin typeface="Calibri" panose="020F0502020204030204" pitchFamily="34" charset="0"/>
              </a:rPr>
              <a:pPr/>
              <a:t>13</a:t>
            </a:fld>
            <a:endParaRPr lang="en-GB"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742608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p:cNvGrpSpPr>
            <a:grpSpLocks/>
          </p:cNvGrpSpPr>
          <p:nvPr/>
        </p:nvGrpSpPr>
        <p:grpSpPr bwMode="auto">
          <a:xfrm>
            <a:off x="0" y="-7938"/>
            <a:ext cx="12192000" cy="6865938"/>
            <a:chOff x="0" y="-8467"/>
            <a:chExt cx="12192000" cy="6866467"/>
          </a:xfrm>
        </p:grpSpPr>
        <p:cxnSp>
          <p:nvCxnSpPr>
            <p:cNvPr id="5" name="Straight Connector 4"/>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Isosceles Triangle 8"/>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p:cNvSpPr/>
            <p:nvPr/>
          </p:nvSpPr>
          <p:spPr>
            <a:xfrm rot="10800000">
              <a:off x="0" y="-528"/>
              <a:ext cx="842963" cy="566622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p:cNvSpPr>
            <a:spLocks noGrp="1"/>
          </p:cNvSpPr>
          <p:nvPr>
            <p:ph type="dt" sz="half" idx="10"/>
          </p:nvPr>
        </p:nvSpPr>
        <p:spPr/>
        <p:txBody>
          <a:bodyPr/>
          <a:lstStyle>
            <a:lvl1pPr>
              <a:defRPr/>
            </a:lvl1pPr>
          </a:lstStyle>
          <a:p>
            <a:pPr>
              <a:defRPr/>
            </a:pPr>
            <a:fld id="{AB0EF207-291C-49F1-BD5F-22C06D25C6B5}" type="datetimeFigureOut">
              <a:rPr lang="en-US">
                <a:solidFill>
                  <a:prstClr val="black">
                    <a:tint val="75000"/>
                  </a:prstClr>
                </a:solidFill>
              </a:rPr>
              <a:pPr>
                <a:defRPr/>
              </a:pPr>
              <a:t>7/20/2020</a:t>
            </a:fld>
            <a:endParaRPr lang="en-US">
              <a:solidFill>
                <a:prstClr val="black">
                  <a:tint val="75000"/>
                </a:prstClr>
              </a:solidFill>
            </a:endParaRPr>
          </a:p>
        </p:txBody>
      </p:sp>
      <p:sp>
        <p:nvSpPr>
          <p:cNvPr id="1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17" name="Slide Number Placeholder 5"/>
          <p:cNvSpPr>
            <a:spLocks noGrp="1"/>
          </p:cNvSpPr>
          <p:nvPr>
            <p:ph type="sldNum" sz="quarter" idx="12"/>
          </p:nvPr>
        </p:nvSpPr>
        <p:spPr/>
        <p:txBody>
          <a:bodyPr/>
          <a:lstStyle>
            <a:lvl1pPr>
              <a:defRPr/>
            </a:lvl1pPr>
          </a:lstStyle>
          <a:p>
            <a:fld id="{8F53E1B8-D58E-42D7-BB7A-C7506AA3D56F}" type="slidenum">
              <a:rPr lang="en-US">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635926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EE4D078-9BB2-4863-ADF6-B1F9BF66C1BD}" type="datetimeFigureOut">
              <a:rPr lang="en-US">
                <a:solidFill>
                  <a:prstClr val="black">
                    <a:tint val="75000"/>
                  </a:prstClr>
                </a:solidFill>
              </a:rPr>
              <a:pPr>
                <a:defRPr/>
              </a:pPr>
              <a:t>7/20/2020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AE7CA4B4-DA96-4D41-AF85-BB11BB8980CA}" type="slidenum">
              <a:rPr lang="en-US">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3671506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541338"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defTabSz="457200" fontAlgn="base">
              <a:spcBef>
                <a:spcPct val="0"/>
              </a:spcBef>
              <a:spcAft>
                <a:spcPct val="0"/>
              </a:spcAft>
              <a:defRPr/>
            </a:pPr>
            <a:r>
              <a:rPr lang="en-US" sz="8000">
                <a:solidFill>
                  <a:srgbClr val="C0E474"/>
                </a:solidFill>
                <a:latin typeface="Arial" panose="020B0604020202020204" pitchFamily="34" charset="0"/>
              </a:rPr>
              <a:t>“</a:t>
            </a:r>
          </a:p>
        </p:txBody>
      </p:sp>
      <p:sp>
        <p:nvSpPr>
          <p:cNvPr id="6" name="TextBox 5"/>
          <p:cNvSpPr txBox="1">
            <a:spLocks noChangeArrowheads="1"/>
          </p:cNvSpPr>
          <p:nvPr/>
        </p:nvSpPr>
        <p:spPr bwMode="auto">
          <a:xfrm>
            <a:off x="8893175"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defTabSz="457200" fontAlgn="base">
              <a:spcBef>
                <a:spcPct val="0"/>
              </a:spcBef>
              <a:spcAft>
                <a:spcPct val="0"/>
              </a:spcAft>
              <a:defRPr/>
            </a:pPr>
            <a:r>
              <a:rPr lang="en-US" sz="8000">
                <a:solidFill>
                  <a:srgbClr val="C0E474"/>
                </a:solidFill>
                <a:latin typeface="Arial" panose="020B0604020202020204" pitchFamily="34" charset="0"/>
              </a:rPr>
              <a:t>”</a:t>
            </a:r>
            <a:endParaRPr lang="en-US">
              <a:solidFill>
                <a:srgbClr val="C0E474"/>
              </a:solidFill>
              <a:latin typeface="Arial" panose="020B0604020202020204" pitchFamily="34" charset="0"/>
            </a:endParaRP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14"/>
          </p:nvPr>
        </p:nvSpPr>
        <p:spPr/>
        <p:txBody>
          <a:bodyPr/>
          <a:lstStyle>
            <a:lvl1pPr>
              <a:defRPr/>
            </a:lvl1pPr>
          </a:lstStyle>
          <a:p>
            <a:pPr>
              <a:defRPr/>
            </a:pPr>
            <a:fld id="{94097ACB-F229-49D4-B7E9-D34EC0824251}" type="datetimeFigureOut">
              <a:rPr lang="en-US">
                <a:solidFill>
                  <a:prstClr val="black">
                    <a:tint val="75000"/>
                  </a:prstClr>
                </a:solidFill>
              </a:rPr>
              <a:pPr>
                <a:defRPr/>
              </a:pPr>
              <a:t>7/20/2020</a:t>
            </a:fld>
            <a:endParaRPr lang="en-US">
              <a:solidFill>
                <a:prstClr val="black">
                  <a:tint val="75000"/>
                </a:prstClr>
              </a:solidFill>
            </a:endParaRPr>
          </a:p>
        </p:txBody>
      </p:sp>
      <p:sp>
        <p:nvSpPr>
          <p:cNvPr id="8" name="Footer Placeholder 4"/>
          <p:cNvSpPr>
            <a:spLocks noGrp="1"/>
          </p:cNvSpPr>
          <p:nvPr>
            <p:ph type="ftr" sz="quarter" idx="15"/>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6"/>
          </p:nvPr>
        </p:nvSpPr>
        <p:spPr/>
        <p:txBody>
          <a:bodyPr/>
          <a:lstStyle>
            <a:lvl1pPr>
              <a:defRPr/>
            </a:lvl1pPr>
          </a:lstStyle>
          <a:p>
            <a:fld id="{B8E1A44F-C2C7-4FB5-B5CD-9B4E9DB517F2}" type="slidenum">
              <a:rPr lang="en-US">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7309081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16BD541-467D-4E25-BB8F-B75136DE6E18}" type="datetimeFigureOut">
              <a:rPr lang="en-US">
                <a:solidFill>
                  <a:prstClr val="black">
                    <a:tint val="75000"/>
                  </a:prstClr>
                </a:solidFill>
              </a:rPr>
              <a:pPr>
                <a:defRPr/>
              </a:pPr>
              <a:t>7/20/2020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6E89466D-B160-4D73-A6EE-2600CE679DE5}" type="slidenum">
              <a:rPr lang="en-US">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26798062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541338"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defTabSz="457200" fontAlgn="base">
              <a:spcBef>
                <a:spcPct val="0"/>
              </a:spcBef>
              <a:spcAft>
                <a:spcPct val="0"/>
              </a:spcAft>
              <a:defRPr/>
            </a:pPr>
            <a:r>
              <a:rPr lang="en-US" sz="8000">
                <a:solidFill>
                  <a:srgbClr val="C0E474"/>
                </a:solidFill>
                <a:latin typeface="Arial" panose="020B0604020202020204" pitchFamily="34" charset="0"/>
              </a:rPr>
              <a:t>“</a:t>
            </a:r>
          </a:p>
        </p:txBody>
      </p:sp>
      <p:sp>
        <p:nvSpPr>
          <p:cNvPr id="6" name="TextBox 5"/>
          <p:cNvSpPr txBox="1">
            <a:spLocks noChangeArrowheads="1"/>
          </p:cNvSpPr>
          <p:nvPr/>
        </p:nvSpPr>
        <p:spPr bwMode="auto">
          <a:xfrm>
            <a:off x="8893175"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defTabSz="457200" fontAlgn="base">
              <a:spcBef>
                <a:spcPct val="0"/>
              </a:spcBef>
              <a:spcAft>
                <a:spcPct val="0"/>
              </a:spcAft>
              <a:defRPr/>
            </a:pPr>
            <a:r>
              <a:rPr lang="en-US" sz="8000">
                <a:solidFill>
                  <a:srgbClr val="C0E474"/>
                </a:solidFill>
                <a:latin typeface="Arial" panose="020B0604020202020204" pitchFamily="34" charset="0"/>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14"/>
          </p:nvPr>
        </p:nvSpPr>
        <p:spPr/>
        <p:txBody>
          <a:bodyPr/>
          <a:lstStyle>
            <a:lvl1pPr>
              <a:defRPr/>
            </a:lvl1pPr>
          </a:lstStyle>
          <a:p>
            <a:pPr>
              <a:defRPr/>
            </a:pPr>
            <a:fld id="{20182A96-F702-4BB4-9EB9-80AA044270D1}" type="datetimeFigureOut">
              <a:rPr lang="en-US">
                <a:solidFill>
                  <a:prstClr val="black">
                    <a:tint val="75000"/>
                  </a:prstClr>
                </a:solidFill>
              </a:rPr>
              <a:pPr>
                <a:defRPr/>
              </a:pPr>
              <a:t>7/20/2020</a:t>
            </a:fld>
            <a:endParaRPr lang="en-US">
              <a:solidFill>
                <a:prstClr val="black">
                  <a:tint val="75000"/>
                </a:prstClr>
              </a:solidFill>
            </a:endParaRPr>
          </a:p>
        </p:txBody>
      </p:sp>
      <p:sp>
        <p:nvSpPr>
          <p:cNvPr id="8" name="Footer Placeholder 4"/>
          <p:cNvSpPr>
            <a:spLocks noGrp="1"/>
          </p:cNvSpPr>
          <p:nvPr>
            <p:ph type="ftr" sz="quarter" idx="15"/>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6"/>
          </p:nvPr>
        </p:nvSpPr>
        <p:spPr/>
        <p:txBody>
          <a:bodyPr/>
          <a:lstStyle>
            <a:lvl1pPr>
              <a:defRPr/>
            </a:lvl1pPr>
          </a:lstStyle>
          <a:p>
            <a:fld id="{CA15A92D-3323-4BFA-88ED-4013DBED8CF9}" type="slidenum">
              <a:rPr lang="en-US">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11371968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4"/>
          </p:nvPr>
        </p:nvSpPr>
        <p:spPr/>
        <p:txBody>
          <a:bodyPr/>
          <a:lstStyle>
            <a:lvl1pPr>
              <a:defRPr/>
            </a:lvl1pPr>
          </a:lstStyle>
          <a:p>
            <a:pPr>
              <a:defRPr/>
            </a:pPr>
            <a:fld id="{D82DD02B-4237-4737-8E8B-837AC7FA33EE}" type="datetimeFigureOut">
              <a:rPr lang="en-US">
                <a:solidFill>
                  <a:prstClr val="black">
                    <a:tint val="75000"/>
                  </a:prstClr>
                </a:solidFill>
              </a:rPr>
              <a:pPr>
                <a:defRPr/>
              </a:pPr>
              <a:t>7/20/2020</a:t>
            </a:fld>
            <a:endParaRPr lang="en-US">
              <a:solidFill>
                <a:prstClr val="black">
                  <a:tint val="75000"/>
                </a:prstClr>
              </a:solidFill>
            </a:endParaRPr>
          </a:p>
        </p:txBody>
      </p:sp>
      <p:sp>
        <p:nvSpPr>
          <p:cNvPr id="6" name="Footer Placeholder 4"/>
          <p:cNvSpPr>
            <a:spLocks noGrp="1"/>
          </p:cNvSpPr>
          <p:nvPr>
            <p:ph type="ftr" sz="quarter" idx="15"/>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6"/>
          </p:nvPr>
        </p:nvSpPr>
        <p:spPr/>
        <p:txBody>
          <a:bodyPr/>
          <a:lstStyle>
            <a:lvl1pPr>
              <a:defRPr/>
            </a:lvl1pPr>
          </a:lstStyle>
          <a:p>
            <a:fld id="{86CC1D35-6B06-4CB3-9B88-1E8FC792E4A9}" type="slidenum">
              <a:rPr lang="en-US">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32680005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E53FF2F-4E92-4A65-9954-AE6FEBA1E596}" type="datetimeFigureOut">
              <a:rPr lang="en-US">
                <a:solidFill>
                  <a:prstClr val="black">
                    <a:tint val="75000"/>
                  </a:prstClr>
                </a:solidFill>
              </a:rPr>
              <a:pPr>
                <a:defRPr/>
              </a:pPr>
              <a:t>7/20/2020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E01033E1-DE5A-4623-9270-8373B398F514}" type="slidenum">
              <a:rPr lang="en-US">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23295400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39C5CF1-9306-463C-B690-EC53EA5284A2}" type="datetimeFigureOut">
              <a:rPr lang="en-US">
                <a:solidFill>
                  <a:prstClr val="black">
                    <a:tint val="75000"/>
                  </a:prstClr>
                </a:solidFill>
              </a:rPr>
              <a:pPr>
                <a:defRPr/>
              </a:pPr>
              <a:t>7/20/2020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169C3F2E-22D6-4492-86AF-75D3BF9DB3C8}" type="slidenum">
              <a:rPr lang="en-US">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3212167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9C1E4CDD-0EB7-429B-8A7B-715C17782065}" type="datetimeFigureOut">
              <a:rPr lang="en-US">
                <a:solidFill>
                  <a:prstClr val="black">
                    <a:tint val="75000"/>
                  </a:prstClr>
                </a:solidFill>
              </a:rPr>
              <a:pPr>
                <a:defRPr/>
              </a:pPr>
              <a:t>7/20/2020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AFAF1F6-CE33-474C-9C12-A15D54B59DA0}" type="slidenum">
              <a:rPr lang="en-US">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1176931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E731E89-4428-4348-8AD1-6786A46F835D}" type="datetimeFigureOut">
              <a:rPr lang="en-US">
                <a:solidFill>
                  <a:prstClr val="black">
                    <a:tint val="75000"/>
                  </a:prstClr>
                </a:solidFill>
              </a:rPr>
              <a:pPr>
                <a:defRPr/>
              </a:pPr>
              <a:t>7/20/2020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A8685B35-CE38-4F14-B297-8B4D464C7377}" type="slidenum">
              <a:rPr lang="en-US">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16680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7B67BE7F-FB75-4935-9A67-15EB2909F87B}" type="datetimeFigureOut">
              <a:rPr lang="en-US">
                <a:solidFill>
                  <a:prstClr val="black">
                    <a:tint val="75000"/>
                  </a:prstClr>
                </a:solidFill>
              </a:rPr>
              <a:pPr>
                <a:defRPr/>
              </a:pPr>
              <a:t>7/20/2020</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866E761D-87C3-4244-A36E-41B388C169CD}" type="slidenum">
              <a:rPr lang="en-US">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1793917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0DEAE132-7377-4DBE-9B57-DB5881BDD22C}" type="datetimeFigureOut">
              <a:rPr lang="en-US">
                <a:solidFill>
                  <a:prstClr val="black">
                    <a:tint val="75000"/>
                  </a:prstClr>
                </a:solidFill>
              </a:rPr>
              <a:pPr>
                <a:defRPr/>
              </a:pPr>
              <a:t>7/20/2020</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7B928A83-7126-42B4-B07C-B472B231D54D}" type="slidenum">
              <a:rPr lang="en-US">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2864470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E9501590-6FF7-432C-A41D-B14D7B1FCDAB}" type="datetimeFigureOut">
              <a:rPr lang="en-US">
                <a:solidFill>
                  <a:prstClr val="black">
                    <a:tint val="75000"/>
                  </a:prstClr>
                </a:solidFill>
              </a:rPr>
              <a:pPr>
                <a:defRPr/>
              </a:pPr>
              <a:t>7/20/2020</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7F56B7E0-7865-426F-B264-5F4B4571F9E9}" type="slidenum">
              <a:rPr lang="en-US">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2966297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AAD2568-38A5-478B-BF17-7C2249086DB8}" type="datetimeFigureOut">
              <a:rPr lang="en-US">
                <a:solidFill>
                  <a:prstClr val="black">
                    <a:tint val="75000"/>
                  </a:prstClr>
                </a:solidFill>
              </a:rPr>
              <a:pPr>
                <a:defRPr/>
              </a:pPr>
              <a:t>7/20/2020</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629B0483-C18D-4E92-8F0C-BE08751470CA}" type="slidenum">
              <a:rPr lang="en-US">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3643737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03E470C-9B9F-4F92-A4B6-AE478D814C73}" type="datetimeFigureOut">
              <a:rPr lang="en-US">
                <a:solidFill>
                  <a:prstClr val="black">
                    <a:tint val="75000"/>
                  </a:prstClr>
                </a:solidFill>
              </a:rPr>
              <a:pPr>
                <a:defRPr/>
              </a:pPr>
              <a:t>7/20/2020</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6D376FFC-3096-4162-B18C-B5899EA75A23}" type="slidenum">
              <a:rPr lang="en-US">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1857510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D9D97CD-45B9-44D4-A1EA-01F32D0DD61B}" type="datetimeFigureOut">
              <a:rPr lang="en-US">
                <a:solidFill>
                  <a:prstClr val="black">
                    <a:tint val="75000"/>
                  </a:prstClr>
                </a:solidFill>
              </a:rPr>
              <a:pPr>
                <a:defRPr/>
              </a:pPr>
              <a:t>7/20/2020</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F1934BF9-0D9C-42AB-8681-0D486B1C91BD}" type="slidenum">
              <a:rPr lang="en-US">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661534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0" y="-7938"/>
            <a:ext cx="12192000" cy="6865938"/>
            <a:chOff x="0" y="-8467"/>
            <a:chExt cx="12192000" cy="6866467"/>
          </a:xfrm>
        </p:grpSpPr>
        <p:cxnSp>
          <p:nvCxnSpPr>
            <p:cNvPr id="20" name="Straight Connector 19"/>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2981"/>
              <a:ext cx="449263" cy="2845019"/>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77863" y="609600"/>
            <a:ext cx="8596312"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677863" y="2160588"/>
            <a:ext cx="8596312"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defTabSz="457200">
              <a:defRPr/>
            </a:pPr>
            <a:fld id="{E2006F9D-A369-4372-A539-0A397D4B23A1}" type="datetimeFigureOut">
              <a:rPr lang="en-US">
                <a:solidFill>
                  <a:prstClr val="black">
                    <a:tint val="75000"/>
                  </a:prstClr>
                </a:solidFill>
              </a:rPr>
              <a:pPr defTabSz="457200">
                <a:defRPr/>
              </a:pPr>
              <a:t>7/20/2020</a:t>
            </a:fld>
            <a:endParaRPr lang="en-US">
              <a:solidFill>
                <a:prstClr val="black">
                  <a:tint val="75000"/>
                </a:prstClr>
              </a:solidFill>
            </a:endParaRPr>
          </a:p>
        </p:txBody>
      </p:sp>
      <p:sp>
        <p:nvSpPr>
          <p:cNvPr id="5" name="Footer Placeholder 4"/>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defTabSz="45720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589963" y="6042025"/>
            <a:ext cx="68421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chemeClr val="accent1"/>
                </a:solidFill>
              </a:defRPr>
            </a:lvl1pPr>
          </a:lstStyle>
          <a:p>
            <a:pPr defTabSz="457200" fontAlgn="base">
              <a:spcBef>
                <a:spcPct val="0"/>
              </a:spcBef>
              <a:spcAft>
                <a:spcPct val="0"/>
              </a:spcAft>
            </a:pPr>
            <a:fld id="{FCF0A93B-4377-4932-853C-C972FB2DE809}" type="slidenum">
              <a:rPr lang="en-US">
                <a:solidFill>
                  <a:srgbClr val="90C226"/>
                </a:solidFill>
              </a:rPr>
              <a:pPr defTabSz="457200" fontAlgn="base">
                <a:spcBef>
                  <a:spcPct val="0"/>
                </a:spcBef>
                <a:spcAft>
                  <a:spcPct val="0"/>
                </a:spcAft>
              </a:pPr>
              <a:t>‹#›</a:t>
            </a:fld>
            <a:endParaRPr lang="en-US">
              <a:solidFill>
                <a:srgbClr val="90C226"/>
              </a:solidFill>
            </a:endParaRPr>
          </a:p>
        </p:txBody>
      </p:sp>
    </p:spTree>
    <p:extLst>
      <p:ext uri="{BB962C8B-B14F-4D97-AF65-F5344CB8AC3E}">
        <p14:creationId xmlns:p14="http://schemas.microsoft.com/office/powerpoint/2010/main" val="25766218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1506538" y="169863"/>
            <a:ext cx="7769225" cy="1681162"/>
          </a:xfrm>
        </p:spPr>
        <p:txBody>
          <a:bodyPr/>
          <a:lstStyle/>
          <a:p>
            <a:pPr algn="ctr"/>
            <a:r>
              <a:rPr lang="en-GB" sz="3200" b="1" dirty="0"/>
              <a:t>IMPROVING NON OIL TAX REVENUE FOR SUSTAINABLE ECONOMIC GROWTH IN NIGERIA</a:t>
            </a:r>
            <a:endParaRPr lang="en-GB" sz="3200" dirty="0"/>
          </a:p>
        </p:txBody>
      </p:sp>
      <p:sp>
        <p:nvSpPr>
          <p:cNvPr id="3" name="Subtitle 2"/>
          <p:cNvSpPr>
            <a:spLocks noGrp="1"/>
          </p:cNvSpPr>
          <p:nvPr>
            <p:ph type="subTitle" idx="1"/>
          </p:nvPr>
        </p:nvSpPr>
        <p:spPr>
          <a:xfrm>
            <a:off x="1506538" y="3127375"/>
            <a:ext cx="7767637" cy="1096963"/>
          </a:xfrm>
        </p:spPr>
        <p:txBody>
          <a:bodyPr rtlCol="0">
            <a:noAutofit/>
          </a:bodyPr>
          <a:lstStyle/>
          <a:p>
            <a:pPr algn="ctr" eaLnBrk="1" fontAlgn="auto" hangingPunct="1">
              <a:spcAft>
                <a:spcPts val="0"/>
              </a:spcAft>
              <a:buFont typeface="Wingdings 3" charset="2"/>
              <a:buNone/>
              <a:defRPr/>
            </a:pPr>
            <a:r>
              <a:rPr lang="en-GB" sz="3200" dirty="0"/>
              <a:t>BY</a:t>
            </a:r>
          </a:p>
          <a:p>
            <a:pPr algn="ctr" eaLnBrk="1" fontAlgn="auto" hangingPunct="1">
              <a:spcAft>
                <a:spcPts val="0"/>
              </a:spcAft>
              <a:defRPr/>
            </a:pPr>
            <a:r>
              <a:rPr lang="en-GB" sz="3200" b="1" dirty="0" err="1"/>
              <a:t>Tunde</a:t>
            </a:r>
            <a:r>
              <a:rPr lang="en-GB" sz="3200" b="1" dirty="0"/>
              <a:t> Fowler</a:t>
            </a:r>
            <a:br>
              <a:rPr lang="en-GB" sz="3200" dirty="0"/>
            </a:br>
            <a:endParaRPr lang="en-GB" sz="3200" dirty="0"/>
          </a:p>
          <a:p>
            <a:pPr algn="ctr" eaLnBrk="1" fontAlgn="auto" hangingPunct="1">
              <a:spcAft>
                <a:spcPts val="0"/>
              </a:spcAft>
              <a:defRPr/>
            </a:pPr>
            <a:r>
              <a:rPr lang="en-GB" sz="2400" dirty="0"/>
              <a:t>Ag. Executive Chairman</a:t>
            </a:r>
            <a:br>
              <a:rPr lang="en-GB" sz="2400" dirty="0"/>
            </a:br>
            <a:r>
              <a:rPr lang="en-GB" sz="2400" dirty="0"/>
              <a:t>Federal Inland Revenue Service</a:t>
            </a:r>
          </a:p>
        </p:txBody>
      </p:sp>
    </p:spTree>
    <p:extLst>
      <p:ext uri="{BB962C8B-B14F-4D97-AF65-F5344CB8AC3E}">
        <p14:creationId xmlns:p14="http://schemas.microsoft.com/office/powerpoint/2010/main" val="3367190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65608" y="103188"/>
            <a:ext cx="8556167" cy="1122362"/>
          </a:xfrm>
        </p:spPr>
        <p:txBody>
          <a:bodyPr>
            <a:normAutofit fontScale="90000"/>
          </a:bodyPr>
          <a:lstStyle/>
          <a:p>
            <a:pPr eaLnBrk="1" hangingPunct="1"/>
            <a:r>
              <a:rPr lang="en-GB" dirty="0"/>
              <a:t>3.	Improve transparency in tax administration</a:t>
            </a:r>
            <a:endParaRPr lang="en-GB" altLang="en-US" dirty="0"/>
          </a:p>
        </p:txBody>
      </p:sp>
      <p:sp>
        <p:nvSpPr>
          <p:cNvPr id="3" name="Content Placeholder 2"/>
          <p:cNvSpPr>
            <a:spLocks noGrp="1"/>
          </p:cNvSpPr>
          <p:nvPr>
            <p:ph idx="1"/>
          </p:nvPr>
        </p:nvSpPr>
        <p:spPr>
          <a:xfrm>
            <a:off x="565608" y="1225550"/>
            <a:ext cx="8691514" cy="5373212"/>
          </a:xfrm>
        </p:spPr>
        <p:txBody>
          <a:bodyPr rtlCol="0">
            <a:noAutofit/>
          </a:bodyPr>
          <a:lstStyle/>
          <a:p>
            <a:pPr marL="0" indent="0">
              <a:buNone/>
            </a:pPr>
            <a:r>
              <a:rPr lang="en-GB" sz="2400" dirty="0"/>
              <a:t>One other important tool in improving tax collection is improving transparency of tax administration. We are leveraging on technology to deliver on our mandate (ITAS, </a:t>
            </a:r>
            <a:r>
              <a:rPr lang="en-GB" sz="2400" dirty="0" err="1"/>
              <a:t>etc</a:t>
            </a:r>
            <a:r>
              <a:rPr lang="en-GB" sz="2400" dirty="0"/>
              <a:t>). The direct interface with the tax paying populace is minimised. ( Filing and payments are now possible online). </a:t>
            </a:r>
          </a:p>
        </p:txBody>
      </p:sp>
    </p:spTree>
    <p:extLst>
      <p:ext uri="{BB962C8B-B14F-4D97-AF65-F5344CB8AC3E}">
        <p14:creationId xmlns:p14="http://schemas.microsoft.com/office/powerpoint/2010/main" val="3096689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46755" y="103188"/>
            <a:ext cx="8575020" cy="1122362"/>
          </a:xfrm>
        </p:spPr>
        <p:txBody>
          <a:bodyPr/>
          <a:lstStyle/>
          <a:p>
            <a:pPr eaLnBrk="1" hangingPunct="1"/>
            <a:r>
              <a:rPr lang="en-US" dirty="0"/>
              <a:t>4.	Strengthen Compliance</a:t>
            </a:r>
            <a:endParaRPr lang="en-GB" altLang="en-US" dirty="0"/>
          </a:p>
        </p:txBody>
      </p:sp>
      <p:sp>
        <p:nvSpPr>
          <p:cNvPr id="3" name="Content Placeholder 2"/>
          <p:cNvSpPr>
            <a:spLocks noGrp="1"/>
          </p:cNvSpPr>
          <p:nvPr>
            <p:ph idx="1"/>
          </p:nvPr>
        </p:nvSpPr>
        <p:spPr>
          <a:xfrm>
            <a:off x="546756" y="1084082"/>
            <a:ext cx="8861196" cy="5514680"/>
          </a:xfrm>
        </p:spPr>
        <p:txBody>
          <a:bodyPr rtlCol="0">
            <a:normAutofit fontScale="92500" lnSpcReduction="20000"/>
          </a:bodyPr>
          <a:lstStyle/>
          <a:p>
            <a:pPr marL="0" lvl="0" indent="0">
              <a:buNone/>
            </a:pPr>
            <a:r>
              <a:rPr lang="en-GB" sz="2000" dirty="0"/>
              <a:t>Various initiatives are being implemented to strengthen compliance. These include:</a:t>
            </a:r>
          </a:p>
          <a:p>
            <a:pPr lvl="0"/>
            <a:r>
              <a:rPr lang="en-GB" sz="2000" b="1" dirty="0"/>
              <a:t>Strict implementation of tax laws</a:t>
            </a:r>
            <a:r>
              <a:rPr lang="en-GB" sz="2000" dirty="0"/>
              <a:t> by carrying out a review of tax laws to ensure that all provisions of the tax laws are fully understood</a:t>
            </a:r>
          </a:p>
          <a:p>
            <a:pPr lvl="0"/>
            <a:r>
              <a:rPr lang="en-GB" sz="2000" b="1" dirty="0"/>
              <a:t>Implement the salient provisions of tax laws</a:t>
            </a:r>
            <a:r>
              <a:rPr lang="en-GB" sz="2000" dirty="0"/>
              <a:t> the section on interim dividends recently implemented the provisions of the Companies Income Tax Act on payment of taxes on distribution of interim dividends. The implementation of this provision has led to assessments and payments in excess of </a:t>
            </a:r>
            <a:r>
              <a:rPr lang="en-GB" sz="2000" strike="dblStrike" dirty="0"/>
              <a:t>N</a:t>
            </a:r>
            <a:r>
              <a:rPr lang="en-GB" sz="2000" dirty="0"/>
              <a:t>100bn in just one month. Other laws such as the Stamp Duties Act and the Capital Gains Tax Act are being reviewed to identify similar provisions that are not being implemented.</a:t>
            </a:r>
          </a:p>
          <a:p>
            <a:pPr lvl="0"/>
            <a:r>
              <a:rPr lang="en-GB" sz="2000" b="1" dirty="0"/>
              <a:t>Strict implementation of tax regulations</a:t>
            </a:r>
            <a:r>
              <a:rPr lang="en-GB" sz="2000" dirty="0"/>
              <a:t> – FIRS is focusing on the implementation of regulations on Self-Assessment, Transfer Pricing and other key tax regulations that will positively impact revenue collection and decrease the incidence of tax avoidance and evasion.</a:t>
            </a:r>
          </a:p>
          <a:p>
            <a:pPr lvl="0"/>
            <a:r>
              <a:rPr lang="en-GB" sz="2000" b="1" dirty="0"/>
              <a:t>Collaboration with other stakeholders</a:t>
            </a:r>
            <a:r>
              <a:rPr lang="en-GB" sz="2000" dirty="0"/>
              <a:t> – FIRS is improving collaboration with tax consultants, audit firms and organizations such as Chartered Institute of Taxation of Nigeria (CITN), Manufacturers Association of Nigeria (MAN), Nigeria Employers Consultative Association (NECA) and others to reach out to taxpayers so they understand the nexus between themselves and the tax authorities. </a:t>
            </a:r>
          </a:p>
        </p:txBody>
      </p:sp>
    </p:spTree>
    <p:extLst>
      <p:ext uri="{BB962C8B-B14F-4D97-AF65-F5344CB8AC3E}">
        <p14:creationId xmlns:p14="http://schemas.microsoft.com/office/powerpoint/2010/main" val="1951006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37328" y="103188"/>
            <a:ext cx="8584447" cy="1122362"/>
          </a:xfrm>
        </p:spPr>
        <p:txBody>
          <a:bodyPr/>
          <a:lstStyle/>
          <a:p>
            <a:pPr eaLnBrk="1" hangingPunct="1"/>
            <a:r>
              <a:rPr lang="en-US" dirty="0"/>
              <a:t>5. Improve tax debt recovery</a:t>
            </a:r>
            <a:endParaRPr lang="en-GB" altLang="en-US" dirty="0"/>
          </a:p>
        </p:txBody>
      </p:sp>
      <p:sp>
        <p:nvSpPr>
          <p:cNvPr id="3" name="Content Placeholder 2"/>
          <p:cNvSpPr>
            <a:spLocks noGrp="1"/>
          </p:cNvSpPr>
          <p:nvPr>
            <p:ph idx="1"/>
          </p:nvPr>
        </p:nvSpPr>
        <p:spPr>
          <a:xfrm>
            <a:off x="537328" y="1084082"/>
            <a:ext cx="8870623" cy="5514680"/>
          </a:xfrm>
        </p:spPr>
        <p:txBody>
          <a:bodyPr rtlCol="0">
            <a:noAutofit/>
          </a:bodyPr>
          <a:lstStyle/>
          <a:p>
            <a:pPr marL="0" lvl="0" indent="0">
              <a:buNone/>
            </a:pPr>
            <a:r>
              <a:rPr lang="en-GB" sz="2000" dirty="0"/>
              <a:t>This is focused on reducing and ultimately eliminating tax debts owed by corporate entities, individuals and MDAs. </a:t>
            </a:r>
          </a:p>
          <a:p>
            <a:pPr lvl="0"/>
            <a:r>
              <a:rPr lang="en-GB" sz="2000" b="1" dirty="0"/>
              <a:t>Enhanced Audit/Investigation</a:t>
            </a:r>
            <a:r>
              <a:rPr lang="en-GB" sz="2000" dirty="0"/>
              <a:t>– The Special Audit and Investigation function has been reorganized and now reports directly to the Executive Chairman. </a:t>
            </a:r>
          </a:p>
          <a:p>
            <a:pPr lvl="0"/>
            <a:r>
              <a:rPr lang="en-GB" sz="2000" dirty="0"/>
              <a:t>Improve on the turn-around time, efficiency and tax yield from tax audits and investigations. The audit teams will deploy risk based auditing, case selection and other tools in identifying defaulters and recovering unpaid taxes.</a:t>
            </a:r>
          </a:p>
          <a:p>
            <a:pPr lvl="0"/>
            <a:r>
              <a:rPr lang="en-GB" sz="2000" dirty="0"/>
              <a:t>Commenced nationwide withholding tax (WHT) and VAT audits to ensure that all taxes owed are paid. </a:t>
            </a:r>
          </a:p>
          <a:p>
            <a:pPr lvl="0"/>
            <a:r>
              <a:rPr lang="en-GB" sz="2000" b="1" dirty="0"/>
              <a:t>Strengthen Enforcement</a:t>
            </a:r>
            <a:r>
              <a:rPr lang="en-GB" sz="2000" dirty="0"/>
              <a:t> – As a last resort, FIRS will deploy its powers under the tax laws to sanction and punish recalcitrant defaulters. These powers include powers to </a:t>
            </a:r>
            <a:r>
              <a:rPr lang="en-GB" sz="2000" dirty="0" err="1"/>
              <a:t>distraint</a:t>
            </a:r>
            <a:r>
              <a:rPr lang="en-GB" sz="2000" dirty="0"/>
              <a:t>, substitution and ultimately prosecution.</a:t>
            </a:r>
          </a:p>
        </p:txBody>
      </p:sp>
    </p:spTree>
    <p:extLst>
      <p:ext uri="{BB962C8B-B14F-4D97-AF65-F5344CB8AC3E}">
        <p14:creationId xmlns:p14="http://schemas.microsoft.com/office/powerpoint/2010/main" val="421380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537328" y="6350"/>
            <a:ext cx="8736847" cy="1320800"/>
          </a:xfrm>
        </p:spPr>
        <p:txBody>
          <a:bodyPr/>
          <a:lstStyle/>
          <a:p>
            <a:pPr eaLnBrk="1" hangingPunct="1"/>
            <a:r>
              <a:rPr lang="en-US" altLang="en-US" dirty="0"/>
              <a:t>Conclusion</a:t>
            </a:r>
            <a:br>
              <a:rPr lang="en-US" altLang="en-US" dirty="0"/>
            </a:br>
            <a:endParaRPr lang="en-GB" altLang="en-US" dirty="0"/>
          </a:p>
        </p:txBody>
      </p:sp>
      <p:sp>
        <p:nvSpPr>
          <p:cNvPr id="3" name="Content Placeholder 2"/>
          <p:cNvSpPr>
            <a:spLocks noGrp="1"/>
          </p:cNvSpPr>
          <p:nvPr>
            <p:ph idx="1"/>
          </p:nvPr>
        </p:nvSpPr>
        <p:spPr>
          <a:xfrm>
            <a:off x="537328" y="895546"/>
            <a:ext cx="9200397" cy="5962454"/>
          </a:xfrm>
        </p:spPr>
        <p:txBody>
          <a:bodyPr rtlCol="0">
            <a:normAutofit fontScale="47500" lnSpcReduction="20000"/>
          </a:bodyPr>
          <a:lstStyle/>
          <a:p>
            <a:pPr eaLnBrk="1" fontAlgn="auto" hangingPunct="1">
              <a:spcAft>
                <a:spcPts val="0"/>
              </a:spcAft>
              <a:buFont typeface="Wingdings" panose="05000000000000000000" pitchFamily="2" charset="2"/>
              <a:buChar char="Ø"/>
              <a:defRPr/>
            </a:pPr>
            <a:r>
              <a:rPr lang="en-GB" sz="5100" dirty="0">
                <a:solidFill>
                  <a:schemeClr val="tx1">
                    <a:lumMod val="75000"/>
                    <a:lumOff val="25000"/>
                  </a:schemeClr>
                </a:solidFill>
              </a:rPr>
              <a:t>Expectations are more than ever on FIRS and IRSs to provide the government needed revenue to finance her budget and meet the promises made to the electorates.</a:t>
            </a:r>
          </a:p>
          <a:p>
            <a:pPr eaLnBrk="1" fontAlgn="auto" hangingPunct="1">
              <a:spcAft>
                <a:spcPts val="0"/>
              </a:spcAft>
              <a:buFont typeface="Wingdings" panose="05000000000000000000" pitchFamily="2" charset="2"/>
              <a:buChar char="Ø"/>
              <a:defRPr/>
            </a:pPr>
            <a:r>
              <a:rPr lang="en-GB" sz="5100" dirty="0">
                <a:solidFill>
                  <a:schemeClr val="tx1">
                    <a:lumMod val="75000"/>
                    <a:lumOff val="25000"/>
                  </a:schemeClr>
                </a:solidFill>
              </a:rPr>
              <a:t>The itemised strategies which include expanding tax net, making paying taxes easier, making it more difficult to evade taxes and making evasion/avoidance unfashionable by instruments of enforcement will enhance revenue collection</a:t>
            </a:r>
          </a:p>
          <a:p>
            <a:pPr eaLnBrk="1" fontAlgn="auto" hangingPunct="1">
              <a:spcAft>
                <a:spcPts val="0"/>
              </a:spcAft>
              <a:buFont typeface="Wingdings" panose="05000000000000000000" pitchFamily="2" charset="2"/>
              <a:buChar char="Ø"/>
              <a:defRPr/>
            </a:pPr>
            <a:r>
              <a:rPr lang="en-GB" sz="5100" dirty="0">
                <a:solidFill>
                  <a:schemeClr val="tx1">
                    <a:lumMod val="75000"/>
                    <a:lumOff val="25000"/>
                  </a:schemeClr>
                </a:solidFill>
              </a:rPr>
              <a:t>The task before  FIRS as </a:t>
            </a:r>
            <a:r>
              <a:rPr lang="en-GB" sz="5100">
                <a:solidFill>
                  <a:schemeClr val="tx1">
                    <a:lumMod val="75000"/>
                    <a:lumOff val="25000"/>
                  </a:schemeClr>
                </a:solidFill>
              </a:rPr>
              <a:t>well as IRSs </a:t>
            </a:r>
            <a:r>
              <a:rPr lang="en-GB" sz="5100" dirty="0">
                <a:solidFill>
                  <a:schemeClr val="tx1">
                    <a:lumMod val="75000"/>
                    <a:lumOff val="25000"/>
                  </a:schemeClr>
                </a:solidFill>
              </a:rPr>
              <a:t>is to put in place sustainable mechanisms that will insulate tax collection from the vagaries of oil price fluctuations.</a:t>
            </a:r>
          </a:p>
          <a:p>
            <a:pPr eaLnBrk="1" fontAlgn="auto" hangingPunct="1">
              <a:spcAft>
                <a:spcPts val="0"/>
              </a:spcAft>
              <a:buFont typeface="Wingdings" panose="05000000000000000000" pitchFamily="2" charset="2"/>
              <a:buChar char="Ø"/>
              <a:defRPr/>
            </a:pPr>
            <a:r>
              <a:rPr lang="en-GB" sz="5100" dirty="0">
                <a:solidFill>
                  <a:schemeClr val="tx1">
                    <a:lumMod val="75000"/>
                    <a:lumOff val="25000"/>
                  </a:schemeClr>
                </a:solidFill>
              </a:rPr>
              <a:t>Our ultimate aim is to ensure that non-oil revenue becomes the major source of revenue for Government, while oil revenue serves as a back-up</a:t>
            </a:r>
          </a:p>
          <a:p>
            <a:pPr eaLnBrk="1" fontAlgn="auto" hangingPunct="1">
              <a:spcAft>
                <a:spcPts val="0"/>
              </a:spcAft>
              <a:buFont typeface="Wingdings" panose="05000000000000000000" pitchFamily="2" charset="2"/>
              <a:buChar char="Ø"/>
              <a:defRPr/>
            </a:pPr>
            <a:r>
              <a:rPr lang="en-GB" sz="5100" dirty="0">
                <a:solidFill>
                  <a:schemeClr val="tx1">
                    <a:lumMod val="75000"/>
                    <a:lumOff val="25000"/>
                  </a:schemeClr>
                </a:solidFill>
              </a:rPr>
              <a:t>FIRS will also continue to seek for collaboration and cooperation of all stakeholders to ensure that everyone discharges his obligation towards improving tax collection and bringing sustainable change to Nigeria through effective and efficient tax system. </a:t>
            </a:r>
          </a:p>
        </p:txBody>
      </p:sp>
      <p:sp>
        <p:nvSpPr>
          <p:cNvPr id="143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fld id="{E2019C3F-BF11-4BFE-8743-F2CCAAD3C0B8}" type="slidenum">
              <a:rPr lang="en-US" altLang="en-US">
                <a:solidFill>
                  <a:srgbClr val="90C226"/>
                </a:solidFill>
              </a:rPr>
              <a:pPr/>
              <a:t>13</a:t>
            </a:fld>
            <a:endParaRPr lang="en-US" altLang="en-US">
              <a:solidFill>
                <a:srgbClr val="90C226"/>
              </a:solidFill>
            </a:endParaRPr>
          </a:p>
        </p:txBody>
      </p:sp>
    </p:spTree>
    <p:extLst>
      <p:ext uri="{BB962C8B-B14F-4D97-AF65-F5344CB8AC3E}">
        <p14:creationId xmlns:p14="http://schemas.microsoft.com/office/powerpoint/2010/main" val="2221940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6"/>
          <p:cNvSpPr>
            <a:spLocks noGrp="1"/>
          </p:cNvSpPr>
          <p:nvPr>
            <p:ph type="title"/>
          </p:nvPr>
        </p:nvSpPr>
        <p:spPr>
          <a:xfrm>
            <a:off x="1847850" y="4989513"/>
            <a:ext cx="8229600" cy="1143000"/>
          </a:xfrm>
        </p:spPr>
        <p:txBody>
          <a:bodyPr/>
          <a:lstStyle/>
          <a:p>
            <a:pPr algn="ctr" eaLnBrk="1" hangingPunct="1"/>
            <a:r>
              <a:rPr lang="en-GB" altLang="en-US"/>
              <a:t>THANK YOU</a:t>
            </a:r>
          </a:p>
        </p:txBody>
      </p:sp>
      <p:pic>
        <p:nvPicPr>
          <p:cNvPr id="1026" name="Picture 2" descr="C:\Users\FIRS USER\Pictures\Presentation Images\Clap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4442" y="284286"/>
            <a:ext cx="6131293" cy="433584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8772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p:cNvSpPr>
            <a:spLocks noGrp="1"/>
          </p:cNvSpPr>
          <p:nvPr>
            <p:ph type="title"/>
          </p:nvPr>
        </p:nvSpPr>
        <p:spPr>
          <a:xfrm>
            <a:off x="1771650" y="96838"/>
            <a:ext cx="6934200" cy="742950"/>
          </a:xfrm>
        </p:spPr>
        <p:txBody>
          <a:bodyPr rtlCol="0">
            <a:normAutofit fontScale="90000"/>
          </a:bodyPr>
          <a:lstStyle/>
          <a:p>
            <a:pPr eaLnBrk="1" fontAlgn="auto" hangingPunct="1">
              <a:spcAft>
                <a:spcPts val="0"/>
              </a:spcAft>
              <a:defRPr/>
            </a:pPr>
            <a:br>
              <a:rPr lang="en-US" sz="3100" b="1" dirty="0"/>
            </a:br>
            <a:r>
              <a:rPr lang="en-US" b="1" dirty="0"/>
              <a:t>Presentation Outline</a:t>
            </a:r>
            <a:br>
              <a:rPr lang="en-US" b="1" dirty="0"/>
            </a:br>
            <a:r>
              <a:rPr lang="en-US" sz="4000" dirty="0"/>
              <a:t> </a:t>
            </a:r>
          </a:p>
        </p:txBody>
      </p:sp>
      <p:pic>
        <p:nvPicPr>
          <p:cNvPr id="6147"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1498600"/>
            <a:ext cx="3190875" cy="452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Content Placeholder 2"/>
          <p:cNvSpPr>
            <a:spLocks noGrp="1"/>
          </p:cNvSpPr>
          <p:nvPr>
            <p:ph idx="1"/>
          </p:nvPr>
        </p:nvSpPr>
        <p:spPr>
          <a:xfrm>
            <a:off x="509048" y="1300900"/>
            <a:ext cx="6777578" cy="5045926"/>
          </a:xfrm>
        </p:spPr>
        <p:txBody>
          <a:bodyPr rtlCol="0">
            <a:noAutofit/>
          </a:bodyPr>
          <a:lstStyle/>
          <a:p>
            <a:pPr eaLnBrk="1" fontAlgn="auto" hangingPunct="1">
              <a:spcAft>
                <a:spcPts val="0"/>
              </a:spcAft>
              <a:buFont typeface="Wingdings 3" charset="2"/>
              <a:buChar char=""/>
              <a:defRPr/>
            </a:pPr>
            <a:r>
              <a:rPr lang="en-GB" sz="2200" dirty="0">
                <a:solidFill>
                  <a:schemeClr val="tx1">
                    <a:lumMod val="75000"/>
                    <a:lumOff val="25000"/>
                  </a:schemeClr>
                </a:solidFill>
              </a:rPr>
              <a:t>Background </a:t>
            </a:r>
          </a:p>
          <a:p>
            <a:pPr eaLnBrk="1" fontAlgn="auto" hangingPunct="1">
              <a:spcAft>
                <a:spcPts val="0"/>
              </a:spcAft>
              <a:buFont typeface="Wingdings 3" charset="2"/>
              <a:buChar char=""/>
              <a:defRPr/>
            </a:pPr>
            <a:r>
              <a:rPr lang="en-GB" sz="2200" dirty="0">
                <a:solidFill>
                  <a:schemeClr val="tx1">
                    <a:lumMod val="75000"/>
                    <a:lumOff val="25000"/>
                  </a:schemeClr>
                </a:solidFill>
              </a:rPr>
              <a:t>Improving Non-oil Revenue</a:t>
            </a:r>
            <a:br>
              <a:rPr lang="en-GB" sz="2200" dirty="0">
                <a:solidFill>
                  <a:schemeClr val="tx1">
                    <a:lumMod val="75000"/>
                    <a:lumOff val="25000"/>
                  </a:schemeClr>
                </a:solidFill>
              </a:rPr>
            </a:br>
            <a:r>
              <a:rPr lang="en-GB" sz="2200" dirty="0">
                <a:solidFill>
                  <a:schemeClr val="tx1">
                    <a:lumMod val="75000"/>
                    <a:lumOff val="25000"/>
                  </a:schemeClr>
                </a:solidFill>
              </a:rPr>
              <a:t>How The FIRS Is Increasing Non-oil Revenue To Sustainably Grow Nigeria’s Economy</a:t>
            </a:r>
            <a:endParaRPr lang="en-US" altLang="en-US" sz="2200" dirty="0"/>
          </a:p>
          <a:p>
            <a:pPr lvl="1" eaLnBrk="1" fontAlgn="auto" hangingPunct="1">
              <a:spcAft>
                <a:spcPts val="0"/>
              </a:spcAft>
              <a:buFont typeface="Wingdings 3" charset="2"/>
              <a:buChar char=""/>
              <a:defRPr/>
            </a:pPr>
            <a:r>
              <a:rPr lang="en-GB" altLang="en-US" sz="2000" dirty="0"/>
              <a:t>1. Strengthening collaboration between FIRS; States Board of Inland Revenue and other stakeholders</a:t>
            </a:r>
          </a:p>
          <a:p>
            <a:pPr lvl="1" eaLnBrk="1" fontAlgn="auto" hangingPunct="1">
              <a:spcAft>
                <a:spcPts val="0"/>
              </a:spcAft>
              <a:buFont typeface="Wingdings 3" charset="2"/>
              <a:buChar char=""/>
              <a:defRPr/>
            </a:pPr>
            <a:r>
              <a:rPr lang="en-GB" altLang="en-US" sz="2000" dirty="0"/>
              <a:t>2. Widening the tax net</a:t>
            </a:r>
          </a:p>
          <a:p>
            <a:pPr lvl="1" eaLnBrk="1" fontAlgn="auto" hangingPunct="1">
              <a:spcAft>
                <a:spcPts val="0"/>
              </a:spcAft>
              <a:buFont typeface="Wingdings 3" charset="2"/>
              <a:buChar char=""/>
              <a:defRPr/>
            </a:pPr>
            <a:r>
              <a:rPr lang="en-GB" sz="2000" dirty="0"/>
              <a:t>3. Improving transparency in tax administration</a:t>
            </a:r>
          </a:p>
          <a:p>
            <a:pPr lvl="1" eaLnBrk="1" fontAlgn="auto" hangingPunct="1">
              <a:spcAft>
                <a:spcPts val="0"/>
              </a:spcAft>
              <a:buFont typeface="Wingdings 3" charset="2"/>
              <a:buChar char=""/>
              <a:defRPr/>
            </a:pPr>
            <a:r>
              <a:rPr lang="en-US" sz="2000" dirty="0"/>
              <a:t>4. Strengthening Compliance</a:t>
            </a:r>
          </a:p>
          <a:p>
            <a:pPr lvl="1" eaLnBrk="1" fontAlgn="auto" hangingPunct="1">
              <a:spcAft>
                <a:spcPts val="0"/>
              </a:spcAft>
              <a:buFont typeface="Wingdings 3" charset="2"/>
              <a:buChar char=""/>
              <a:defRPr/>
            </a:pPr>
            <a:r>
              <a:rPr lang="en-US" sz="2000" dirty="0"/>
              <a:t>5.  Improving tax debt recovery</a:t>
            </a:r>
            <a:endParaRPr lang="en-GB" sz="2000" dirty="0">
              <a:solidFill>
                <a:srgbClr val="FFFF00"/>
              </a:solidFill>
            </a:endParaRPr>
          </a:p>
          <a:p>
            <a:pPr eaLnBrk="1" fontAlgn="auto" hangingPunct="1">
              <a:spcAft>
                <a:spcPts val="0"/>
              </a:spcAft>
              <a:buFont typeface="Wingdings 3" charset="2"/>
              <a:buChar char=""/>
              <a:defRPr/>
            </a:pPr>
            <a:r>
              <a:rPr lang="en-GB" sz="2200" dirty="0">
                <a:solidFill>
                  <a:schemeClr val="tx1"/>
                </a:solidFill>
              </a:rPr>
              <a:t>Conclusions</a:t>
            </a:r>
          </a:p>
          <a:p>
            <a:pPr marL="0" indent="0" eaLnBrk="1" fontAlgn="auto" hangingPunct="1">
              <a:spcAft>
                <a:spcPts val="0"/>
              </a:spcAft>
              <a:buFont typeface="Wingdings 3" charset="2"/>
              <a:buNone/>
              <a:defRPr/>
            </a:pPr>
            <a:endParaRPr lang="en-US" sz="2200" dirty="0">
              <a:solidFill>
                <a:schemeClr val="tx1">
                  <a:lumMod val="75000"/>
                  <a:lumOff val="25000"/>
                </a:schemeClr>
              </a:solidFill>
            </a:endParaRPr>
          </a:p>
          <a:p>
            <a:pPr eaLnBrk="1" fontAlgn="auto" hangingPunct="1">
              <a:spcAft>
                <a:spcPts val="0"/>
              </a:spcAft>
              <a:buFont typeface="Wingdings 3" charset="2"/>
              <a:buChar char=""/>
              <a:defRPr/>
            </a:pPr>
            <a:endParaRPr lang="en-US" sz="2200" dirty="0">
              <a:solidFill>
                <a:schemeClr val="tx1">
                  <a:lumMod val="75000"/>
                  <a:lumOff val="25000"/>
                </a:schemeClr>
              </a:solidFill>
            </a:endParaRPr>
          </a:p>
        </p:txBody>
      </p:sp>
      <p:pic>
        <p:nvPicPr>
          <p:cNvPr id="6149"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1524000"/>
            <a:ext cx="3190875" cy="452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9546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78731" y="0"/>
            <a:ext cx="8484320" cy="1234911"/>
          </a:xfrm>
        </p:spPr>
        <p:txBody>
          <a:bodyPr>
            <a:noAutofit/>
          </a:bodyPr>
          <a:lstStyle/>
          <a:p>
            <a:pPr eaLnBrk="1" hangingPunct="1"/>
            <a:r>
              <a:rPr lang="en-GB" altLang="en-US" sz="2800" dirty="0"/>
              <a:t>Improving Non-oil Revenue</a:t>
            </a:r>
            <a:br>
              <a:rPr lang="en-GB" altLang="en-US" sz="2800" dirty="0"/>
            </a:br>
            <a:r>
              <a:rPr lang="en-GB" altLang="en-US" sz="2800" dirty="0"/>
              <a:t>How the FIRS is increasing non-oil revenue to sustainably grow Nigeria’s economy </a:t>
            </a:r>
          </a:p>
        </p:txBody>
      </p:sp>
      <p:sp>
        <p:nvSpPr>
          <p:cNvPr id="3" name="Content Placeholder 2"/>
          <p:cNvSpPr>
            <a:spLocks noGrp="1"/>
          </p:cNvSpPr>
          <p:nvPr>
            <p:ph idx="1"/>
          </p:nvPr>
        </p:nvSpPr>
        <p:spPr>
          <a:xfrm>
            <a:off x="678731" y="1508289"/>
            <a:ext cx="8595444" cy="5256049"/>
          </a:xfrm>
        </p:spPr>
        <p:txBody>
          <a:bodyPr rtlCol="0">
            <a:normAutofit/>
          </a:bodyPr>
          <a:lstStyle/>
          <a:p>
            <a:pPr>
              <a:buFont typeface="Wingdings" panose="05000000000000000000" pitchFamily="2" charset="2"/>
              <a:buChar char="Ø"/>
            </a:pPr>
            <a:r>
              <a:rPr lang="en-GB" dirty="0"/>
              <a:t>Over the years, oil revenue (Petroleum Profits Tax) has been a major contributor to tax collection by the Federal Inland Revenue Service (FIRS).</a:t>
            </a:r>
          </a:p>
          <a:p>
            <a:pPr>
              <a:buFont typeface="Wingdings" panose="05000000000000000000" pitchFamily="2" charset="2"/>
              <a:buChar char="Ø"/>
            </a:pPr>
            <a:r>
              <a:rPr lang="en-GB" dirty="0"/>
              <a:t>Given the unstable nature of oil revenues globally, FIRS has in the last decade noted the need to diversify sources of tax collection in favour of non-oil taxes. Consequently, several initiatives have been put in place to actualize this policy.</a:t>
            </a:r>
          </a:p>
          <a:p>
            <a:pPr>
              <a:buFont typeface="Wingdings" panose="05000000000000000000" pitchFamily="2" charset="2"/>
              <a:buChar char="Ø"/>
            </a:pPr>
            <a:r>
              <a:rPr lang="en-GB" dirty="0"/>
              <a:t> An analysis of tax revenue collection over the last four years (as illustrated in the table below), will show that the quantum and percentage contribution of oil revenue to total collection has dropped. For example in 2011, oil taxes contributed </a:t>
            </a:r>
            <a:r>
              <a:rPr lang="en-GB" strike="dblStrike" dirty="0"/>
              <a:t>N</a:t>
            </a:r>
            <a:r>
              <a:rPr lang="en-GB" dirty="0"/>
              <a:t>3 trillion representing over 66% of a total collection of </a:t>
            </a:r>
            <a:r>
              <a:rPr lang="en-GB" strike="dblStrike" dirty="0"/>
              <a:t>N</a:t>
            </a:r>
            <a:r>
              <a:rPr lang="en-GB" dirty="0"/>
              <a:t>4.6 trillion. </a:t>
            </a:r>
            <a:endParaRPr lang="en-GB" dirty="0">
              <a:solidFill>
                <a:schemeClr val="tx1">
                  <a:lumMod val="75000"/>
                  <a:lumOff val="25000"/>
                </a:schemeClr>
              </a:solidFill>
            </a:endParaRPr>
          </a:p>
          <a:p>
            <a:pPr eaLnBrk="1" fontAlgn="auto" hangingPunct="1">
              <a:spcAft>
                <a:spcPts val="0"/>
              </a:spcAft>
              <a:buFont typeface="Wingdings 3" charset="2"/>
              <a:buChar char=""/>
              <a:defRPr/>
            </a:pPr>
            <a:r>
              <a:rPr lang="en-GB" dirty="0"/>
              <a:t>Oil revenue has always been a major contributor to tax collection, it is clear that its contribution may continue to decline as long as oil prices remain low. This presentation therefore examines in brief, how FIRS is combating dwindling oil revenues and the various efforts and initiatives to sustainably grow Nigeria’s economy through efficient tax collection. </a:t>
            </a:r>
          </a:p>
          <a:p>
            <a:pPr eaLnBrk="1" fontAlgn="auto" hangingPunct="1">
              <a:spcAft>
                <a:spcPts val="0"/>
              </a:spcAft>
              <a:buFont typeface="Wingdings 3" charset="2"/>
              <a:buChar char=""/>
              <a:defRPr/>
            </a:pPr>
            <a:endParaRPr lang="en-GB" dirty="0">
              <a:solidFill>
                <a:schemeClr val="tx1">
                  <a:lumMod val="75000"/>
                  <a:lumOff val="25000"/>
                </a:schemeClr>
              </a:solidFill>
            </a:endParaRPr>
          </a:p>
        </p:txBody>
      </p:sp>
    </p:spTree>
    <p:extLst>
      <p:ext uri="{BB962C8B-B14F-4D97-AF65-F5344CB8AC3E}">
        <p14:creationId xmlns:p14="http://schemas.microsoft.com/office/powerpoint/2010/main" val="3640316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571500" y="0"/>
            <a:ext cx="9081547" cy="1535113"/>
          </a:xfrm>
        </p:spPr>
        <p:txBody>
          <a:bodyPr>
            <a:noAutofit/>
          </a:bodyPr>
          <a:lstStyle/>
          <a:p>
            <a:pPr eaLnBrk="1" hangingPunct="1"/>
            <a:r>
              <a:rPr lang="en-GB" altLang="en-US" sz="2800" dirty="0"/>
              <a:t>Improving Non-oil Revenue</a:t>
            </a:r>
            <a:br>
              <a:rPr lang="en-GB" altLang="en-US" sz="2800" dirty="0"/>
            </a:br>
            <a:r>
              <a:rPr lang="en-GB" altLang="en-US" sz="2800" dirty="0"/>
              <a:t>How the FIRS is increasing non-oil revenue to sustainably grow Nigeria’s economy </a:t>
            </a:r>
          </a:p>
        </p:txBody>
      </p:sp>
      <p:sp>
        <p:nvSpPr>
          <p:cNvPr id="3" name="Content Placeholder 2"/>
          <p:cNvSpPr>
            <a:spLocks noGrp="1"/>
          </p:cNvSpPr>
          <p:nvPr>
            <p:ph idx="1"/>
          </p:nvPr>
        </p:nvSpPr>
        <p:spPr>
          <a:xfrm>
            <a:off x="571500" y="1131888"/>
            <a:ext cx="9166389" cy="5580062"/>
          </a:xfrm>
        </p:spPr>
        <p:txBody>
          <a:bodyPr rtlCol="0">
            <a:normAutofit/>
          </a:bodyPr>
          <a:lstStyle/>
          <a:p>
            <a:pPr eaLnBrk="1" fontAlgn="auto" hangingPunct="1">
              <a:spcAft>
                <a:spcPts val="0"/>
              </a:spcAft>
              <a:buFont typeface="Wingdings 3" charset="2"/>
              <a:buChar char=""/>
              <a:defRPr/>
            </a:pPr>
            <a:endParaRPr lang="en-US" dirty="0">
              <a:solidFill>
                <a:schemeClr val="tx1">
                  <a:lumMod val="75000"/>
                  <a:lumOff val="25000"/>
                </a:schemeClr>
              </a:solidFill>
            </a:endParaRPr>
          </a:p>
          <a:p>
            <a:pPr eaLnBrk="1" fontAlgn="auto" hangingPunct="1">
              <a:spcAft>
                <a:spcPts val="0"/>
              </a:spcAft>
              <a:buFont typeface="Wingdings 3" charset="2"/>
              <a:buChar char=""/>
              <a:defRPr/>
            </a:pPr>
            <a:endParaRPr lang="en-US" sz="8600" dirty="0">
              <a:solidFill>
                <a:schemeClr val="tx1">
                  <a:lumMod val="75000"/>
                  <a:lumOff val="25000"/>
                </a:schemeClr>
              </a:solidFill>
            </a:endParaRPr>
          </a:p>
          <a:p>
            <a:pPr eaLnBrk="1" fontAlgn="auto" hangingPunct="1">
              <a:spcAft>
                <a:spcPts val="0"/>
              </a:spcAft>
              <a:buFont typeface="Wingdings 3" charset="2"/>
              <a:buChar char=""/>
              <a:defRPr/>
            </a:pPr>
            <a:endParaRPr lang="en-US" sz="8600" dirty="0">
              <a:solidFill>
                <a:schemeClr val="tx1">
                  <a:lumMod val="75000"/>
                  <a:lumOff val="25000"/>
                </a:schemeClr>
              </a:solidFill>
            </a:endParaRPr>
          </a:p>
          <a:p>
            <a:pPr eaLnBrk="1" fontAlgn="auto" hangingPunct="1">
              <a:spcAft>
                <a:spcPts val="0"/>
              </a:spcAft>
              <a:buFont typeface="Wingdings 3" charset="2"/>
              <a:buChar char=""/>
              <a:defRPr/>
            </a:pPr>
            <a:endParaRPr lang="en-US" sz="8600" dirty="0">
              <a:solidFill>
                <a:schemeClr val="tx1">
                  <a:lumMod val="75000"/>
                  <a:lumOff val="25000"/>
                </a:schemeClr>
              </a:solidFill>
            </a:endParaRPr>
          </a:p>
          <a:p>
            <a:pPr marL="0" indent="0">
              <a:buNone/>
            </a:pPr>
            <a:endParaRPr lang="en-GB" sz="8800" dirty="0"/>
          </a:p>
          <a:p>
            <a:pPr marL="0" indent="0">
              <a:buNone/>
            </a:pPr>
            <a:endParaRPr lang="en-GB" sz="8800" dirty="0"/>
          </a:p>
          <a:p>
            <a:pPr marL="0" indent="0">
              <a:buNone/>
            </a:pPr>
            <a:endParaRPr lang="en-GB" sz="8800" dirty="0"/>
          </a:p>
          <a:p>
            <a:pPr marL="0" indent="0">
              <a:buNone/>
            </a:pPr>
            <a:endParaRPr lang="en-GB" sz="8800" dirty="0"/>
          </a:p>
          <a:p>
            <a:pPr marL="0" indent="0">
              <a:buNone/>
            </a:pPr>
            <a:endParaRPr lang="en-GB" sz="8800" dirty="0"/>
          </a:p>
          <a:p>
            <a:pPr eaLnBrk="1" fontAlgn="auto" hangingPunct="1">
              <a:spcAft>
                <a:spcPts val="0"/>
              </a:spcAft>
              <a:buFont typeface="Wingdings 3" charset="2"/>
              <a:buChar char=""/>
              <a:defRPr/>
            </a:pPr>
            <a:endParaRPr lang="en-US" sz="8600" dirty="0">
              <a:solidFill>
                <a:schemeClr val="tx1">
                  <a:lumMod val="75000"/>
                  <a:lumOff val="25000"/>
                </a:schemeClr>
              </a:solidFill>
            </a:endParaRPr>
          </a:p>
        </p:txBody>
      </p:sp>
      <p:graphicFrame>
        <p:nvGraphicFramePr>
          <p:cNvPr id="14" name="Table 13"/>
          <p:cNvGraphicFramePr>
            <a:graphicFrameLocks noGrp="1"/>
          </p:cNvGraphicFramePr>
          <p:nvPr>
            <p:extLst>
              <p:ext uri="{D42A27DB-BD31-4B8C-83A1-F6EECF244321}">
                <p14:modId xmlns:p14="http://schemas.microsoft.com/office/powerpoint/2010/main" val="4147842700"/>
              </p:ext>
            </p:extLst>
          </p:nvPr>
        </p:nvGraphicFramePr>
        <p:xfrm>
          <a:off x="571502" y="1659131"/>
          <a:ext cx="9049153" cy="5155183"/>
        </p:xfrm>
        <a:graphic>
          <a:graphicData uri="http://schemas.openxmlformats.org/drawingml/2006/table">
            <a:tbl>
              <a:tblPr firstRow="1" firstCol="1" bandRow="1">
                <a:tableStyleId>{5C22544A-7EE6-4342-B048-85BDC9FD1C3A}</a:tableStyleId>
              </a:tblPr>
              <a:tblGrid>
                <a:gridCol w="2245974">
                  <a:extLst>
                    <a:ext uri="{9D8B030D-6E8A-4147-A177-3AD203B41FA5}">
                      <a16:colId xmlns:a16="http://schemas.microsoft.com/office/drawing/2014/main" val="20000"/>
                    </a:ext>
                  </a:extLst>
                </a:gridCol>
                <a:gridCol w="1239228">
                  <a:extLst>
                    <a:ext uri="{9D8B030D-6E8A-4147-A177-3AD203B41FA5}">
                      <a16:colId xmlns:a16="http://schemas.microsoft.com/office/drawing/2014/main" val="20001"/>
                    </a:ext>
                  </a:extLst>
                </a:gridCol>
                <a:gridCol w="1408029">
                  <a:extLst>
                    <a:ext uri="{9D8B030D-6E8A-4147-A177-3AD203B41FA5}">
                      <a16:colId xmlns:a16="http://schemas.microsoft.com/office/drawing/2014/main" val="20002"/>
                    </a:ext>
                  </a:extLst>
                </a:gridCol>
                <a:gridCol w="1281680">
                  <a:extLst>
                    <a:ext uri="{9D8B030D-6E8A-4147-A177-3AD203B41FA5}">
                      <a16:colId xmlns:a16="http://schemas.microsoft.com/office/drawing/2014/main" val="20003"/>
                    </a:ext>
                  </a:extLst>
                </a:gridCol>
                <a:gridCol w="1193742">
                  <a:extLst>
                    <a:ext uri="{9D8B030D-6E8A-4147-A177-3AD203B41FA5}">
                      <a16:colId xmlns:a16="http://schemas.microsoft.com/office/drawing/2014/main" val="20004"/>
                    </a:ext>
                  </a:extLst>
                </a:gridCol>
                <a:gridCol w="1680500">
                  <a:extLst>
                    <a:ext uri="{9D8B030D-6E8A-4147-A177-3AD203B41FA5}">
                      <a16:colId xmlns:a16="http://schemas.microsoft.com/office/drawing/2014/main" val="20005"/>
                    </a:ext>
                  </a:extLst>
                </a:gridCol>
              </a:tblGrid>
              <a:tr h="812065">
                <a:tc>
                  <a:txBody>
                    <a:bodyPr/>
                    <a:lstStyle/>
                    <a:p>
                      <a:pPr marL="0" marR="0" algn="just">
                        <a:lnSpc>
                          <a:spcPct val="107000"/>
                        </a:lnSpc>
                        <a:spcBef>
                          <a:spcPts val="0"/>
                        </a:spcBef>
                        <a:spcAft>
                          <a:spcPts val="0"/>
                        </a:spcAft>
                      </a:pPr>
                      <a:r>
                        <a:rPr lang="en-GB" sz="1400" dirty="0">
                          <a:effectLst/>
                        </a:rPr>
                        <a:t>             Year</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07000"/>
                        </a:lnSpc>
                        <a:spcBef>
                          <a:spcPts val="0"/>
                        </a:spcBef>
                        <a:spcAft>
                          <a:spcPts val="0"/>
                        </a:spcAft>
                      </a:pPr>
                      <a:r>
                        <a:rPr lang="en-GB" sz="1400" dirty="0">
                          <a:effectLst/>
                        </a:rPr>
                        <a:t>                 Tax Type</a:t>
                      </a:r>
                    </a:p>
                    <a:p>
                      <a:pPr marL="0" marR="0" algn="just">
                        <a:lnSpc>
                          <a:spcPct val="107000"/>
                        </a:lnSpc>
                        <a:spcBef>
                          <a:spcPts val="0"/>
                        </a:spcBef>
                        <a:spcAft>
                          <a:spcPts val="0"/>
                        </a:spcAft>
                      </a:pPr>
                      <a:r>
                        <a:rPr lang="en-GB" sz="1400" dirty="0">
                          <a:effectLst/>
                        </a:rPr>
                        <a:t>     Oil          </a:t>
                      </a:r>
                      <a:r>
                        <a:rPr lang="en-GB" sz="1400" baseline="0" dirty="0">
                          <a:effectLst/>
                        </a:rPr>
                        <a:t>      </a:t>
                      </a:r>
                      <a:r>
                        <a:rPr lang="en-GB" sz="1400" dirty="0">
                          <a:effectLst/>
                        </a:rPr>
                        <a:t>      Non-Oil</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a:txBody>
                    <a:bodyPr/>
                    <a:lstStyle/>
                    <a:p>
                      <a:pPr marL="0" marR="0" algn="just">
                        <a:lnSpc>
                          <a:spcPct val="107000"/>
                        </a:lnSpc>
                        <a:spcBef>
                          <a:spcPts val="0"/>
                        </a:spcBef>
                        <a:spcAft>
                          <a:spcPts val="0"/>
                        </a:spcAft>
                      </a:pPr>
                      <a:r>
                        <a:rPr lang="en-GB" sz="1400" dirty="0">
                          <a:effectLst/>
                        </a:rPr>
                        <a:t>     Total</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a:effectLst/>
                        </a:rPr>
                        <a:t>    % Oil</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a:effectLst/>
                        </a:rPr>
                        <a:t>     % Non-Oil</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670838">
                <a:tc>
                  <a:txBody>
                    <a:bodyPr/>
                    <a:lstStyle/>
                    <a:p>
                      <a:pPr marL="0" marR="0" algn="just">
                        <a:lnSpc>
                          <a:spcPct val="107000"/>
                        </a:lnSpc>
                        <a:spcBef>
                          <a:spcPts val="0"/>
                        </a:spcBef>
                        <a:spcAft>
                          <a:spcPts val="0"/>
                        </a:spcAft>
                      </a:pPr>
                      <a:r>
                        <a:rPr lang="en-GB" sz="1400" dirty="0">
                          <a:effectLst/>
                        </a:rPr>
                        <a:t>2011</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a:effectLst/>
                        </a:rPr>
                        <a:t>3,070.6</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a:effectLst/>
                        </a:rPr>
                        <a:t>1,557.6</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a:effectLst/>
                        </a:rPr>
                        <a:t>4,628.2</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a:effectLst/>
                        </a:rPr>
                        <a:t>66.3</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a:effectLst/>
                        </a:rPr>
                        <a:t>33.65</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703583">
                <a:tc>
                  <a:txBody>
                    <a:bodyPr/>
                    <a:lstStyle/>
                    <a:p>
                      <a:pPr marL="0" marR="0" algn="just">
                        <a:lnSpc>
                          <a:spcPct val="107000"/>
                        </a:lnSpc>
                        <a:spcBef>
                          <a:spcPts val="0"/>
                        </a:spcBef>
                        <a:spcAft>
                          <a:spcPts val="0"/>
                        </a:spcAft>
                      </a:pPr>
                      <a:r>
                        <a:rPr lang="en-GB" sz="1400" dirty="0">
                          <a:effectLst/>
                        </a:rPr>
                        <a:t>2012</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a:effectLst/>
                        </a:rPr>
                        <a:t>3,201.3</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a:effectLst/>
                        </a:rPr>
                        <a:t>1,806.3</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a:effectLst/>
                        </a:rPr>
                        <a:t>5,007.6</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a:effectLst/>
                        </a:rPr>
                        <a:t>63.9</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a:effectLst/>
                        </a:rPr>
                        <a:t>36.07</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551502">
                <a:tc>
                  <a:txBody>
                    <a:bodyPr/>
                    <a:lstStyle/>
                    <a:p>
                      <a:pPr marL="0" marR="0" algn="just">
                        <a:lnSpc>
                          <a:spcPct val="107000"/>
                        </a:lnSpc>
                        <a:spcBef>
                          <a:spcPts val="0"/>
                        </a:spcBef>
                        <a:spcAft>
                          <a:spcPts val="0"/>
                        </a:spcAft>
                      </a:pPr>
                      <a:r>
                        <a:rPr lang="en-GB" sz="1400" dirty="0">
                          <a:effectLst/>
                        </a:rPr>
                        <a:t>2013</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a:effectLst/>
                        </a:rPr>
                        <a:t>2,666.4</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a:effectLst/>
                        </a:rPr>
                        <a:t>2,139.3</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a:effectLst/>
                        </a:rPr>
                        <a:t>4,805.6</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a:effectLst/>
                        </a:rPr>
                        <a:t>55.5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a:effectLst/>
                        </a:rPr>
                        <a:t>44.52</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856621">
                <a:tc>
                  <a:txBody>
                    <a:bodyPr/>
                    <a:lstStyle/>
                    <a:p>
                      <a:pPr marL="0" marR="0" algn="just">
                        <a:lnSpc>
                          <a:spcPct val="107000"/>
                        </a:lnSpc>
                        <a:spcBef>
                          <a:spcPts val="0"/>
                        </a:spcBef>
                        <a:spcAft>
                          <a:spcPts val="0"/>
                        </a:spcAft>
                      </a:pPr>
                      <a:r>
                        <a:rPr lang="en-GB" sz="1400" dirty="0">
                          <a:effectLst/>
                        </a:rPr>
                        <a:t>2014</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a:effectLst/>
                        </a:rPr>
                        <a:t>2,453.95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a:effectLst/>
                        </a:rPr>
                        <a:t>2,260.6</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a:effectLst/>
                        </a:rPr>
                        <a:t>4,714.6</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a:effectLst/>
                        </a:rPr>
                        <a:t>52.1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a:effectLst/>
                        </a:rPr>
                        <a:t>47.95</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1560574">
                <a:tc>
                  <a:txBody>
                    <a:bodyPr/>
                    <a:lstStyle/>
                    <a:p>
                      <a:pPr marL="0" marR="0" algn="just">
                        <a:lnSpc>
                          <a:spcPct val="107000"/>
                        </a:lnSpc>
                        <a:spcBef>
                          <a:spcPts val="0"/>
                        </a:spcBef>
                        <a:spcAft>
                          <a:spcPts val="0"/>
                        </a:spcAft>
                      </a:pPr>
                      <a:r>
                        <a:rPr lang="en-GB" sz="1400" dirty="0">
                          <a:effectLst/>
                        </a:rPr>
                        <a:t>2015 (To August)</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a:effectLst/>
                        </a:rPr>
                        <a:t>1,023</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a:effectLst/>
                        </a:rPr>
                        <a:t>1,927</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a:effectLst/>
                        </a:rPr>
                        <a:t>2,700.1</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a:effectLst/>
                        </a:rPr>
                        <a:t>33.74</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a:effectLst/>
                        </a:rPr>
                        <a:t>66.25</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bl>
          </a:graphicData>
        </a:graphic>
      </p:graphicFrame>
      <p:sp>
        <p:nvSpPr>
          <p:cNvPr id="15" name="Rectangle 5"/>
          <p:cNvSpPr>
            <a:spLocks noChangeArrowheads="1"/>
          </p:cNvSpPr>
          <p:nvPr/>
        </p:nvSpPr>
        <p:spPr bwMode="auto">
          <a:xfrm>
            <a:off x="2147888" y="33226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2183391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75035" y="273377"/>
            <a:ext cx="8823488" cy="1196844"/>
          </a:xfrm>
        </p:spPr>
        <p:txBody>
          <a:bodyPr>
            <a:normAutofit/>
          </a:bodyPr>
          <a:lstStyle/>
          <a:p>
            <a:pPr eaLnBrk="1" hangingPunct="1"/>
            <a:r>
              <a:rPr lang="en-GB" altLang="en-US" sz="2800" dirty="0"/>
              <a:t>1. Strengthening collaboration between FIRS and States Board of Inland Revenue.</a:t>
            </a:r>
          </a:p>
        </p:txBody>
      </p:sp>
      <p:sp>
        <p:nvSpPr>
          <p:cNvPr id="3" name="Content Placeholder 2"/>
          <p:cNvSpPr>
            <a:spLocks noGrp="1"/>
          </p:cNvSpPr>
          <p:nvPr>
            <p:ph idx="1"/>
          </p:nvPr>
        </p:nvSpPr>
        <p:spPr>
          <a:xfrm>
            <a:off x="782425" y="1253765"/>
            <a:ext cx="8823489" cy="5188310"/>
          </a:xfrm>
        </p:spPr>
        <p:txBody>
          <a:bodyPr rtlCol="0">
            <a:normAutofit fontScale="85000" lnSpcReduction="20000"/>
          </a:bodyPr>
          <a:lstStyle/>
          <a:p>
            <a:pPr>
              <a:buFont typeface="Wingdings" panose="05000000000000000000" pitchFamily="2" charset="2"/>
              <a:buChar char="Ø"/>
            </a:pPr>
            <a:r>
              <a:rPr lang="en-GB" sz="2800" dirty="0"/>
              <a:t>FIRS met with the State Boards of Internal Revenue on 14th September, 2015 under the umbrella of the Joint Tax Board</a:t>
            </a:r>
          </a:p>
          <a:p>
            <a:pPr>
              <a:buFont typeface="Wingdings" panose="05000000000000000000" pitchFamily="2" charset="2"/>
              <a:buChar char="Ø"/>
            </a:pPr>
            <a:r>
              <a:rPr lang="en-GB" sz="2800" dirty="0"/>
              <a:t>Issues discussed include modalities for improved collaboration through joint audits, exchange of information and deployment of technology to ensure that all taxpayers in the country, are identified, registered and begin to discharge their tax obligations. Over 33,000 corporate organisations and 20,000 individuals have been added to the tax net in less than a month of the exercise</a:t>
            </a:r>
          </a:p>
          <a:p>
            <a:pPr>
              <a:buFont typeface="Wingdings" panose="05000000000000000000" pitchFamily="2" charset="2"/>
              <a:buChar char="Ø"/>
            </a:pPr>
            <a:r>
              <a:rPr lang="en-GB" sz="2800" dirty="0"/>
              <a:t>This collaboration will ensure that no State is left behind and that the generally low level of tax compliance in the country improves so that Government at all tiers will realise higher revenues from taxes and depend less on federal allocations. Not less than 29 state Internal Revenue Service  have exchanged their data with FIRS for effective monitoring</a:t>
            </a:r>
            <a:endParaRPr lang="en-US" sz="2500" dirty="0">
              <a:solidFill>
                <a:schemeClr val="tx1">
                  <a:lumMod val="75000"/>
                  <a:lumOff val="25000"/>
                </a:schemeClr>
              </a:solidFill>
            </a:endParaRPr>
          </a:p>
        </p:txBody>
      </p:sp>
    </p:spTree>
    <p:extLst>
      <p:ext uri="{BB962C8B-B14F-4D97-AF65-F5344CB8AC3E}">
        <p14:creationId xmlns:p14="http://schemas.microsoft.com/office/powerpoint/2010/main" val="794998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5036" y="385763"/>
            <a:ext cx="8699140" cy="585198"/>
          </a:xfrm>
        </p:spPr>
        <p:txBody>
          <a:bodyPr rtlCol="0">
            <a:normAutofit fontScale="90000"/>
          </a:bodyPr>
          <a:lstStyle/>
          <a:p>
            <a:pPr eaLnBrk="1" fontAlgn="auto" hangingPunct="1">
              <a:spcAft>
                <a:spcPts val="0"/>
              </a:spcAft>
              <a:defRPr/>
            </a:pPr>
            <a:r>
              <a:rPr lang="en-US" dirty="0"/>
              <a:t>2. Widening the tax net</a:t>
            </a:r>
            <a:endParaRPr lang="en-GB" dirty="0"/>
          </a:p>
        </p:txBody>
      </p:sp>
      <p:sp>
        <p:nvSpPr>
          <p:cNvPr id="3" name="Content Placeholder 2"/>
          <p:cNvSpPr>
            <a:spLocks noGrp="1"/>
          </p:cNvSpPr>
          <p:nvPr>
            <p:ph idx="1"/>
          </p:nvPr>
        </p:nvSpPr>
        <p:spPr>
          <a:xfrm>
            <a:off x="575036" y="1266825"/>
            <a:ext cx="9081727" cy="5334000"/>
          </a:xfrm>
        </p:spPr>
        <p:txBody>
          <a:bodyPr rtlCol="0">
            <a:normAutofit lnSpcReduction="10000"/>
          </a:bodyPr>
          <a:lstStyle/>
          <a:p>
            <a:pPr>
              <a:buFont typeface="Wingdings" panose="05000000000000000000" pitchFamily="2" charset="2"/>
              <a:buChar char="Ø"/>
            </a:pPr>
            <a:r>
              <a:rPr lang="en-GB" sz="2400" dirty="0"/>
              <a:t>A major part of the collaboration with States is the focus on bringing all taxpayers into the tax net. </a:t>
            </a:r>
          </a:p>
          <a:p>
            <a:pPr>
              <a:buFont typeface="Wingdings" panose="05000000000000000000" pitchFamily="2" charset="2"/>
              <a:buChar char="Ø"/>
            </a:pPr>
            <a:r>
              <a:rPr lang="en-GB" sz="2400" dirty="0"/>
              <a:t>Currently a large number of taxpayers (both individual and corporate) are either not registered with any tax authority or where they carry out business in more than one location, are not registered with the tax authorities in all the locations. </a:t>
            </a:r>
          </a:p>
          <a:p>
            <a:pPr>
              <a:buFont typeface="Wingdings" panose="05000000000000000000" pitchFamily="2" charset="2"/>
              <a:buChar char="Ø"/>
            </a:pPr>
            <a:r>
              <a:rPr lang="en-GB" sz="2400" dirty="0"/>
              <a:t>Drive is therefore ongoing to ensure that all taxpayers are registered and discharge their obligations to the tax authorities in every jurisdiction where they are present. </a:t>
            </a:r>
          </a:p>
          <a:p>
            <a:pPr>
              <a:buFont typeface="Wingdings" panose="05000000000000000000" pitchFamily="2" charset="2"/>
              <a:buChar char="Ø"/>
            </a:pPr>
            <a:r>
              <a:rPr lang="en-GB" sz="2400" dirty="0"/>
              <a:t>The focus is to remove all impediments to voluntary compliance and this we have demonstrated by encouraging taxpayers to make payment of their taxes which are due, whether they have a Tax Identification Number (TIN) and Value Added Tax (VAT) Registration or not.</a:t>
            </a:r>
          </a:p>
        </p:txBody>
      </p:sp>
    </p:spTree>
    <p:extLst>
      <p:ext uri="{BB962C8B-B14F-4D97-AF65-F5344CB8AC3E}">
        <p14:creationId xmlns:p14="http://schemas.microsoft.com/office/powerpoint/2010/main" val="3115891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03316" y="245098"/>
            <a:ext cx="8670860" cy="725863"/>
          </a:xfrm>
        </p:spPr>
        <p:txBody>
          <a:bodyPr/>
          <a:lstStyle/>
          <a:p>
            <a:pPr eaLnBrk="1" hangingPunct="1"/>
            <a:r>
              <a:rPr lang="en-US" dirty="0"/>
              <a:t>Widening the tax net </a:t>
            </a:r>
            <a:r>
              <a:rPr lang="en-US" dirty="0" err="1"/>
              <a:t>contd</a:t>
            </a:r>
            <a:r>
              <a:rPr lang="en-US" dirty="0"/>
              <a:t>…</a:t>
            </a:r>
            <a:endParaRPr lang="en-GB" altLang="en-US" dirty="0"/>
          </a:p>
        </p:txBody>
      </p:sp>
      <p:sp>
        <p:nvSpPr>
          <p:cNvPr id="3" name="Content Placeholder 2"/>
          <p:cNvSpPr>
            <a:spLocks noGrp="1"/>
          </p:cNvSpPr>
          <p:nvPr>
            <p:ph idx="1"/>
          </p:nvPr>
        </p:nvSpPr>
        <p:spPr>
          <a:xfrm>
            <a:off x="603316" y="970961"/>
            <a:ext cx="9012172" cy="5665509"/>
          </a:xfrm>
        </p:spPr>
        <p:txBody>
          <a:bodyPr rtlCol="0">
            <a:normAutofit fontScale="92500" lnSpcReduction="10000"/>
          </a:bodyPr>
          <a:lstStyle/>
          <a:p>
            <a:pPr lvl="0"/>
            <a:r>
              <a:rPr lang="en-GB" sz="2800" b="1" dirty="0"/>
              <a:t>Engaging the taxpayers in their environment</a:t>
            </a:r>
            <a:r>
              <a:rPr lang="en-GB" sz="2800" dirty="0"/>
              <a:t> – </a:t>
            </a:r>
          </a:p>
          <a:p>
            <a:pPr lvl="2"/>
            <a:r>
              <a:rPr lang="en-GB" sz="2400" dirty="0"/>
              <a:t>Recently launched a nationwide tax drive by going out into the field to meet the taxpayers in their own locations or places of business to get them to register and file appropriate returns. </a:t>
            </a:r>
          </a:p>
          <a:p>
            <a:pPr lvl="2"/>
            <a:r>
              <a:rPr lang="en-GB" sz="2400" dirty="0"/>
              <a:t>The target is to bring in a minimum of an additional 5,000,000 individuals and 500,000 corporate taxpayers, nationwide into the next. </a:t>
            </a:r>
          </a:p>
          <a:p>
            <a:pPr lvl="0"/>
            <a:r>
              <a:rPr lang="en-GB" sz="2800" b="1" dirty="0"/>
              <a:t>Accelerating registration</a:t>
            </a:r>
            <a:r>
              <a:rPr lang="en-GB" sz="2800" dirty="0"/>
              <a:t> – </a:t>
            </a:r>
          </a:p>
          <a:p>
            <a:pPr lvl="2"/>
            <a:r>
              <a:rPr lang="en-GB" sz="2400" dirty="0"/>
              <a:t>The challenge of securing external data being resolved by integrating our platforms with agencies such as the Nigeria Customs Service, Corporate Affairs Commission and the Central Bank of Nigeria. </a:t>
            </a:r>
          </a:p>
          <a:p>
            <a:pPr lvl="2"/>
            <a:r>
              <a:rPr lang="en-GB" sz="2400" dirty="0"/>
              <a:t>FIRS is collaborating with financial institutions to increase data accessibility.</a:t>
            </a:r>
          </a:p>
        </p:txBody>
      </p:sp>
    </p:spTree>
    <p:extLst>
      <p:ext uri="{BB962C8B-B14F-4D97-AF65-F5344CB8AC3E}">
        <p14:creationId xmlns:p14="http://schemas.microsoft.com/office/powerpoint/2010/main" val="2063333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565608" y="113122"/>
            <a:ext cx="8653005" cy="669303"/>
          </a:xfrm>
        </p:spPr>
        <p:txBody>
          <a:bodyPr/>
          <a:lstStyle/>
          <a:p>
            <a:pPr eaLnBrk="1" hangingPunct="1"/>
            <a:r>
              <a:rPr lang="en-US" dirty="0"/>
              <a:t>Widening the tax net </a:t>
            </a:r>
            <a:r>
              <a:rPr lang="en-US" dirty="0" err="1"/>
              <a:t>contd</a:t>
            </a:r>
            <a:r>
              <a:rPr lang="en-US" dirty="0"/>
              <a:t>…</a:t>
            </a:r>
            <a:endParaRPr lang="en-GB" altLang="en-US" dirty="0"/>
          </a:p>
        </p:txBody>
      </p:sp>
      <p:sp>
        <p:nvSpPr>
          <p:cNvPr id="3" name="Content Placeholder 2"/>
          <p:cNvSpPr>
            <a:spLocks noGrp="1"/>
          </p:cNvSpPr>
          <p:nvPr>
            <p:ph idx="1"/>
          </p:nvPr>
        </p:nvSpPr>
        <p:spPr>
          <a:xfrm>
            <a:off x="565608" y="999241"/>
            <a:ext cx="8667293" cy="5858759"/>
          </a:xfrm>
        </p:spPr>
        <p:txBody>
          <a:bodyPr rtlCol="0">
            <a:normAutofit fontScale="92500" lnSpcReduction="10000"/>
          </a:bodyPr>
          <a:lstStyle/>
          <a:p>
            <a:pPr lvl="0"/>
            <a:r>
              <a:rPr lang="en-GB" sz="2800" b="1" dirty="0"/>
              <a:t>Simplification of the registration and payment process</a:t>
            </a:r>
            <a:r>
              <a:rPr lang="en-GB" sz="2800" dirty="0"/>
              <a:t> – Redesigned the TIN Registration Form to make it more user friendly and convenient for the taxpayer to complete. </a:t>
            </a:r>
          </a:p>
          <a:p>
            <a:pPr lvl="0"/>
            <a:r>
              <a:rPr lang="en-GB" sz="2800" dirty="0"/>
              <a:t>Introduced multiple payment channels such as </a:t>
            </a:r>
            <a:r>
              <a:rPr lang="en-GB" sz="2800" dirty="0" err="1"/>
              <a:t>Remita</a:t>
            </a:r>
            <a:r>
              <a:rPr lang="en-GB" sz="2800" dirty="0"/>
              <a:t>, e-tax pay, pay-direct </a:t>
            </a:r>
            <a:r>
              <a:rPr lang="en-GB" sz="2800" dirty="0" err="1"/>
              <a:t>etc</a:t>
            </a:r>
            <a:r>
              <a:rPr lang="en-GB" sz="2800" dirty="0"/>
              <a:t> to enable taxpayers effect tax payments from the comfort of their homes or offices.</a:t>
            </a:r>
          </a:p>
          <a:p>
            <a:r>
              <a:rPr lang="en-GB" sz="2800" b="1" dirty="0"/>
              <a:t>Increasing registration channels</a:t>
            </a:r>
            <a:r>
              <a:rPr lang="en-GB" sz="2800" dirty="0"/>
              <a:t> by creating Taxpayer Service outlets and interactive self-service stations.</a:t>
            </a:r>
          </a:p>
          <a:p>
            <a:r>
              <a:rPr lang="en-GB" sz="2800" dirty="0"/>
              <a:t>FIRS intends to increase the number of new channels such as mobile offices in markets, remote regions and outbound call centres. We also intend to design mobile applications that can be used on phones and other mobile devices.</a:t>
            </a:r>
            <a:endParaRPr lang="en-GB" sz="3200" dirty="0">
              <a:solidFill>
                <a:schemeClr val="tx1">
                  <a:lumMod val="75000"/>
                  <a:lumOff val="25000"/>
                </a:schemeClr>
              </a:solidFill>
            </a:endParaRPr>
          </a:p>
        </p:txBody>
      </p:sp>
    </p:spTree>
    <p:extLst>
      <p:ext uri="{BB962C8B-B14F-4D97-AF65-F5344CB8AC3E}">
        <p14:creationId xmlns:p14="http://schemas.microsoft.com/office/powerpoint/2010/main" val="1615167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65608" y="103188"/>
            <a:ext cx="8556167" cy="1122362"/>
          </a:xfrm>
        </p:spPr>
        <p:txBody>
          <a:bodyPr/>
          <a:lstStyle/>
          <a:p>
            <a:pPr eaLnBrk="1" hangingPunct="1"/>
            <a:r>
              <a:rPr lang="en-US" dirty="0"/>
              <a:t>Widening the tax base </a:t>
            </a:r>
            <a:r>
              <a:rPr lang="en-US" dirty="0" err="1"/>
              <a:t>contd</a:t>
            </a:r>
            <a:r>
              <a:rPr lang="en-US" dirty="0"/>
              <a:t>…</a:t>
            </a:r>
            <a:endParaRPr lang="en-GB" altLang="en-US" dirty="0"/>
          </a:p>
        </p:txBody>
      </p:sp>
      <p:sp>
        <p:nvSpPr>
          <p:cNvPr id="3" name="Content Placeholder 2"/>
          <p:cNvSpPr>
            <a:spLocks noGrp="1"/>
          </p:cNvSpPr>
          <p:nvPr>
            <p:ph idx="1"/>
          </p:nvPr>
        </p:nvSpPr>
        <p:spPr>
          <a:xfrm>
            <a:off x="565608" y="1084082"/>
            <a:ext cx="8842343" cy="5514680"/>
          </a:xfrm>
        </p:spPr>
        <p:txBody>
          <a:bodyPr rtlCol="0">
            <a:noAutofit/>
          </a:bodyPr>
          <a:lstStyle/>
          <a:p>
            <a:pPr lvl="0"/>
            <a:r>
              <a:rPr lang="en-GB" sz="2400" b="1" dirty="0"/>
              <a:t>Enforce key taxpayer touch points</a:t>
            </a:r>
            <a:r>
              <a:rPr lang="en-GB" sz="2400" dirty="0"/>
              <a:t> – We are leveraging on technology to improve tax collection, for example we will soon require companies to link their TINs to transaction with their banks, government agencies and other third parties to aid tracking of payments and taxes due on such payments.</a:t>
            </a:r>
          </a:p>
          <a:p>
            <a:r>
              <a:rPr lang="en-GB" sz="2400" b="1" dirty="0"/>
              <a:t>Taxpayer Education/Enlightenment</a:t>
            </a:r>
            <a:r>
              <a:rPr lang="en-GB" sz="2400" dirty="0"/>
              <a:t> by embarking on a nationwide communications campaign to educate the public on the need to pay taxes, the processes involved in payment of taxes, the benefits of tax payment and sanctions for non-compliance with tax obligations. </a:t>
            </a:r>
          </a:p>
          <a:p>
            <a:r>
              <a:rPr lang="en-GB" sz="2400" dirty="0"/>
              <a:t>The campaign will encompass traditional media, (Radio/TV campaign and Billboards) and also new media, such as internet blogs, social media sites and other channels that can reach a wide audience</a:t>
            </a:r>
            <a:endParaRPr lang="en-US" sz="2400" dirty="0">
              <a:solidFill>
                <a:schemeClr val="tx1">
                  <a:lumMod val="75000"/>
                  <a:lumOff val="25000"/>
                </a:schemeClr>
              </a:solidFill>
            </a:endParaRPr>
          </a:p>
        </p:txBody>
      </p:sp>
    </p:spTree>
    <p:extLst>
      <p:ext uri="{BB962C8B-B14F-4D97-AF65-F5344CB8AC3E}">
        <p14:creationId xmlns:p14="http://schemas.microsoft.com/office/powerpoint/2010/main" val="388120546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TotalTime>
  <Words>1607</Words>
  <Application>Microsoft Office PowerPoint</Application>
  <PresentationFormat>Widescreen</PresentationFormat>
  <Paragraphs>112</Paragraphs>
  <Slides>14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Trebuchet MS</vt:lpstr>
      <vt:lpstr>Wingdings</vt:lpstr>
      <vt:lpstr>Wingdings 3</vt:lpstr>
      <vt:lpstr>Facet</vt:lpstr>
      <vt:lpstr>IMPROVING NON OIL TAX REVENUE FOR SUSTAINABLE ECONOMIC GROWTH IN NIGERIA</vt:lpstr>
      <vt:lpstr> Presentation Outline  </vt:lpstr>
      <vt:lpstr>Improving Non-oil Revenue How the FIRS is increasing non-oil revenue to sustainably grow Nigeria’s economy </vt:lpstr>
      <vt:lpstr>Improving Non-oil Revenue How the FIRS is increasing non-oil revenue to sustainably grow Nigeria’s economy </vt:lpstr>
      <vt:lpstr>1. Strengthening collaboration between FIRS and States Board of Inland Revenue.</vt:lpstr>
      <vt:lpstr>2. Widening the tax net</vt:lpstr>
      <vt:lpstr>Widening the tax net contd…</vt:lpstr>
      <vt:lpstr>Widening the tax net contd…</vt:lpstr>
      <vt:lpstr>Widening the tax base contd…</vt:lpstr>
      <vt:lpstr>3. Improve transparency in tax administration</vt:lpstr>
      <vt:lpstr>4. Strengthen Compliance</vt:lpstr>
      <vt:lpstr>5. Improve tax debt recovery</vt:lpstr>
      <vt:lpstr>Conclusion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NON OIL TAX REVENUE FOR SUSTAINABLE ECONOMIC GROWTH IN NIGERIA</dc:title>
  <dc:creator>Windows User</dc:creator>
  <cp:lastModifiedBy>Naomi Tietie</cp:lastModifiedBy>
  <cp:revision>12</cp:revision>
  <dcterms:created xsi:type="dcterms:W3CDTF">2015-11-14T17:19:22Z</dcterms:created>
  <dcterms:modified xsi:type="dcterms:W3CDTF">2020-07-20T11:51:24Z</dcterms:modified>
</cp:coreProperties>
</file>